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wdp" ContentType="image/vnd.ms-photo"/>
  <Default Extension="tiff" ContentType="image/tiff"/>
  <Default Extension="gif" ContentType="image/gif"/>
  <Default Extension="jpg" ContentType="image/jpeg"/>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omments/comment1.xml" ContentType="application/vnd.openxmlformats-officedocument.presentationml.comments+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3" r:id="rId4"/>
    <p:sldMasterId id="2147483708" r:id="rId5"/>
  </p:sldMasterIdLst>
  <p:notesMasterIdLst>
    <p:notesMasterId r:id="rId39"/>
  </p:notesMasterIdLst>
  <p:sldIdLst>
    <p:sldId id="355" r:id="rId6"/>
    <p:sldId id="390" r:id="rId7"/>
    <p:sldId id="391" r:id="rId8"/>
    <p:sldId id="392" r:id="rId9"/>
    <p:sldId id="393" r:id="rId10"/>
    <p:sldId id="469" r:id="rId11"/>
    <p:sldId id="389" r:id="rId12"/>
    <p:sldId id="516" r:id="rId13"/>
    <p:sldId id="517" r:id="rId14"/>
    <p:sldId id="562" r:id="rId15"/>
    <p:sldId id="518" r:id="rId16"/>
    <p:sldId id="519" r:id="rId17"/>
    <p:sldId id="561" r:id="rId18"/>
    <p:sldId id="520" r:id="rId19"/>
    <p:sldId id="521" r:id="rId20"/>
    <p:sldId id="563" r:id="rId21"/>
    <p:sldId id="522" r:id="rId22"/>
    <p:sldId id="523" r:id="rId23"/>
    <p:sldId id="524" r:id="rId24"/>
    <p:sldId id="384" r:id="rId25"/>
    <p:sldId id="372" r:id="rId26"/>
    <p:sldId id="348" r:id="rId27"/>
    <p:sldId id="420" r:id="rId28"/>
    <p:sldId id="373" r:id="rId29"/>
    <p:sldId id="490" r:id="rId30"/>
    <p:sldId id="515" r:id="rId31"/>
    <p:sldId id="538" r:id="rId32"/>
    <p:sldId id="539" r:id="rId33"/>
    <p:sldId id="536" r:id="rId34"/>
    <p:sldId id="534" r:id="rId35"/>
    <p:sldId id="537" r:id="rId36"/>
    <p:sldId id="525" r:id="rId37"/>
    <p:sldId id="468" r:id="rId38"/>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A2F576D5-58F4-44F4-9851-9FF8BD804118}">
          <p14:sldIdLst>
            <p14:sldId id="355"/>
            <p14:sldId id="390"/>
            <p14:sldId id="391"/>
            <p14:sldId id="392"/>
            <p14:sldId id="393"/>
            <p14:sldId id="469"/>
            <p14:sldId id="389"/>
            <p14:sldId id="516"/>
            <p14:sldId id="517"/>
            <p14:sldId id="562"/>
            <p14:sldId id="518"/>
            <p14:sldId id="519"/>
            <p14:sldId id="561"/>
            <p14:sldId id="520"/>
            <p14:sldId id="521"/>
            <p14:sldId id="563"/>
            <p14:sldId id="522"/>
            <p14:sldId id="523"/>
            <p14:sldId id="524"/>
            <p14:sldId id="384"/>
            <p14:sldId id="372"/>
            <p14:sldId id="348"/>
            <p14:sldId id="420"/>
            <p14:sldId id="373"/>
            <p14:sldId id="490"/>
            <p14:sldId id="515"/>
            <p14:sldId id="538"/>
            <p14:sldId id="539"/>
            <p14:sldId id="536"/>
            <p14:sldId id="534"/>
            <p14:sldId id="537"/>
            <p14:sldId id="525"/>
            <p14:sldId id="468"/>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Catalano, Alec" initials="" lastIdx="23" clrIdx="0"/>
  <p:cmAuthor id="1" name="Alec Catalano" initials="" lastIdx="1" clrIdx="1"/>
  <p:cmAuthor id="2" name="Sylvia Tedjo" initials="ST" lastIdx="2" clrIdx="2">
    <p:extLst/>
  </p:cmAuthor>
  <p:cmAuthor id="3" name="Caitlyn Ryan" initials="CR" lastIdx="12" clrIdx="3">
    <p:extLst>
      <p:ext uri="{19B8F6BF-5375-455C-9EA6-DF929625EA0E}">
        <p15:presenceInfo xmlns:p15="http://schemas.microsoft.com/office/powerpoint/2012/main" userId="S-1-5-21-383413107-1061881802-891584314-1252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56AF2"/>
    <a:srgbClr val="F1CE3B"/>
    <a:srgbClr val="76B931"/>
    <a:srgbClr val="0B5793"/>
    <a:srgbClr val="FAC276"/>
    <a:srgbClr val="F7A028"/>
    <a:srgbClr val="EE5853"/>
    <a:srgbClr val="6FAF2E"/>
    <a:srgbClr val="565756"/>
    <a:srgbClr val="5E5F5E"/>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6196" autoAdjust="0"/>
    <p:restoredTop sz="93328" autoAdjust="0"/>
  </p:normalViewPr>
  <p:slideViewPr>
    <p:cSldViewPr snapToGrid="0" showGuides="1">
      <p:cViewPr varScale="1">
        <p:scale>
          <a:sx n="122" d="100"/>
          <a:sy n="122" d="100"/>
        </p:scale>
        <p:origin x="280" y="200"/>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31" d="100"/>
        <a:sy n="31" d="100"/>
      </p:scale>
      <p:origin x="0" y="-54"/>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notesMaster" Target="notesMasters/notesMaster1.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viewProps" Target="viewProp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commentAuthors" Target="commentAuthor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theme" Target="theme/theme1.xml"/><Relationship Id="rId8" Type="http://schemas.openxmlformats.org/officeDocument/2006/relationships/slide" Target="slides/slide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s>
</file>

<file path=ppt/comments/comment1.xml><?xml version="1.0" encoding="utf-8"?>
<p:cmLst xmlns:a="http://schemas.openxmlformats.org/drawingml/2006/main" xmlns:r="http://schemas.openxmlformats.org/officeDocument/2006/relationships" xmlns:p="http://schemas.openxmlformats.org/presentationml/2006/main">
  <p:cm authorId="3" dt="2018-01-30T12:36:40.347" idx="2">
    <p:pos x="10" y="10"/>
    <p:text>suggestion: Blow up the blue arrow so that you can still see the orange arrow next, then pan or push to the next arrow. Adiran doesn't alwas have morph when he presents, unless it was specifically requested to return to the chevrons</p:text>
    <p:extLst>
      <p:ext uri="{C676402C-5697-4E1C-873F-D02D1690AC5C}">
        <p15:threadingInfo xmlns:p15="http://schemas.microsoft.com/office/powerpoint/2012/main" timeZoneBias="480"/>
      </p:ext>
    </p:extLst>
  </p:cm>
  <p:cm authorId="3" dt="2018-01-30T12:38:31.224" idx="3">
    <p:pos x="10" y="106"/>
    <p:text>example in the upper right.</p:text>
    <p:extLst>
      <p:ext uri="{C676402C-5697-4E1C-873F-D02D1690AC5C}">
        <p15:threadingInfo xmlns:p15="http://schemas.microsoft.com/office/powerpoint/2012/main" timeZoneBias="480">
          <p15:parentCm authorId="3" idx="2"/>
        </p15:threadingInfo>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a:defRPr>
            </a:lvl1pPr>
          </a:lstStyle>
          <a:p>
            <a:fld id="{0B25AC41-3BEC-9247-8322-91B80C013F2D}" type="datetimeFigureOut">
              <a:rPr lang="en-US" smtClean="0"/>
              <a:pPr/>
              <a:t>4/17/18</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Arial"/>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Arial"/>
              </a:defRPr>
            </a:lvl1pPr>
          </a:lstStyle>
          <a:p>
            <a:fld id="{69C3F2ED-74C5-7D4F-8560-0CC253E9A436}" type="slidenum">
              <a:rPr lang="en-US" smtClean="0"/>
              <a:pPr/>
              <a:t>‹#›</a:t>
            </a:fld>
            <a:endParaRPr lang="en-US" dirty="0"/>
          </a:p>
        </p:txBody>
      </p:sp>
    </p:spTree>
    <p:extLst>
      <p:ext uri="{BB962C8B-B14F-4D97-AF65-F5344CB8AC3E}">
        <p14:creationId xmlns:p14="http://schemas.microsoft.com/office/powerpoint/2010/main" val="943536003"/>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Arial"/>
        <a:ea typeface="+mn-ea"/>
        <a:cs typeface="+mn-cs"/>
      </a:defRPr>
    </a:lvl1pPr>
    <a:lvl2pPr marL="457200" algn="l" defTabSz="457200" rtl="0" eaLnBrk="1" latinLnBrk="0" hangingPunct="1">
      <a:defRPr sz="1200" kern="1200">
        <a:solidFill>
          <a:schemeClr val="tx1"/>
        </a:solidFill>
        <a:latin typeface="Arial"/>
        <a:ea typeface="+mn-ea"/>
        <a:cs typeface="+mn-cs"/>
      </a:defRPr>
    </a:lvl2pPr>
    <a:lvl3pPr marL="914400" algn="l" defTabSz="457200" rtl="0" eaLnBrk="1" latinLnBrk="0" hangingPunct="1">
      <a:defRPr sz="1200" kern="1200">
        <a:solidFill>
          <a:schemeClr val="tx1"/>
        </a:solidFill>
        <a:latin typeface="Arial"/>
        <a:ea typeface="+mn-ea"/>
        <a:cs typeface="+mn-cs"/>
      </a:defRPr>
    </a:lvl3pPr>
    <a:lvl4pPr marL="1371600" algn="l" defTabSz="457200" rtl="0" eaLnBrk="1" latinLnBrk="0" hangingPunct="1">
      <a:defRPr sz="1200" kern="1200">
        <a:solidFill>
          <a:schemeClr val="tx1"/>
        </a:solidFill>
        <a:latin typeface="Arial"/>
        <a:ea typeface="+mn-ea"/>
        <a:cs typeface="+mn-cs"/>
      </a:defRPr>
    </a:lvl4pPr>
    <a:lvl5pPr marL="1828800" algn="l" defTabSz="457200" rtl="0" eaLnBrk="1" latinLnBrk="0" hangingPunct="1">
      <a:defRPr sz="1200" kern="1200">
        <a:solidFill>
          <a:schemeClr val="tx1"/>
        </a:solidFill>
        <a:latin typeface="Arial"/>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16542807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19595916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11622810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16405063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Education example</a:t>
            </a:r>
          </a:p>
          <a:p>
            <a:endParaRPr lang="en-US" dirty="0"/>
          </a:p>
          <a:p>
            <a:r>
              <a:rPr lang="en-US" b="1" dirty="0"/>
              <a:t>New World: </a:t>
            </a:r>
            <a:r>
              <a:rPr lang="en-US" dirty="0"/>
              <a:t>Product is interactive online content, customer is end user.  Result is a personal learning plan. Engagement and retention</a:t>
            </a:r>
          </a:p>
          <a:p>
            <a:endParaRPr lang="en-US" dirty="0"/>
          </a:p>
          <a:p>
            <a:r>
              <a:rPr lang="en-US" b="1" dirty="0"/>
              <a:t>New Needs: </a:t>
            </a:r>
            <a:r>
              <a:rPr lang="en-US" dirty="0"/>
              <a:t>Personalization, customer tracking, new channels direct to consumer by passing existing institutions</a:t>
            </a:r>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27966483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Education example</a:t>
            </a:r>
          </a:p>
          <a:p>
            <a:endParaRPr lang="en-US" dirty="0"/>
          </a:p>
          <a:p>
            <a:r>
              <a:rPr lang="en-US" b="1" dirty="0"/>
              <a:t>New World: </a:t>
            </a:r>
            <a:r>
              <a:rPr lang="en-US" dirty="0"/>
              <a:t>Product is interactive online content, customer is end user.  Result is a personal learning plan. Engagement and retention</a:t>
            </a:r>
          </a:p>
          <a:p>
            <a:endParaRPr lang="en-US" dirty="0"/>
          </a:p>
          <a:p>
            <a:r>
              <a:rPr lang="en-US" b="1" dirty="0"/>
              <a:t>New Needs: </a:t>
            </a:r>
            <a:r>
              <a:rPr lang="en-US" dirty="0"/>
              <a:t>Personalization, customer tracking, new channels direct to consumer by passing existing institutions</a:t>
            </a:r>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38709991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dirty="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365374614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Text Placeholder 11"/>
          <p:cNvSpPr>
            <a:spLocks noGrp="1"/>
          </p:cNvSpPr>
          <p:nvPr>
            <p:ph type="body" sz="quarter" idx="10" hasCustomPrompt="1"/>
          </p:nvPr>
        </p:nvSpPr>
        <p:spPr>
          <a:xfrm>
            <a:off x="487899" y="3482770"/>
            <a:ext cx="3683000" cy="433387"/>
          </a:xfrm>
        </p:spPr>
        <p:txBody>
          <a:bodyPr>
            <a:normAutofit/>
          </a:bodyPr>
          <a:lstStyle>
            <a:lvl1pPr marL="0" indent="0" algn="l">
              <a:buNone/>
              <a:defRPr sz="1600" baseline="0"/>
            </a:lvl1pPr>
          </a:lstStyle>
          <a:p>
            <a:pPr lvl="0"/>
            <a:r>
              <a:rPr lang="en-US" dirty="0"/>
              <a:t>Click to edit Presenter, Team</a:t>
            </a:r>
          </a:p>
        </p:txBody>
      </p:sp>
      <p:sp>
        <p:nvSpPr>
          <p:cNvPr id="7" name="Text Placeholder 11"/>
          <p:cNvSpPr>
            <a:spLocks noGrp="1"/>
          </p:cNvSpPr>
          <p:nvPr>
            <p:ph type="body" sz="quarter" idx="11" hasCustomPrompt="1"/>
          </p:nvPr>
        </p:nvSpPr>
        <p:spPr>
          <a:xfrm>
            <a:off x="487899" y="3863771"/>
            <a:ext cx="3683000" cy="369888"/>
          </a:xfrm>
        </p:spPr>
        <p:txBody>
          <a:bodyPr>
            <a:normAutofit/>
          </a:bodyPr>
          <a:lstStyle>
            <a:lvl1pPr marL="0" indent="0" algn="l">
              <a:buNone/>
              <a:defRPr sz="1600" baseline="0">
                <a:solidFill>
                  <a:schemeClr val="accent6"/>
                </a:solidFill>
              </a:defRPr>
            </a:lvl1pPr>
          </a:lstStyle>
          <a:p>
            <a:pPr lvl="0"/>
            <a:r>
              <a:rPr lang="en-US" dirty="0"/>
              <a:t>Click to edit Date</a:t>
            </a:r>
          </a:p>
        </p:txBody>
      </p:sp>
      <p:sp>
        <p:nvSpPr>
          <p:cNvPr id="10" name="Text Placeholder 8"/>
          <p:cNvSpPr>
            <a:spLocks noGrp="1"/>
          </p:cNvSpPr>
          <p:nvPr>
            <p:ph type="body" sz="quarter" idx="12" hasCustomPrompt="1"/>
          </p:nvPr>
        </p:nvSpPr>
        <p:spPr>
          <a:xfrm>
            <a:off x="487899" y="1250571"/>
            <a:ext cx="7324988" cy="744537"/>
          </a:xfrm>
        </p:spPr>
        <p:txBody>
          <a:bodyPr>
            <a:noAutofit/>
          </a:bodyPr>
          <a:lstStyle>
            <a:lvl1pPr marL="0" indent="0" algn="l">
              <a:buNone/>
              <a:defRPr sz="4000" b="1" baseline="0"/>
            </a:lvl1pPr>
          </a:lstStyle>
          <a:p>
            <a:pPr lvl="0"/>
            <a:r>
              <a:rPr lang="en-US" dirty="0"/>
              <a:t>Click to edit Master title style</a:t>
            </a:r>
          </a:p>
        </p:txBody>
      </p:sp>
      <p:sp>
        <p:nvSpPr>
          <p:cNvPr id="12" name="Text Placeholder 11"/>
          <p:cNvSpPr>
            <a:spLocks noGrp="1"/>
          </p:cNvSpPr>
          <p:nvPr>
            <p:ph type="body" sz="quarter" idx="13"/>
          </p:nvPr>
        </p:nvSpPr>
        <p:spPr>
          <a:xfrm>
            <a:off x="487899" y="2000918"/>
            <a:ext cx="6041582" cy="487849"/>
          </a:xfrm>
        </p:spPr>
        <p:txBody>
          <a:bodyPr/>
          <a:lstStyle>
            <a:lvl1pPr marL="0" indent="0" algn="l">
              <a:buNone/>
              <a:defRPr/>
            </a:lvl1pPr>
          </a:lstStyle>
          <a:p>
            <a:pPr lvl="0"/>
            <a:r>
              <a:rPr lang="en-US"/>
              <a:t>Click to edit Master text styles</a:t>
            </a:r>
          </a:p>
        </p:txBody>
      </p:sp>
      <p:sp>
        <p:nvSpPr>
          <p:cNvPr id="13" name="TextBox 12"/>
          <p:cNvSpPr txBox="1"/>
          <p:nvPr userDrawn="1"/>
        </p:nvSpPr>
        <p:spPr>
          <a:xfrm>
            <a:off x="489150" y="4891341"/>
            <a:ext cx="3027774" cy="107722"/>
          </a:xfrm>
          <a:prstGeom prst="rect">
            <a:avLst/>
          </a:prstGeom>
          <a:noFill/>
        </p:spPr>
        <p:txBody>
          <a:bodyPr wrap="square" lIns="0" tIns="0" rIns="0" bIns="0" rtlCol="0">
            <a:spAutoFit/>
          </a:bodyPr>
          <a:lstStyle/>
          <a:p>
            <a:r>
              <a:rPr lang="en-US" sz="700" dirty="0">
                <a:solidFill>
                  <a:schemeClr val="tx1">
                    <a:lumMod val="50000"/>
                  </a:schemeClr>
                </a:solidFill>
              </a:rPr>
              <a:t>© 2017, Amazon Web Services, Inc. or its Affiliates. All rights reserved.</a:t>
            </a:r>
          </a:p>
        </p:txBody>
      </p:sp>
      <p:pic>
        <p:nvPicPr>
          <p:cNvPr id="14" name="Picture 13"/>
          <p:cNvPicPr>
            <a:picLocks noChangeAspect="1"/>
          </p:cNvPicPr>
          <p:nvPr userDrawn="1"/>
        </p:nvPicPr>
        <p:blipFill>
          <a:blip r:embed="rId2"/>
          <a:stretch>
            <a:fillRect/>
          </a:stretch>
        </p:blipFill>
        <p:spPr>
          <a:xfrm>
            <a:off x="7550150" y="4678208"/>
            <a:ext cx="1466850" cy="318810"/>
          </a:xfrm>
          <a:prstGeom prst="rect">
            <a:avLst/>
          </a:prstGeom>
        </p:spPr>
      </p:pic>
      <p:sp>
        <p:nvSpPr>
          <p:cNvPr id="2" name="Rectangle 1"/>
          <p:cNvSpPr/>
          <p:nvPr userDrawn="1"/>
        </p:nvSpPr>
        <p:spPr>
          <a:xfrm>
            <a:off x="8331200" y="4678208"/>
            <a:ext cx="685800" cy="384859"/>
          </a:xfrm>
          <a:prstGeom prst="rect">
            <a:avLst/>
          </a:prstGeom>
          <a:solidFill>
            <a:schemeClr val="tx2">
              <a:lumMod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5983432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192"/>
          </a:xfrm>
        </p:spPr>
        <p:txBody>
          <a:bodyPr/>
          <a:lstStyle/>
          <a:p>
            <a:r>
              <a:rPr lang="en-US"/>
              <a:t>Click to edit Master title style</a:t>
            </a:r>
            <a:endParaRPr lang="en-US" dirty="0"/>
          </a:p>
        </p:txBody>
      </p:sp>
    </p:spTree>
    <p:extLst>
      <p:ext uri="{BB962C8B-B14F-4D97-AF65-F5344CB8AC3E}">
        <p14:creationId xmlns:p14="http://schemas.microsoft.com/office/powerpoint/2010/main" val="29613035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046373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ection Header 2">
    <p:spTree>
      <p:nvGrpSpPr>
        <p:cNvPr id="1" name=""/>
        <p:cNvGrpSpPr/>
        <p:nvPr/>
      </p:nvGrpSpPr>
      <p:grpSpPr>
        <a:xfrm>
          <a:off x="0" y="0"/>
          <a:ext cx="0" cy="0"/>
          <a:chOff x="0" y="0"/>
          <a:chExt cx="0" cy="0"/>
        </a:xfrm>
      </p:grpSpPr>
      <p:sp>
        <p:nvSpPr>
          <p:cNvPr id="2" name="Title 1"/>
          <p:cNvSpPr>
            <a:spLocks noGrp="1"/>
          </p:cNvSpPr>
          <p:nvPr>
            <p:ph type="title"/>
          </p:nvPr>
        </p:nvSpPr>
        <p:spPr>
          <a:xfrm>
            <a:off x="3074459" y="1674428"/>
            <a:ext cx="6069541" cy="1250668"/>
          </a:xfrm>
        </p:spPr>
        <p:txBody>
          <a:bodyPr anchor="ctr" anchorCtr="0">
            <a:noAutofit/>
          </a:bodyPr>
          <a:lstStyle>
            <a:lvl1pPr>
              <a:defRPr sz="3000"/>
            </a:lvl1pPr>
          </a:lstStyle>
          <a:p>
            <a:r>
              <a:rPr lang="en-US"/>
              <a:t>Click to edit Master title style</a:t>
            </a:r>
            <a:endParaRPr lang="en-US" dirty="0"/>
          </a:p>
        </p:txBody>
      </p:sp>
    </p:spTree>
    <p:extLst>
      <p:ext uri="{BB962C8B-B14F-4D97-AF65-F5344CB8AC3E}">
        <p14:creationId xmlns:p14="http://schemas.microsoft.com/office/powerpoint/2010/main" val="247436887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0702" y="1550831"/>
            <a:ext cx="7772400" cy="1021556"/>
          </a:xfrm>
        </p:spPr>
        <p:txBody>
          <a:bodyPr anchor="ctr">
            <a:noAutofit/>
          </a:bodyPr>
          <a:lstStyle>
            <a:lvl1pPr algn="l">
              <a:defRPr sz="4000" b="1" cap="none"/>
            </a:lvl1pPr>
          </a:lstStyle>
          <a:p>
            <a:r>
              <a:rPr lang="en-US" dirty="0"/>
              <a:t>Thank you!</a:t>
            </a:r>
          </a:p>
        </p:txBody>
      </p:sp>
      <p:sp>
        <p:nvSpPr>
          <p:cNvPr id="3" name="Text Placeholder 11"/>
          <p:cNvSpPr>
            <a:spLocks noGrp="1"/>
          </p:cNvSpPr>
          <p:nvPr>
            <p:ph type="body" sz="quarter" idx="10"/>
          </p:nvPr>
        </p:nvSpPr>
        <p:spPr>
          <a:xfrm>
            <a:off x="487899" y="3482770"/>
            <a:ext cx="3683000" cy="433387"/>
          </a:xfrm>
        </p:spPr>
        <p:txBody>
          <a:bodyPr>
            <a:normAutofit/>
          </a:bodyPr>
          <a:lstStyle>
            <a:lvl1pPr marL="0" indent="0" algn="l">
              <a:buNone/>
              <a:defRPr sz="1600" baseline="0"/>
            </a:lvl1pPr>
          </a:lstStyle>
          <a:p>
            <a:pPr lvl="0"/>
            <a:r>
              <a:rPr lang="en-US"/>
              <a:t>Click to edit Master text styles</a:t>
            </a:r>
          </a:p>
        </p:txBody>
      </p:sp>
      <p:pic>
        <p:nvPicPr>
          <p:cNvPr id="5" name="Picture 4"/>
          <p:cNvPicPr>
            <a:picLocks noChangeAspect="1"/>
          </p:cNvPicPr>
          <p:nvPr userDrawn="1"/>
        </p:nvPicPr>
        <p:blipFill>
          <a:blip r:embed="rId2"/>
          <a:stretch>
            <a:fillRect/>
          </a:stretch>
        </p:blipFill>
        <p:spPr>
          <a:xfrm>
            <a:off x="7550150" y="4678208"/>
            <a:ext cx="1466850" cy="318810"/>
          </a:xfrm>
          <a:prstGeom prst="rect">
            <a:avLst/>
          </a:prstGeom>
        </p:spPr>
      </p:pic>
    </p:spTree>
    <p:extLst>
      <p:ext uri="{BB962C8B-B14F-4D97-AF65-F5344CB8AC3E}">
        <p14:creationId xmlns:p14="http://schemas.microsoft.com/office/powerpoint/2010/main" val="406881861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00152"/>
            <a:ext cx="8229600" cy="301236"/>
          </a:xfrm>
          <a:prstGeom prst="rect">
            <a:avLst/>
          </a:prstGeom>
        </p:spPr>
        <p:txBody>
          <a:bodyPr/>
          <a:lstStyle>
            <a:lvl1pPr marL="0" indent="0">
              <a:buSzPct val="80000"/>
              <a:buFontTx/>
              <a:buNone/>
              <a:defRPr sz="2900" baseline="0">
                <a:latin typeface="Verdana"/>
                <a:cs typeface="Verdana"/>
              </a:defRPr>
            </a:lvl1pPr>
            <a:lvl2pPr marL="990427" indent="-380933">
              <a:buFont typeface="Wingdings" charset="2"/>
              <a:buChar char="§"/>
              <a:defRPr sz="2700">
                <a:latin typeface="Verdana"/>
                <a:cs typeface="Verdana"/>
              </a:defRPr>
            </a:lvl2pPr>
          </a:lstStyle>
          <a:p>
            <a:pPr lvl="0"/>
            <a:r>
              <a:rPr lang="en-US" dirty="0"/>
              <a:t>Click to edit Master text styles</a:t>
            </a:r>
          </a:p>
        </p:txBody>
      </p:sp>
      <p:sp>
        <p:nvSpPr>
          <p:cNvPr id="4" name="Title 1"/>
          <p:cNvSpPr>
            <a:spLocks noGrp="1"/>
          </p:cNvSpPr>
          <p:nvPr>
            <p:ph type="title"/>
          </p:nvPr>
        </p:nvSpPr>
        <p:spPr>
          <a:xfrm>
            <a:off x="457200" y="343391"/>
            <a:ext cx="8229600" cy="446661"/>
          </a:xfrm>
          <a:prstGeom prst="rect">
            <a:avLst/>
          </a:prstGeom>
        </p:spPr>
        <p:txBody>
          <a:bodyPr/>
          <a:lstStyle>
            <a:lvl1pPr algn="l">
              <a:defRPr sz="4300"/>
            </a:lvl1pPr>
          </a:lstStyle>
          <a:p>
            <a:r>
              <a:rPr lang="en-US"/>
              <a:t>Click to edit Master title style</a:t>
            </a:r>
            <a:endParaRPr lang="en-US" dirty="0"/>
          </a:p>
        </p:txBody>
      </p:sp>
    </p:spTree>
    <p:extLst>
      <p:ext uri="{BB962C8B-B14F-4D97-AF65-F5344CB8AC3E}">
        <p14:creationId xmlns:p14="http://schemas.microsoft.com/office/powerpoint/2010/main" val="2336530571"/>
      </p:ext>
    </p:extLst>
  </p:cSld>
  <p:clrMapOvr>
    <a:masterClrMapping/>
  </p:clrMapOvr>
  <mc:AlternateContent xmlns:mc="http://schemas.openxmlformats.org/markup-compatibility/2006" xmlns:p14="http://schemas.microsoft.com/office/powerpoint/2010/main">
    <mc:Choice Requires="p14">
      <p:transition spd="slow" p14:dur="10000"/>
    </mc:Choice>
    <mc:Fallback xmlns="">
      <p:transition spd="slow"/>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Text Placeholder 11"/>
          <p:cNvSpPr>
            <a:spLocks noGrp="1"/>
          </p:cNvSpPr>
          <p:nvPr>
            <p:ph type="body" sz="quarter" idx="10" hasCustomPrompt="1"/>
          </p:nvPr>
        </p:nvSpPr>
        <p:spPr>
          <a:xfrm>
            <a:off x="487899" y="3482770"/>
            <a:ext cx="3683000" cy="433387"/>
          </a:xfrm>
        </p:spPr>
        <p:txBody>
          <a:bodyPr>
            <a:normAutofit/>
          </a:bodyPr>
          <a:lstStyle>
            <a:lvl1pPr marL="0" indent="0" algn="l">
              <a:buNone/>
              <a:defRPr sz="1600" baseline="0"/>
            </a:lvl1pPr>
          </a:lstStyle>
          <a:p>
            <a:pPr lvl="0"/>
            <a:r>
              <a:rPr lang="en-US" dirty="0"/>
              <a:t>Click to edit Presenter, Team</a:t>
            </a:r>
          </a:p>
        </p:txBody>
      </p:sp>
      <p:sp>
        <p:nvSpPr>
          <p:cNvPr id="7" name="Text Placeholder 11"/>
          <p:cNvSpPr>
            <a:spLocks noGrp="1"/>
          </p:cNvSpPr>
          <p:nvPr>
            <p:ph type="body" sz="quarter" idx="11" hasCustomPrompt="1"/>
          </p:nvPr>
        </p:nvSpPr>
        <p:spPr>
          <a:xfrm>
            <a:off x="487899" y="3863771"/>
            <a:ext cx="3683000" cy="369888"/>
          </a:xfrm>
        </p:spPr>
        <p:txBody>
          <a:bodyPr>
            <a:normAutofit/>
          </a:bodyPr>
          <a:lstStyle>
            <a:lvl1pPr marL="0" indent="0" algn="l">
              <a:buNone/>
              <a:defRPr sz="1600" baseline="0">
                <a:solidFill>
                  <a:schemeClr val="accent6"/>
                </a:solidFill>
              </a:defRPr>
            </a:lvl1pPr>
          </a:lstStyle>
          <a:p>
            <a:pPr lvl="0"/>
            <a:r>
              <a:rPr lang="en-US" dirty="0"/>
              <a:t>Click to edit Date</a:t>
            </a:r>
          </a:p>
        </p:txBody>
      </p:sp>
      <p:sp>
        <p:nvSpPr>
          <p:cNvPr id="10" name="Text Placeholder 8"/>
          <p:cNvSpPr>
            <a:spLocks noGrp="1"/>
          </p:cNvSpPr>
          <p:nvPr>
            <p:ph type="body" sz="quarter" idx="12" hasCustomPrompt="1"/>
          </p:nvPr>
        </p:nvSpPr>
        <p:spPr>
          <a:xfrm>
            <a:off x="487899" y="1250571"/>
            <a:ext cx="7324988" cy="744537"/>
          </a:xfrm>
        </p:spPr>
        <p:txBody>
          <a:bodyPr>
            <a:noAutofit/>
          </a:bodyPr>
          <a:lstStyle>
            <a:lvl1pPr marL="0" indent="0" algn="l">
              <a:buNone/>
              <a:defRPr sz="4000" b="1" baseline="0"/>
            </a:lvl1pPr>
          </a:lstStyle>
          <a:p>
            <a:pPr lvl="0"/>
            <a:r>
              <a:rPr lang="en-US" dirty="0"/>
              <a:t>Click to edit Master title style</a:t>
            </a:r>
          </a:p>
        </p:txBody>
      </p:sp>
      <p:sp>
        <p:nvSpPr>
          <p:cNvPr id="12" name="Text Placeholder 11"/>
          <p:cNvSpPr>
            <a:spLocks noGrp="1"/>
          </p:cNvSpPr>
          <p:nvPr>
            <p:ph type="body" sz="quarter" idx="13"/>
          </p:nvPr>
        </p:nvSpPr>
        <p:spPr>
          <a:xfrm>
            <a:off x="487899" y="2000918"/>
            <a:ext cx="6041582" cy="487849"/>
          </a:xfrm>
        </p:spPr>
        <p:txBody>
          <a:bodyPr/>
          <a:lstStyle>
            <a:lvl1pPr marL="0" indent="0" algn="l">
              <a:buNone/>
              <a:defRPr/>
            </a:lvl1pPr>
          </a:lstStyle>
          <a:p>
            <a:pPr lvl="0"/>
            <a:r>
              <a:rPr lang="en-US"/>
              <a:t>Click to edit Master text styles</a:t>
            </a:r>
          </a:p>
        </p:txBody>
      </p:sp>
      <p:sp>
        <p:nvSpPr>
          <p:cNvPr id="13" name="TextBox 12"/>
          <p:cNvSpPr txBox="1"/>
          <p:nvPr userDrawn="1"/>
        </p:nvSpPr>
        <p:spPr>
          <a:xfrm>
            <a:off x="489150" y="4891341"/>
            <a:ext cx="3027774" cy="107722"/>
          </a:xfrm>
          <a:prstGeom prst="rect">
            <a:avLst/>
          </a:prstGeom>
          <a:noFill/>
        </p:spPr>
        <p:txBody>
          <a:bodyPr wrap="square" lIns="0" tIns="0" rIns="0" bIns="0" rtlCol="0">
            <a:spAutoFit/>
          </a:bodyPr>
          <a:lstStyle/>
          <a:p>
            <a:r>
              <a:rPr lang="en-US" sz="700" dirty="0">
                <a:solidFill>
                  <a:schemeClr val="tx1">
                    <a:lumMod val="50000"/>
                  </a:schemeClr>
                </a:solidFill>
              </a:rPr>
              <a:t>© 2017, Amazon Web Services, Inc. or its Affiliates. All rights reserved.</a:t>
            </a:r>
          </a:p>
        </p:txBody>
      </p:sp>
      <p:pic>
        <p:nvPicPr>
          <p:cNvPr id="14" name="Picture 13"/>
          <p:cNvPicPr>
            <a:picLocks noChangeAspect="1"/>
          </p:cNvPicPr>
          <p:nvPr userDrawn="1"/>
        </p:nvPicPr>
        <p:blipFill>
          <a:blip r:embed="rId2"/>
          <a:stretch>
            <a:fillRect/>
          </a:stretch>
        </p:blipFill>
        <p:spPr>
          <a:xfrm>
            <a:off x="7550150" y="4678208"/>
            <a:ext cx="1466850" cy="318810"/>
          </a:xfrm>
          <a:prstGeom prst="rect">
            <a:avLst/>
          </a:prstGeom>
        </p:spPr>
      </p:pic>
      <p:sp>
        <p:nvSpPr>
          <p:cNvPr id="2" name="Rectangle 1"/>
          <p:cNvSpPr/>
          <p:nvPr userDrawn="1"/>
        </p:nvSpPr>
        <p:spPr>
          <a:xfrm>
            <a:off x="8331200" y="4678208"/>
            <a:ext cx="685800" cy="384859"/>
          </a:xfrm>
          <a:prstGeom prst="rect">
            <a:avLst/>
          </a:prstGeom>
          <a:solidFill>
            <a:schemeClr val="tx2">
              <a:lumMod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19297821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lstStyle>
            <a:lvl1pPr>
              <a:defRPr>
                <a:solidFill>
                  <a:schemeClr val="tx1">
                    <a:lumMod val="95000"/>
                  </a:schemeClr>
                </a:solidFill>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marL="0" indent="0">
              <a:buNone/>
              <a:defRPr>
                <a:solidFill>
                  <a:schemeClr val="tx1"/>
                </a:solidFill>
              </a:defRPr>
            </a:lvl1pPr>
            <a:lvl2pPr marL="742950" indent="-285750">
              <a:buFont typeface="Arial"/>
              <a:buChar char="•"/>
              <a:defRPr>
                <a:solidFill>
                  <a:schemeClr val="tx1"/>
                </a:solidFill>
              </a:defRPr>
            </a:lvl2pPr>
            <a:lvl3pPr marL="1143000" indent="-228600">
              <a:buFont typeface="Arial"/>
              <a:buChar cha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6054889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de Snippet">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lstStyle>
            <a:lvl1pPr>
              <a:defRPr>
                <a:solidFill>
                  <a:schemeClr val="tx1">
                    <a:lumMod val="95000"/>
                  </a:schemeClr>
                </a:solidFill>
              </a:defRPr>
            </a:lvl1pPr>
          </a:lstStyle>
          <a:p>
            <a:r>
              <a:rPr lang="en-US"/>
              <a:t>Click to edit Master title style</a:t>
            </a:r>
            <a:endParaRPr lang="en-US" dirty="0"/>
          </a:p>
        </p:txBody>
      </p:sp>
      <p:sp>
        <p:nvSpPr>
          <p:cNvPr id="6" name="Content Placeholder 3"/>
          <p:cNvSpPr>
            <a:spLocks noGrp="1"/>
          </p:cNvSpPr>
          <p:nvPr>
            <p:ph sz="quarter" idx="11" hasCustomPrompt="1"/>
          </p:nvPr>
        </p:nvSpPr>
        <p:spPr>
          <a:xfrm>
            <a:off x="336613" y="1010408"/>
            <a:ext cx="8207742" cy="3641926"/>
          </a:xfrm>
          <a:noFill/>
        </p:spPr>
        <p:txBody>
          <a:bodyPr/>
          <a:lstStyle>
            <a:lvl1pPr marL="0" indent="0">
              <a:buNone/>
              <a:defRPr lang="en-US" sz="1100">
                <a:solidFill>
                  <a:srgbClr val="3366FF"/>
                </a:solidFill>
                <a:effectLst/>
                <a:latin typeface="Lucida Console" panose="020B0609040504020204" pitchFamily="49" charset="0"/>
              </a:defRPr>
            </a:lvl1pPr>
            <a:lvl2pPr marL="457200" indent="0">
              <a:buNone/>
              <a:defRPr>
                <a:latin typeface="Lucida Console" panose="020B0609040504020204" pitchFamily="49" charset="0"/>
              </a:defRPr>
            </a:lvl2pPr>
            <a:lvl3pPr marL="914400" indent="0">
              <a:buNone/>
              <a:defRPr>
                <a:latin typeface="Lucida Console" panose="020B0609040504020204" pitchFamily="49" charset="0"/>
              </a:defRPr>
            </a:lvl3pPr>
            <a:lvl4pPr marL="1371600" indent="0">
              <a:buNone/>
              <a:defRPr>
                <a:latin typeface="Lucida Console" panose="020B0609040504020204" pitchFamily="49" charset="0"/>
              </a:defRPr>
            </a:lvl4pPr>
            <a:lvl5pPr marL="1828800" indent="0">
              <a:buNone/>
              <a:defRPr>
                <a:latin typeface="Lucida Console" panose="020B0609040504020204" pitchFamily="49" charset="0"/>
              </a:defRPr>
            </a:lvl5pPr>
          </a:lstStyle>
          <a:p>
            <a:r>
              <a:rPr lang="en-US" sz="1400" dirty="0">
                <a:effectLst/>
                <a:latin typeface="Lucida Console" panose="020B0609040504020204" pitchFamily="49" charset="0"/>
                <a:ea typeface="Calibri" panose="020F0502020204030204" pitchFamily="34" charset="0"/>
                <a:cs typeface="Consolas" panose="020B0609020204030204" pitchFamily="49" charset="0"/>
              </a:rPr>
              <a:t>; Syntax Test file for 68k Assembly code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a:effectLst/>
                <a:latin typeface="Lucida Console" panose="020B0609040504020204" pitchFamily="49" charset="0"/>
                <a:ea typeface="Calibri" panose="020F0502020204030204" pitchFamily="34" charset="0"/>
                <a:cs typeface="Consolas" panose="020B0609020204030204" pitchFamily="49" charset="0"/>
              </a:rPr>
              <a:t>; Some comments about this file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a:effectLst/>
                <a:latin typeface="Lucida Console" panose="020B0609040504020204" pitchFamily="49" charset="0"/>
                <a:ea typeface="Calibri" panose="020F0502020204030204" pitchFamily="34" charset="0"/>
                <a:cs typeface="Consolas" panose="020B0609020204030204" pitchFamily="49" charset="0"/>
              </a:rPr>
              <a:t>.D0 00000000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a:effectLst/>
                <a:latin typeface="Lucida Console" panose="020B0609040504020204" pitchFamily="49" charset="0"/>
                <a:ea typeface="Calibri" panose="020F0502020204030204" pitchFamily="34" charset="0"/>
                <a:cs typeface="Consolas" panose="020B0609020204030204" pitchFamily="49" charset="0"/>
              </a:rPr>
              <a:t>MS 2100 00000002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a:effectLst/>
                <a:latin typeface="Lucida Console" panose="020B0609040504020204" pitchFamily="49" charset="0"/>
                <a:ea typeface="Calibri" panose="020F0502020204030204" pitchFamily="34" charset="0"/>
                <a:cs typeface="Consolas" panose="020B0609020204030204" pitchFamily="49" charset="0"/>
              </a:rPr>
              <a:t>MM 2000;DI</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a:effectLst/>
                <a:latin typeface="Lucida Console" panose="020B0609040504020204" pitchFamily="49" charset="0"/>
                <a:ea typeface="Calibri" panose="020F0502020204030204" pitchFamily="34" charset="0"/>
                <a:cs typeface="Consolas" panose="020B0609020204030204" pitchFamily="49" charset="0"/>
              </a:rPr>
              <a:t> LEA.L $002100,A1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a:effectLst/>
                <a:latin typeface="Lucida Console" panose="020B0609040504020204" pitchFamily="49" charset="0"/>
                <a:ea typeface="Calibri" panose="020F0502020204030204" pitchFamily="34" charset="0"/>
                <a:cs typeface="Consolas" panose="020B0609020204030204" pitchFamily="49" charset="0"/>
              </a:rPr>
              <a:t> MOVE.L #2,-(A1)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 BSR $00002050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MM 2050;DI</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 MOVE.L (A1)+,D1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 MOVE.L (A1),D2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 ADD.L D1,D2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 MOVE.L D2,D0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 RTS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82245100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ection Header 1">
    <p:spTree>
      <p:nvGrpSpPr>
        <p:cNvPr id="1" name=""/>
        <p:cNvGrpSpPr/>
        <p:nvPr/>
      </p:nvGrpSpPr>
      <p:grpSpPr>
        <a:xfrm>
          <a:off x="0" y="0"/>
          <a:ext cx="0" cy="0"/>
          <a:chOff x="0" y="0"/>
          <a:chExt cx="0" cy="0"/>
        </a:xfrm>
      </p:grpSpPr>
      <p:sp>
        <p:nvSpPr>
          <p:cNvPr id="2" name="Title 1"/>
          <p:cNvSpPr>
            <a:spLocks noGrp="1"/>
          </p:cNvSpPr>
          <p:nvPr>
            <p:ph type="title"/>
          </p:nvPr>
        </p:nvSpPr>
        <p:spPr>
          <a:xfrm>
            <a:off x="396394" y="1969202"/>
            <a:ext cx="7772400" cy="930105"/>
          </a:xfrm>
        </p:spPr>
        <p:txBody>
          <a:bodyPr anchor="ctr">
            <a:noAutofit/>
          </a:bodyPr>
          <a:lstStyle>
            <a:lvl1pPr algn="l">
              <a:defRPr sz="4000" b="1" cap="none">
                <a:solidFill>
                  <a:srgbClr val="F2F2F2"/>
                </a:solidFill>
              </a:defRPr>
            </a:lvl1pPr>
          </a:lstStyle>
          <a:p>
            <a:r>
              <a:rPr lang="en-US"/>
              <a:t>Click to edit Master title style</a:t>
            </a:r>
            <a:endParaRPr lang="en-US" dirty="0"/>
          </a:p>
        </p:txBody>
      </p:sp>
      <p:pic>
        <p:nvPicPr>
          <p:cNvPr id="3" name="Picture 2"/>
          <p:cNvPicPr>
            <a:picLocks noChangeAspect="1"/>
          </p:cNvPicPr>
          <p:nvPr userDrawn="1"/>
        </p:nvPicPr>
        <p:blipFill>
          <a:blip r:embed="rId2"/>
          <a:stretch>
            <a:fillRect/>
          </a:stretch>
        </p:blipFill>
        <p:spPr>
          <a:xfrm>
            <a:off x="7550150" y="4678208"/>
            <a:ext cx="1466850" cy="318810"/>
          </a:xfrm>
          <a:prstGeom prst="rect">
            <a:avLst/>
          </a:prstGeom>
        </p:spPr>
      </p:pic>
    </p:spTree>
    <p:extLst>
      <p:ext uri="{BB962C8B-B14F-4D97-AF65-F5344CB8AC3E}">
        <p14:creationId xmlns:p14="http://schemas.microsoft.com/office/powerpoint/2010/main" val="359514548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normAutofit/>
          </a:bodyPr>
          <a:lstStyle>
            <a:lvl1pPr>
              <a:defRPr sz="2800">
                <a:solidFill>
                  <a:srgbClr val="F2F2F2"/>
                </a:solidFill>
              </a:defRPr>
            </a:lvl1pPr>
          </a:lstStyle>
          <a:p>
            <a:r>
              <a:rPr lang="en-US"/>
              <a:t>Click to edit Master title style</a:t>
            </a:r>
            <a:endParaRPr lang="en-US" dirty="0"/>
          </a:p>
        </p:txBody>
      </p:sp>
      <p:sp>
        <p:nvSpPr>
          <p:cNvPr id="3" name="Content Placeholder 2"/>
          <p:cNvSpPr>
            <a:spLocks noGrp="1"/>
          </p:cNvSpPr>
          <p:nvPr>
            <p:ph sz="half" idx="1"/>
          </p:nvPr>
        </p:nvSpPr>
        <p:spPr>
          <a:xfrm>
            <a:off x="333575" y="1012507"/>
            <a:ext cx="4038600" cy="3472073"/>
          </a:xfrm>
        </p:spPr>
        <p:txBody>
          <a:bodyPr/>
          <a:lstStyle>
            <a:lvl1pPr>
              <a:defRPr sz="2200">
                <a:solidFill>
                  <a:schemeClr val="tx1"/>
                </a:solidFill>
              </a:defRPr>
            </a:lvl1pPr>
            <a:lvl2pPr>
              <a:defRPr sz="20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524575" y="1012507"/>
            <a:ext cx="4038600" cy="3472073"/>
          </a:xfrm>
        </p:spPr>
        <p:txBody>
          <a:bodyPr/>
          <a:lstStyle>
            <a:lvl1pPr>
              <a:defRPr sz="2200">
                <a:solidFill>
                  <a:schemeClr val="tx1"/>
                </a:solidFill>
              </a:defRPr>
            </a:lvl1pPr>
            <a:lvl2pPr>
              <a:defRPr sz="20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972726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lstStyle>
            <a:lvl1pPr>
              <a:defRPr>
                <a:solidFill>
                  <a:schemeClr val="tx1">
                    <a:lumMod val="95000"/>
                  </a:schemeClr>
                </a:solidFill>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marL="0" indent="0">
              <a:buNone/>
              <a:defRPr>
                <a:solidFill>
                  <a:schemeClr val="tx1"/>
                </a:solidFill>
              </a:defRPr>
            </a:lvl1pPr>
            <a:lvl2pPr marL="742950" indent="-285750">
              <a:buFont typeface="Arial"/>
              <a:buChar char="•"/>
              <a:defRPr>
                <a:solidFill>
                  <a:schemeClr val="tx1"/>
                </a:solidFill>
              </a:defRPr>
            </a:lvl2pPr>
            <a:lvl3pPr marL="1143000" indent="-228600">
              <a:buFont typeface="Arial"/>
              <a:buChar cha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4290711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37743" y="1008053"/>
            <a:ext cx="4040188" cy="479822"/>
          </a:xfrm>
        </p:spPr>
        <p:txBody>
          <a:bodyPr anchor="b">
            <a:no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37743" y="1487874"/>
            <a:ext cx="4040188" cy="2963466"/>
          </a:xfrm>
        </p:spPr>
        <p:txBody>
          <a:bodyPr/>
          <a:lstStyle>
            <a:lvl1pPr>
              <a:defRPr sz="20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itle 1"/>
          <p:cNvSpPr>
            <a:spLocks noGrp="1"/>
          </p:cNvSpPr>
          <p:nvPr>
            <p:ph type="title"/>
          </p:nvPr>
        </p:nvSpPr>
        <p:spPr>
          <a:xfrm>
            <a:off x="336789" y="114936"/>
            <a:ext cx="8205304" cy="545741"/>
          </a:xfrm>
        </p:spPr>
        <p:txBody>
          <a:bodyPr>
            <a:normAutofit/>
          </a:bodyPr>
          <a:lstStyle>
            <a:lvl1pPr>
              <a:defRPr sz="2800">
                <a:solidFill>
                  <a:schemeClr val="tx1">
                    <a:lumMod val="95000"/>
                  </a:schemeClr>
                </a:solidFill>
              </a:defRPr>
            </a:lvl1pPr>
          </a:lstStyle>
          <a:p>
            <a:r>
              <a:rPr lang="en-US"/>
              <a:t>Click to edit Master title style</a:t>
            </a:r>
            <a:endParaRPr lang="en-US" dirty="0"/>
          </a:p>
        </p:txBody>
      </p:sp>
      <p:sp>
        <p:nvSpPr>
          <p:cNvPr id="15" name="Text Placeholder 4"/>
          <p:cNvSpPr>
            <a:spLocks noGrp="1"/>
          </p:cNvSpPr>
          <p:nvPr>
            <p:ph type="body" sz="quarter" idx="3"/>
          </p:nvPr>
        </p:nvSpPr>
        <p:spPr>
          <a:xfrm>
            <a:off x="4525569" y="1008053"/>
            <a:ext cx="4041775" cy="479822"/>
          </a:xfrm>
        </p:spPr>
        <p:txBody>
          <a:bodyPr anchor="b">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Content Placeholder 5"/>
          <p:cNvSpPr>
            <a:spLocks noGrp="1"/>
          </p:cNvSpPr>
          <p:nvPr>
            <p:ph sz="quarter" idx="4"/>
          </p:nvPr>
        </p:nvSpPr>
        <p:spPr>
          <a:xfrm>
            <a:off x="4525569" y="1487874"/>
            <a:ext cx="4041775" cy="2963466"/>
          </a:xfrm>
        </p:spPr>
        <p:txBody>
          <a:bodyPr/>
          <a:lstStyle>
            <a:lvl1pPr>
              <a:defRPr sz="20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7768585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lstStyle/>
          <a:p>
            <a:r>
              <a:rPr lang="en-US"/>
              <a:t>Click to edit Master title style</a:t>
            </a:r>
            <a:endParaRPr lang="en-US" dirty="0"/>
          </a:p>
        </p:txBody>
      </p:sp>
      <p:sp>
        <p:nvSpPr>
          <p:cNvPr id="3" name="Content Placeholder 2"/>
          <p:cNvSpPr>
            <a:spLocks noGrp="1"/>
          </p:cNvSpPr>
          <p:nvPr>
            <p:ph sz="half" idx="1"/>
          </p:nvPr>
        </p:nvSpPr>
        <p:spPr>
          <a:xfrm>
            <a:off x="337518" y="1011542"/>
            <a:ext cx="2442633" cy="3394472"/>
          </a:xfrm>
        </p:spPr>
        <p:txBody>
          <a:bodyPr>
            <a:normAutofit/>
          </a:bodyPr>
          <a:lstStyle>
            <a:lvl1pPr>
              <a:defRPr sz="2000"/>
            </a:lvl1pPr>
            <a:lvl2pPr>
              <a:defRPr sz="1800"/>
            </a:lvl2pPr>
            <a:lvl3pPr>
              <a:defRPr sz="1600"/>
            </a:lvl3pPr>
            <a:lvl4pPr marL="1371600" indent="0">
              <a:buNone/>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Content Placeholder 2"/>
          <p:cNvSpPr>
            <a:spLocks noGrp="1"/>
          </p:cNvSpPr>
          <p:nvPr>
            <p:ph sz="half" idx="10"/>
          </p:nvPr>
        </p:nvSpPr>
        <p:spPr>
          <a:xfrm>
            <a:off x="3231001" y="1011542"/>
            <a:ext cx="2442633" cy="3394472"/>
          </a:xfrm>
        </p:spPr>
        <p:txBody>
          <a:bodyPr>
            <a:normAutofit/>
          </a:bodyPr>
          <a:lstStyle>
            <a:lvl1pPr>
              <a:defRPr sz="2000"/>
            </a:lvl1pPr>
            <a:lvl2pPr>
              <a:defRPr sz="1800"/>
            </a:lvl2pPr>
            <a:lvl3pPr>
              <a:defRPr sz="1600"/>
            </a:lvl3pPr>
            <a:lvl4pPr marL="1371600" indent="0">
              <a:buNone/>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Content Placeholder 2"/>
          <p:cNvSpPr>
            <a:spLocks noGrp="1"/>
          </p:cNvSpPr>
          <p:nvPr>
            <p:ph sz="half" idx="11"/>
          </p:nvPr>
        </p:nvSpPr>
        <p:spPr>
          <a:xfrm>
            <a:off x="6124485" y="1011542"/>
            <a:ext cx="2442633" cy="3394472"/>
          </a:xfrm>
        </p:spPr>
        <p:txBody>
          <a:bodyPr>
            <a:normAutofit/>
          </a:bodyPr>
          <a:lstStyle>
            <a:lvl1pPr>
              <a:defRPr sz="2000"/>
            </a:lvl1pPr>
            <a:lvl2pPr>
              <a:defRPr sz="1800"/>
            </a:lvl2pPr>
            <a:lvl3pPr>
              <a:defRPr sz="1600"/>
            </a:lvl3pPr>
            <a:lvl4pPr marL="1371600" indent="0">
              <a:buNone/>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83585933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Four Content - Graphics">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192"/>
          </a:xfrm>
        </p:spPr>
        <p:txBody>
          <a:bodyPr/>
          <a:lstStyle/>
          <a:p>
            <a:r>
              <a:rPr lang="en-US"/>
              <a:t>Click to edit Master title style</a:t>
            </a:r>
            <a:endParaRPr lang="en-US" dirty="0"/>
          </a:p>
        </p:txBody>
      </p:sp>
      <p:sp>
        <p:nvSpPr>
          <p:cNvPr id="11" name="Text Placeholder 3"/>
          <p:cNvSpPr>
            <a:spLocks noGrp="1"/>
          </p:cNvSpPr>
          <p:nvPr>
            <p:ph type="body" sz="half" idx="2"/>
          </p:nvPr>
        </p:nvSpPr>
        <p:spPr>
          <a:xfrm>
            <a:off x="337742" y="3127084"/>
            <a:ext cx="1797050" cy="340940"/>
          </a:xfrm>
        </p:spPr>
        <p:txBody>
          <a:bodyPr>
            <a:noAutofit/>
          </a:bodyPr>
          <a:lstStyle>
            <a:lvl1pPr marL="0" indent="0" algn="ctr">
              <a:buNone/>
              <a:defRPr sz="14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2" name="Text Placeholder 3"/>
          <p:cNvSpPr>
            <a:spLocks noGrp="1"/>
          </p:cNvSpPr>
          <p:nvPr>
            <p:ph type="body" sz="half" idx="11"/>
          </p:nvPr>
        </p:nvSpPr>
        <p:spPr>
          <a:xfrm>
            <a:off x="2496747" y="3127084"/>
            <a:ext cx="1797050" cy="340940"/>
          </a:xfrm>
        </p:spPr>
        <p:txBody>
          <a:bodyPr>
            <a:noAutofit/>
          </a:bodyPr>
          <a:lstStyle>
            <a:lvl1pPr marL="0" indent="0" algn="ctr">
              <a:buNone/>
              <a:defRPr sz="14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3" name="Text Placeholder 3"/>
          <p:cNvSpPr>
            <a:spLocks noGrp="1"/>
          </p:cNvSpPr>
          <p:nvPr>
            <p:ph type="body" sz="half" idx="13"/>
          </p:nvPr>
        </p:nvSpPr>
        <p:spPr>
          <a:xfrm>
            <a:off x="4634585" y="3127084"/>
            <a:ext cx="1797050" cy="340940"/>
          </a:xfrm>
        </p:spPr>
        <p:txBody>
          <a:bodyPr>
            <a:noAutofit/>
          </a:bodyPr>
          <a:lstStyle>
            <a:lvl1pPr marL="0" indent="0" algn="ctr">
              <a:buNone/>
              <a:defRPr sz="14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3"/>
          <p:cNvSpPr>
            <a:spLocks noGrp="1"/>
          </p:cNvSpPr>
          <p:nvPr>
            <p:ph type="body" sz="half" idx="15"/>
          </p:nvPr>
        </p:nvSpPr>
        <p:spPr>
          <a:xfrm>
            <a:off x="6990345" y="3127084"/>
            <a:ext cx="1797050" cy="340940"/>
          </a:xfrm>
        </p:spPr>
        <p:txBody>
          <a:bodyPr>
            <a:noAutofit/>
          </a:bodyPr>
          <a:lstStyle>
            <a:lvl1pPr marL="0" indent="0" algn="ctr">
              <a:buNone/>
              <a:defRPr sz="14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5" name="Picture Placeholder 2"/>
          <p:cNvSpPr>
            <a:spLocks noGrp="1"/>
          </p:cNvSpPr>
          <p:nvPr>
            <p:ph type="pic" sz="quarter" idx="16"/>
          </p:nvPr>
        </p:nvSpPr>
        <p:spPr>
          <a:xfrm>
            <a:off x="337742" y="1604354"/>
            <a:ext cx="1797050" cy="1344612"/>
          </a:xfrm>
        </p:spPr>
        <p:txBody>
          <a:bodyPr>
            <a:normAutofit/>
          </a:bodyPr>
          <a:lstStyle>
            <a:lvl1pPr>
              <a:defRPr sz="1400">
                <a:solidFill>
                  <a:schemeClr val="accent6">
                    <a:lumMod val="60000"/>
                    <a:lumOff val="40000"/>
                  </a:schemeClr>
                </a:solidFill>
              </a:defRPr>
            </a:lvl1pPr>
          </a:lstStyle>
          <a:p>
            <a:r>
              <a:rPr lang="en-US"/>
              <a:t>Click icon to add picture</a:t>
            </a:r>
            <a:endParaRPr lang="en-US" dirty="0"/>
          </a:p>
        </p:txBody>
      </p:sp>
      <p:sp>
        <p:nvSpPr>
          <p:cNvPr id="16" name="Picture Placeholder 2"/>
          <p:cNvSpPr>
            <a:spLocks noGrp="1"/>
          </p:cNvSpPr>
          <p:nvPr>
            <p:ph type="pic" sz="quarter" idx="17"/>
          </p:nvPr>
        </p:nvSpPr>
        <p:spPr>
          <a:xfrm>
            <a:off x="2496747" y="1604354"/>
            <a:ext cx="1797050" cy="1344612"/>
          </a:xfrm>
        </p:spPr>
        <p:txBody>
          <a:bodyPr>
            <a:normAutofit/>
          </a:bodyPr>
          <a:lstStyle>
            <a:lvl1pPr>
              <a:defRPr sz="1400">
                <a:solidFill>
                  <a:schemeClr val="accent6">
                    <a:lumMod val="60000"/>
                    <a:lumOff val="40000"/>
                  </a:schemeClr>
                </a:solidFill>
              </a:defRPr>
            </a:lvl1pPr>
          </a:lstStyle>
          <a:p>
            <a:r>
              <a:rPr lang="en-US"/>
              <a:t>Click icon to add picture</a:t>
            </a:r>
            <a:endParaRPr lang="en-US" dirty="0"/>
          </a:p>
        </p:txBody>
      </p:sp>
      <p:sp>
        <p:nvSpPr>
          <p:cNvPr id="17" name="Picture Placeholder 2"/>
          <p:cNvSpPr>
            <a:spLocks noGrp="1"/>
          </p:cNvSpPr>
          <p:nvPr>
            <p:ph type="pic" sz="quarter" idx="18"/>
          </p:nvPr>
        </p:nvSpPr>
        <p:spPr>
          <a:xfrm>
            <a:off x="4634585" y="1604354"/>
            <a:ext cx="1797050" cy="1344612"/>
          </a:xfrm>
        </p:spPr>
        <p:txBody>
          <a:bodyPr>
            <a:normAutofit/>
          </a:bodyPr>
          <a:lstStyle>
            <a:lvl1pPr>
              <a:defRPr sz="1400">
                <a:solidFill>
                  <a:schemeClr val="accent6">
                    <a:lumMod val="60000"/>
                    <a:lumOff val="40000"/>
                  </a:schemeClr>
                </a:solidFill>
              </a:defRPr>
            </a:lvl1pPr>
          </a:lstStyle>
          <a:p>
            <a:r>
              <a:rPr lang="en-US"/>
              <a:t>Click icon to add picture</a:t>
            </a:r>
            <a:endParaRPr lang="en-US" dirty="0"/>
          </a:p>
        </p:txBody>
      </p:sp>
      <p:sp>
        <p:nvSpPr>
          <p:cNvPr id="18" name="Picture Placeholder 2"/>
          <p:cNvSpPr>
            <a:spLocks noGrp="1"/>
          </p:cNvSpPr>
          <p:nvPr>
            <p:ph type="pic" sz="quarter" idx="19"/>
          </p:nvPr>
        </p:nvSpPr>
        <p:spPr>
          <a:xfrm>
            <a:off x="6990345" y="1604354"/>
            <a:ext cx="1797050" cy="1344612"/>
          </a:xfrm>
        </p:spPr>
        <p:txBody>
          <a:bodyPr>
            <a:normAutofit/>
          </a:bodyPr>
          <a:lstStyle>
            <a:lvl1pPr>
              <a:defRPr sz="1400">
                <a:solidFill>
                  <a:schemeClr val="accent6">
                    <a:lumMod val="60000"/>
                    <a:lumOff val="40000"/>
                  </a:schemeClr>
                </a:solidFill>
              </a:defRPr>
            </a:lvl1pPr>
          </a:lstStyle>
          <a:p>
            <a:r>
              <a:rPr lang="en-US"/>
              <a:t>Click icon to add picture</a:t>
            </a:r>
            <a:endParaRPr lang="en-US" dirty="0"/>
          </a:p>
        </p:txBody>
      </p:sp>
    </p:spTree>
    <p:extLst>
      <p:ext uri="{BB962C8B-B14F-4D97-AF65-F5344CB8AC3E}">
        <p14:creationId xmlns:p14="http://schemas.microsoft.com/office/powerpoint/2010/main" val="356933601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ix Content - Graphics">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192"/>
          </a:xfrm>
        </p:spPr>
        <p:txBody>
          <a:bodyPr/>
          <a:lstStyle/>
          <a:p>
            <a:r>
              <a:rPr lang="en-US"/>
              <a:t>Click to edit Master title style</a:t>
            </a:r>
          </a:p>
        </p:txBody>
      </p:sp>
      <p:sp>
        <p:nvSpPr>
          <p:cNvPr id="3" name="Text Placeholder 3"/>
          <p:cNvSpPr>
            <a:spLocks noGrp="1"/>
          </p:cNvSpPr>
          <p:nvPr>
            <p:ph type="body" sz="half" idx="2"/>
          </p:nvPr>
        </p:nvSpPr>
        <p:spPr>
          <a:xfrm>
            <a:off x="339933" y="2151897"/>
            <a:ext cx="1924050" cy="340940"/>
          </a:xfrm>
        </p:spPr>
        <p:txBody>
          <a:bodyPr>
            <a:noAutofit/>
          </a:bodyPr>
          <a:lstStyle>
            <a:lvl1pPr marL="0" indent="0" algn="ctr">
              <a:buNone/>
              <a:defRPr sz="14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Text Placeholder 3"/>
          <p:cNvSpPr>
            <a:spLocks noGrp="1"/>
          </p:cNvSpPr>
          <p:nvPr>
            <p:ph type="body" sz="half" idx="11"/>
          </p:nvPr>
        </p:nvSpPr>
        <p:spPr>
          <a:xfrm>
            <a:off x="3479308" y="2151897"/>
            <a:ext cx="1924050" cy="340940"/>
          </a:xfrm>
        </p:spPr>
        <p:txBody>
          <a:bodyPr>
            <a:noAutofit/>
          </a:bodyPr>
          <a:lstStyle>
            <a:lvl1pPr marL="0" indent="0" algn="ctr">
              <a:buNone/>
              <a:defRPr sz="14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3"/>
          <p:cNvSpPr>
            <a:spLocks noGrp="1"/>
          </p:cNvSpPr>
          <p:nvPr>
            <p:ph type="body" sz="half" idx="13"/>
          </p:nvPr>
        </p:nvSpPr>
        <p:spPr>
          <a:xfrm>
            <a:off x="6624974" y="2151897"/>
            <a:ext cx="1924050" cy="340940"/>
          </a:xfrm>
        </p:spPr>
        <p:txBody>
          <a:bodyPr>
            <a:noAutofit/>
          </a:bodyPr>
          <a:lstStyle>
            <a:lvl1pPr marL="0" indent="0" algn="ctr">
              <a:buNone/>
              <a:defRPr sz="14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Text Placeholder 3"/>
          <p:cNvSpPr>
            <a:spLocks noGrp="1"/>
          </p:cNvSpPr>
          <p:nvPr>
            <p:ph type="body" sz="half" idx="15"/>
          </p:nvPr>
        </p:nvSpPr>
        <p:spPr>
          <a:xfrm>
            <a:off x="339933" y="3963640"/>
            <a:ext cx="1924050" cy="340940"/>
          </a:xfrm>
        </p:spPr>
        <p:txBody>
          <a:bodyPr>
            <a:noAutofit/>
          </a:bodyPr>
          <a:lstStyle>
            <a:lvl1pPr marL="0" indent="0" algn="ctr">
              <a:buNone/>
              <a:defRPr sz="14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Text Placeholder 3"/>
          <p:cNvSpPr>
            <a:spLocks noGrp="1"/>
          </p:cNvSpPr>
          <p:nvPr>
            <p:ph type="body" sz="half" idx="17"/>
          </p:nvPr>
        </p:nvSpPr>
        <p:spPr>
          <a:xfrm>
            <a:off x="3479308" y="3963640"/>
            <a:ext cx="1924050" cy="340940"/>
          </a:xfrm>
        </p:spPr>
        <p:txBody>
          <a:bodyPr>
            <a:noAutofit/>
          </a:bodyPr>
          <a:lstStyle>
            <a:lvl1pPr marL="0" indent="0" algn="ctr">
              <a:buNone/>
              <a:defRPr sz="14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Text Placeholder 3"/>
          <p:cNvSpPr>
            <a:spLocks noGrp="1"/>
          </p:cNvSpPr>
          <p:nvPr>
            <p:ph type="body" sz="half" idx="19"/>
          </p:nvPr>
        </p:nvSpPr>
        <p:spPr>
          <a:xfrm>
            <a:off x="6624974" y="3963640"/>
            <a:ext cx="1924050" cy="340940"/>
          </a:xfrm>
        </p:spPr>
        <p:txBody>
          <a:bodyPr>
            <a:noAutofit/>
          </a:bodyPr>
          <a:lstStyle>
            <a:lvl1pPr marL="0" indent="0" algn="ctr">
              <a:buNone/>
              <a:defRPr sz="14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Picture Placeholder 2"/>
          <p:cNvSpPr>
            <a:spLocks noGrp="1"/>
          </p:cNvSpPr>
          <p:nvPr>
            <p:ph type="pic" sz="quarter" idx="20"/>
          </p:nvPr>
        </p:nvSpPr>
        <p:spPr>
          <a:xfrm>
            <a:off x="339939" y="928298"/>
            <a:ext cx="1924050" cy="1100667"/>
          </a:xfrm>
        </p:spPr>
        <p:txBody>
          <a:bodyPr>
            <a:normAutofit/>
          </a:bodyPr>
          <a:lstStyle>
            <a:lvl1pPr>
              <a:defRPr sz="1400">
                <a:solidFill>
                  <a:srgbClr val="C2C2C1"/>
                </a:solidFill>
              </a:defRPr>
            </a:lvl1pPr>
          </a:lstStyle>
          <a:p>
            <a:r>
              <a:rPr lang="en-US"/>
              <a:t>Click icon to add picture</a:t>
            </a:r>
            <a:endParaRPr lang="en-US" dirty="0"/>
          </a:p>
        </p:txBody>
      </p:sp>
      <p:sp>
        <p:nvSpPr>
          <p:cNvPr id="10" name="Picture Placeholder 2"/>
          <p:cNvSpPr>
            <a:spLocks noGrp="1"/>
          </p:cNvSpPr>
          <p:nvPr>
            <p:ph type="pic" sz="quarter" idx="21"/>
          </p:nvPr>
        </p:nvSpPr>
        <p:spPr>
          <a:xfrm>
            <a:off x="3479308" y="928298"/>
            <a:ext cx="1924050" cy="1100667"/>
          </a:xfrm>
        </p:spPr>
        <p:txBody>
          <a:bodyPr>
            <a:normAutofit/>
          </a:bodyPr>
          <a:lstStyle>
            <a:lvl1pPr>
              <a:defRPr sz="1400">
                <a:solidFill>
                  <a:srgbClr val="C2C2C1"/>
                </a:solidFill>
              </a:defRPr>
            </a:lvl1pPr>
          </a:lstStyle>
          <a:p>
            <a:r>
              <a:rPr lang="en-US"/>
              <a:t>Click icon to add picture</a:t>
            </a:r>
            <a:endParaRPr lang="en-US" dirty="0"/>
          </a:p>
        </p:txBody>
      </p:sp>
      <p:sp>
        <p:nvSpPr>
          <p:cNvPr id="11" name="Picture Placeholder 2"/>
          <p:cNvSpPr>
            <a:spLocks noGrp="1"/>
          </p:cNvSpPr>
          <p:nvPr>
            <p:ph type="pic" sz="quarter" idx="22"/>
          </p:nvPr>
        </p:nvSpPr>
        <p:spPr>
          <a:xfrm>
            <a:off x="6624974" y="928298"/>
            <a:ext cx="1924050" cy="1100667"/>
          </a:xfrm>
        </p:spPr>
        <p:txBody>
          <a:bodyPr>
            <a:normAutofit/>
          </a:bodyPr>
          <a:lstStyle>
            <a:lvl1pPr>
              <a:defRPr sz="1400">
                <a:solidFill>
                  <a:srgbClr val="C2C2C1"/>
                </a:solidFill>
              </a:defRPr>
            </a:lvl1pPr>
          </a:lstStyle>
          <a:p>
            <a:r>
              <a:rPr lang="en-US"/>
              <a:t>Click icon to add picture</a:t>
            </a:r>
            <a:endParaRPr lang="en-US" dirty="0"/>
          </a:p>
        </p:txBody>
      </p:sp>
      <p:sp>
        <p:nvSpPr>
          <p:cNvPr id="12" name="Picture Placeholder 2"/>
          <p:cNvSpPr>
            <a:spLocks noGrp="1"/>
          </p:cNvSpPr>
          <p:nvPr>
            <p:ph type="pic" sz="quarter" idx="23"/>
          </p:nvPr>
        </p:nvSpPr>
        <p:spPr>
          <a:xfrm>
            <a:off x="339939" y="2782372"/>
            <a:ext cx="1924050" cy="1100667"/>
          </a:xfrm>
        </p:spPr>
        <p:txBody>
          <a:bodyPr>
            <a:normAutofit/>
          </a:bodyPr>
          <a:lstStyle>
            <a:lvl1pPr>
              <a:defRPr sz="1400">
                <a:solidFill>
                  <a:srgbClr val="C2C2C1"/>
                </a:solidFill>
              </a:defRPr>
            </a:lvl1pPr>
          </a:lstStyle>
          <a:p>
            <a:r>
              <a:rPr lang="en-US"/>
              <a:t>Click icon to add picture</a:t>
            </a:r>
            <a:endParaRPr lang="en-US" dirty="0"/>
          </a:p>
        </p:txBody>
      </p:sp>
      <p:sp>
        <p:nvSpPr>
          <p:cNvPr id="13" name="Picture Placeholder 2"/>
          <p:cNvSpPr>
            <a:spLocks noGrp="1"/>
          </p:cNvSpPr>
          <p:nvPr>
            <p:ph type="pic" sz="quarter" idx="24"/>
          </p:nvPr>
        </p:nvSpPr>
        <p:spPr>
          <a:xfrm>
            <a:off x="3479308" y="2782372"/>
            <a:ext cx="1924050" cy="1100667"/>
          </a:xfrm>
        </p:spPr>
        <p:txBody>
          <a:bodyPr>
            <a:normAutofit/>
          </a:bodyPr>
          <a:lstStyle>
            <a:lvl1pPr>
              <a:defRPr sz="1400">
                <a:solidFill>
                  <a:srgbClr val="C2C2C1"/>
                </a:solidFill>
              </a:defRPr>
            </a:lvl1pPr>
          </a:lstStyle>
          <a:p>
            <a:r>
              <a:rPr lang="en-US"/>
              <a:t>Click icon to add picture</a:t>
            </a:r>
            <a:endParaRPr lang="en-US" dirty="0"/>
          </a:p>
        </p:txBody>
      </p:sp>
      <p:sp>
        <p:nvSpPr>
          <p:cNvPr id="14" name="Picture Placeholder 2"/>
          <p:cNvSpPr>
            <a:spLocks noGrp="1"/>
          </p:cNvSpPr>
          <p:nvPr>
            <p:ph type="pic" sz="quarter" idx="25"/>
          </p:nvPr>
        </p:nvSpPr>
        <p:spPr>
          <a:xfrm>
            <a:off x="6624974" y="2782372"/>
            <a:ext cx="1924050" cy="1100667"/>
          </a:xfrm>
        </p:spPr>
        <p:txBody>
          <a:bodyPr>
            <a:normAutofit/>
          </a:bodyPr>
          <a:lstStyle>
            <a:lvl1pPr>
              <a:defRPr sz="1400">
                <a:solidFill>
                  <a:srgbClr val="C2C2C1"/>
                </a:solidFill>
              </a:defRPr>
            </a:lvl1pPr>
          </a:lstStyle>
          <a:p>
            <a:r>
              <a:rPr lang="en-US"/>
              <a:t>Click icon to add picture</a:t>
            </a:r>
            <a:endParaRPr lang="en-US" dirty="0"/>
          </a:p>
        </p:txBody>
      </p:sp>
    </p:spTree>
    <p:extLst>
      <p:ext uri="{BB962C8B-B14F-4D97-AF65-F5344CB8AC3E}">
        <p14:creationId xmlns:p14="http://schemas.microsoft.com/office/powerpoint/2010/main" val="405376131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192"/>
          </a:xfrm>
        </p:spPr>
        <p:txBody>
          <a:bodyPr/>
          <a:lstStyle/>
          <a:p>
            <a:r>
              <a:rPr lang="en-US"/>
              <a:t>Click to edit Master title style</a:t>
            </a:r>
            <a:endParaRPr lang="en-US" dirty="0"/>
          </a:p>
        </p:txBody>
      </p:sp>
    </p:spTree>
    <p:extLst>
      <p:ext uri="{BB962C8B-B14F-4D97-AF65-F5344CB8AC3E}">
        <p14:creationId xmlns:p14="http://schemas.microsoft.com/office/powerpoint/2010/main" val="409930261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9095575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Section Header 2">
    <p:spTree>
      <p:nvGrpSpPr>
        <p:cNvPr id="1" name=""/>
        <p:cNvGrpSpPr/>
        <p:nvPr/>
      </p:nvGrpSpPr>
      <p:grpSpPr>
        <a:xfrm>
          <a:off x="0" y="0"/>
          <a:ext cx="0" cy="0"/>
          <a:chOff x="0" y="0"/>
          <a:chExt cx="0" cy="0"/>
        </a:xfrm>
      </p:grpSpPr>
      <p:sp>
        <p:nvSpPr>
          <p:cNvPr id="2" name="Title 1"/>
          <p:cNvSpPr>
            <a:spLocks noGrp="1"/>
          </p:cNvSpPr>
          <p:nvPr>
            <p:ph type="title"/>
          </p:nvPr>
        </p:nvSpPr>
        <p:spPr>
          <a:xfrm>
            <a:off x="3074459" y="1674428"/>
            <a:ext cx="6069541" cy="1250668"/>
          </a:xfrm>
        </p:spPr>
        <p:txBody>
          <a:bodyPr anchor="ctr" anchorCtr="0">
            <a:noAutofit/>
          </a:bodyPr>
          <a:lstStyle>
            <a:lvl1pPr>
              <a:defRPr sz="3000"/>
            </a:lvl1pPr>
          </a:lstStyle>
          <a:p>
            <a:r>
              <a:rPr lang="en-US"/>
              <a:t>Click to edit Master title style</a:t>
            </a:r>
            <a:endParaRPr lang="en-US" dirty="0"/>
          </a:p>
        </p:txBody>
      </p:sp>
    </p:spTree>
    <p:extLst>
      <p:ext uri="{BB962C8B-B14F-4D97-AF65-F5344CB8AC3E}">
        <p14:creationId xmlns:p14="http://schemas.microsoft.com/office/powerpoint/2010/main" val="166217767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0702" y="1550831"/>
            <a:ext cx="7772400" cy="1021556"/>
          </a:xfrm>
        </p:spPr>
        <p:txBody>
          <a:bodyPr anchor="ctr">
            <a:noAutofit/>
          </a:bodyPr>
          <a:lstStyle>
            <a:lvl1pPr algn="l">
              <a:defRPr sz="4000" b="1" cap="none"/>
            </a:lvl1pPr>
          </a:lstStyle>
          <a:p>
            <a:r>
              <a:rPr lang="en-US" dirty="0"/>
              <a:t>Thank you!</a:t>
            </a:r>
          </a:p>
        </p:txBody>
      </p:sp>
      <p:sp>
        <p:nvSpPr>
          <p:cNvPr id="3" name="Text Placeholder 11"/>
          <p:cNvSpPr>
            <a:spLocks noGrp="1"/>
          </p:cNvSpPr>
          <p:nvPr>
            <p:ph type="body" sz="quarter" idx="10"/>
          </p:nvPr>
        </p:nvSpPr>
        <p:spPr>
          <a:xfrm>
            <a:off x="487899" y="3482770"/>
            <a:ext cx="3683000" cy="433387"/>
          </a:xfrm>
        </p:spPr>
        <p:txBody>
          <a:bodyPr>
            <a:normAutofit/>
          </a:bodyPr>
          <a:lstStyle>
            <a:lvl1pPr marL="0" indent="0" algn="l">
              <a:buNone/>
              <a:defRPr sz="1600" baseline="0"/>
            </a:lvl1pPr>
          </a:lstStyle>
          <a:p>
            <a:pPr lvl="0"/>
            <a:r>
              <a:rPr lang="en-US"/>
              <a:t>Click to edit Master text styles</a:t>
            </a:r>
          </a:p>
        </p:txBody>
      </p:sp>
      <p:pic>
        <p:nvPicPr>
          <p:cNvPr id="5" name="Picture 4"/>
          <p:cNvPicPr>
            <a:picLocks noChangeAspect="1"/>
          </p:cNvPicPr>
          <p:nvPr userDrawn="1"/>
        </p:nvPicPr>
        <p:blipFill>
          <a:blip r:embed="rId2"/>
          <a:stretch>
            <a:fillRect/>
          </a:stretch>
        </p:blipFill>
        <p:spPr>
          <a:xfrm>
            <a:off x="7550150" y="4678208"/>
            <a:ext cx="1466850" cy="318810"/>
          </a:xfrm>
          <a:prstGeom prst="rect">
            <a:avLst/>
          </a:prstGeom>
        </p:spPr>
      </p:pic>
    </p:spTree>
    <p:extLst>
      <p:ext uri="{BB962C8B-B14F-4D97-AF65-F5344CB8AC3E}">
        <p14:creationId xmlns:p14="http://schemas.microsoft.com/office/powerpoint/2010/main" val="326344674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00152"/>
            <a:ext cx="8229600" cy="301236"/>
          </a:xfrm>
          <a:prstGeom prst="rect">
            <a:avLst/>
          </a:prstGeom>
        </p:spPr>
        <p:txBody>
          <a:bodyPr/>
          <a:lstStyle>
            <a:lvl1pPr marL="0" indent="0">
              <a:buSzPct val="80000"/>
              <a:buFontTx/>
              <a:buNone/>
              <a:defRPr sz="2900" baseline="0">
                <a:latin typeface="Verdana"/>
                <a:cs typeface="Verdana"/>
              </a:defRPr>
            </a:lvl1pPr>
            <a:lvl2pPr marL="990427" indent="-380933">
              <a:buFont typeface="Wingdings" charset="2"/>
              <a:buChar char="§"/>
              <a:defRPr sz="2700">
                <a:latin typeface="Verdana"/>
                <a:cs typeface="Verdana"/>
              </a:defRPr>
            </a:lvl2pPr>
          </a:lstStyle>
          <a:p>
            <a:pPr lvl="0"/>
            <a:r>
              <a:rPr lang="en-US" dirty="0"/>
              <a:t>Click to edit Master text styles</a:t>
            </a:r>
          </a:p>
        </p:txBody>
      </p:sp>
      <p:sp>
        <p:nvSpPr>
          <p:cNvPr id="4" name="Title 1"/>
          <p:cNvSpPr>
            <a:spLocks noGrp="1"/>
          </p:cNvSpPr>
          <p:nvPr>
            <p:ph type="title"/>
          </p:nvPr>
        </p:nvSpPr>
        <p:spPr>
          <a:xfrm>
            <a:off x="457200" y="343391"/>
            <a:ext cx="8229600" cy="446661"/>
          </a:xfrm>
          <a:prstGeom prst="rect">
            <a:avLst/>
          </a:prstGeom>
        </p:spPr>
        <p:txBody>
          <a:bodyPr/>
          <a:lstStyle>
            <a:lvl1pPr algn="l">
              <a:defRPr sz="4300"/>
            </a:lvl1pPr>
          </a:lstStyle>
          <a:p>
            <a:r>
              <a:rPr lang="en-US"/>
              <a:t>Click to edit Master title style</a:t>
            </a:r>
            <a:endParaRPr lang="en-US" dirty="0"/>
          </a:p>
        </p:txBody>
      </p:sp>
    </p:spTree>
    <p:extLst>
      <p:ext uri="{BB962C8B-B14F-4D97-AF65-F5344CB8AC3E}">
        <p14:creationId xmlns:p14="http://schemas.microsoft.com/office/powerpoint/2010/main" val="1633947256"/>
      </p:ext>
    </p:extLst>
  </p:cSld>
  <p:clrMapOvr>
    <a:masterClrMapping/>
  </p:clrMapOvr>
  <mc:AlternateContent xmlns:mc="http://schemas.openxmlformats.org/markup-compatibility/2006" xmlns:p14="http://schemas.microsoft.com/office/powerpoint/2010/main">
    <mc:Choice Requires="p14">
      <p:transition spd="slow" p14:dur="10000"/>
    </mc:Choice>
    <mc:Fallback xmlns="">
      <p:transition spd="slow"/>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de Snippet">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lstStyle>
            <a:lvl1pPr>
              <a:defRPr>
                <a:solidFill>
                  <a:schemeClr val="tx1">
                    <a:lumMod val="95000"/>
                  </a:schemeClr>
                </a:solidFill>
              </a:defRPr>
            </a:lvl1pPr>
          </a:lstStyle>
          <a:p>
            <a:r>
              <a:rPr lang="en-US"/>
              <a:t>Click to edit Master title style</a:t>
            </a:r>
            <a:endParaRPr lang="en-US" dirty="0"/>
          </a:p>
        </p:txBody>
      </p:sp>
      <p:sp>
        <p:nvSpPr>
          <p:cNvPr id="6" name="Content Placeholder 3"/>
          <p:cNvSpPr>
            <a:spLocks noGrp="1"/>
          </p:cNvSpPr>
          <p:nvPr>
            <p:ph sz="quarter" idx="11" hasCustomPrompt="1"/>
          </p:nvPr>
        </p:nvSpPr>
        <p:spPr>
          <a:xfrm>
            <a:off x="336613" y="1010408"/>
            <a:ext cx="8207742" cy="3641926"/>
          </a:xfrm>
          <a:noFill/>
        </p:spPr>
        <p:txBody>
          <a:bodyPr/>
          <a:lstStyle>
            <a:lvl1pPr marL="0" indent="0">
              <a:buNone/>
              <a:defRPr lang="en-US" sz="1100">
                <a:solidFill>
                  <a:srgbClr val="3366FF"/>
                </a:solidFill>
                <a:effectLst/>
                <a:latin typeface="Lucida Console" panose="020B0609040504020204" pitchFamily="49" charset="0"/>
              </a:defRPr>
            </a:lvl1pPr>
            <a:lvl2pPr marL="457200" indent="0">
              <a:buNone/>
              <a:defRPr>
                <a:latin typeface="Lucida Console" panose="020B0609040504020204" pitchFamily="49" charset="0"/>
              </a:defRPr>
            </a:lvl2pPr>
            <a:lvl3pPr marL="914400" indent="0">
              <a:buNone/>
              <a:defRPr>
                <a:latin typeface="Lucida Console" panose="020B0609040504020204" pitchFamily="49" charset="0"/>
              </a:defRPr>
            </a:lvl3pPr>
            <a:lvl4pPr marL="1371600" indent="0">
              <a:buNone/>
              <a:defRPr>
                <a:latin typeface="Lucida Console" panose="020B0609040504020204" pitchFamily="49" charset="0"/>
              </a:defRPr>
            </a:lvl4pPr>
            <a:lvl5pPr marL="1828800" indent="0">
              <a:buNone/>
              <a:defRPr>
                <a:latin typeface="Lucida Console" panose="020B0609040504020204" pitchFamily="49" charset="0"/>
              </a:defRPr>
            </a:lvl5pPr>
          </a:lstStyle>
          <a:p>
            <a:r>
              <a:rPr lang="en-US" sz="1400" dirty="0">
                <a:effectLst/>
                <a:latin typeface="Lucida Console" panose="020B0609040504020204" pitchFamily="49" charset="0"/>
                <a:ea typeface="Calibri" panose="020F0502020204030204" pitchFamily="34" charset="0"/>
                <a:cs typeface="Consolas" panose="020B0609020204030204" pitchFamily="49" charset="0"/>
              </a:rPr>
              <a:t>; Syntax Test file for 68k Assembly code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a:effectLst/>
                <a:latin typeface="Lucida Console" panose="020B0609040504020204" pitchFamily="49" charset="0"/>
                <a:ea typeface="Calibri" panose="020F0502020204030204" pitchFamily="34" charset="0"/>
                <a:cs typeface="Consolas" panose="020B0609020204030204" pitchFamily="49" charset="0"/>
              </a:rPr>
              <a:t>; Some comments about this file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a:effectLst/>
                <a:latin typeface="Lucida Console" panose="020B0609040504020204" pitchFamily="49" charset="0"/>
                <a:ea typeface="Calibri" panose="020F0502020204030204" pitchFamily="34" charset="0"/>
                <a:cs typeface="Consolas" panose="020B0609020204030204" pitchFamily="49" charset="0"/>
              </a:rPr>
              <a:t>.D0 00000000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a:effectLst/>
                <a:latin typeface="Lucida Console" panose="020B0609040504020204" pitchFamily="49" charset="0"/>
                <a:ea typeface="Calibri" panose="020F0502020204030204" pitchFamily="34" charset="0"/>
                <a:cs typeface="Consolas" panose="020B0609020204030204" pitchFamily="49" charset="0"/>
              </a:rPr>
              <a:t>MS 2100 00000002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a:effectLst/>
                <a:latin typeface="Lucida Console" panose="020B0609040504020204" pitchFamily="49" charset="0"/>
                <a:ea typeface="Calibri" panose="020F0502020204030204" pitchFamily="34" charset="0"/>
                <a:cs typeface="Consolas" panose="020B0609020204030204" pitchFamily="49" charset="0"/>
              </a:rPr>
              <a:t>MM 2000;DI</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a:effectLst/>
                <a:latin typeface="Lucida Console" panose="020B0609040504020204" pitchFamily="49" charset="0"/>
                <a:ea typeface="Calibri" panose="020F0502020204030204" pitchFamily="34" charset="0"/>
                <a:cs typeface="Consolas" panose="020B0609020204030204" pitchFamily="49" charset="0"/>
              </a:rPr>
              <a:t> LEA.L $002100,A1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a:effectLst/>
                <a:latin typeface="Lucida Console" panose="020B0609040504020204" pitchFamily="49" charset="0"/>
                <a:ea typeface="Calibri" panose="020F0502020204030204" pitchFamily="34" charset="0"/>
                <a:cs typeface="Consolas" panose="020B0609020204030204" pitchFamily="49" charset="0"/>
              </a:rPr>
              <a:t> MOVE.L #2,-(A1)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 BSR $00002050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MM 2050;DI</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 MOVE.L (A1)+,D1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 MOVE.L (A1),D2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 ADD.L D1,D2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 MOVE.L D2,D0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 RTS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911532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ection Header 1">
    <p:spTree>
      <p:nvGrpSpPr>
        <p:cNvPr id="1" name=""/>
        <p:cNvGrpSpPr/>
        <p:nvPr/>
      </p:nvGrpSpPr>
      <p:grpSpPr>
        <a:xfrm>
          <a:off x="0" y="0"/>
          <a:ext cx="0" cy="0"/>
          <a:chOff x="0" y="0"/>
          <a:chExt cx="0" cy="0"/>
        </a:xfrm>
      </p:grpSpPr>
      <p:sp>
        <p:nvSpPr>
          <p:cNvPr id="2" name="Title 1"/>
          <p:cNvSpPr>
            <a:spLocks noGrp="1"/>
          </p:cNvSpPr>
          <p:nvPr>
            <p:ph type="title"/>
          </p:nvPr>
        </p:nvSpPr>
        <p:spPr>
          <a:xfrm>
            <a:off x="396394" y="1969202"/>
            <a:ext cx="7772400" cy="930105"/>
          </a:xfrm>
        </p:spPr>
        <p:txBody>
          <a:bodyPr anchor="ctr">
            <a:noAutofit/>
          </a:bodyPr>
          <a:lstStyle>
            <a:lvl1pPr algn="l">
              <a:defRPr sz="4000" b="1" cap="none">
                <a:solidFill>
                  <a:srgbClr val="F2F2F2"/>
                </a:solidFill>
              </a:defRPr>
            </a:lvl1pPr>
          </a:lstStyle>
          <a:p>
            <a:r>
              <a:rPr lang="en-US"/>
              <a:t>Click to edit Master title style</a:t>
            </a:r>
            <a:endParaRPr lang="en-US" dirty="0"/>
          </a:p>
        </p:txBody>
      </p:sp>
      <p:pic>
        <p:nvPicPr>
          <p:cNvPr id="3" name="Picture 2"/>
          <p:cNvPicPr>
            <a:picLocks noChangeAspect="1"/>
          </p:cNvPicPr>
          <p:nvPr userDrawn="1"/>
        </p:nvPicPr>
        <p:blipFill>
          <a:blip r:embed="rId2"/>
          <a:stretch>
            <a:fillRect/>
          </a:stretch>
        </p:blipFill>
        <p:spPr>
          <a:xfrm>
            <a:off x="7550150" y="4678208"/>
            <a:ext cx="1466850" cy="318810"/>
          </a:xfrm>
          <a:prstGeom prst="rect">
            <a:avLst/>
          </a:prstGeom>
        </p:spPr>
      </p:pic>
    </p:spTree>
    <p:extLst>
      <p:ext uri="{BB962C8B-B14F-4D97-AF65-F5344CB8AC3E}">
        <p14:creationId xmlns:p14="http://schemas.microsoft.com/office/powerpoint/2010/main" val="16814629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normAutofit/>
          </a:bodyPr>
          <a:lstStyle>
            <a:lvl1pPr>
              <a:defRPr sz="2800">
                <a:solidFill>
                  <a:srgbClr val="F2F2F2"/>
                </a:solidFill>
              </a:defRPr>
            </a:lvl1pPr>
          </a:lstStyle>
          <a:p>
            <a:r>
              <a:rPr lang="en-US"/>
              <a:t>Click to edit Master title style</a:t>
            </a:r>
            <a:endParaRPr lang="en-US" dirty="0"/>
          </a:p>
        </p:txBody>
      </p:sp>
      <p:sp>
        <p:nvSpPr>
          <p:cNvPr id="3" name="Content Placeholder 2"/>
          <p:cNvSpPr>
            <a:spLocks noGrp="1"/>
          </p:cNvSpPr>
          <p:nvPr>
            <p:ph sz="half" idx="1"/>
          </p:nvPr>
        </p:nvSpPr>
        <p:spPr>
          <a:xfrm>
            <a:off x="333575" y="1012507"/>
            <a:ext cx="4038600" cy="3472073"/>
          </a:xfrm>
        </p:spPr>
        <p:txBody>
          <a:bodyPr/>
          <a:lstStyle>
            <a:lvl1pPr>
              <a:defRPr sz="2200">
                <a:solidFill>
                  <a:schemeClr val="tx1"/>
                </a:solidFill>
              </a:defRPr>
            </a:lvl1pPr>
            <a:lvl2pPr>
              <a:defRPr sz="20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524575" y="1012507"/>
            <a:ext cx="4038600" cy="3472073"/>
          </a:xfrm>
        </p:spPr>
        <p:txBody>
          <a:bodyPr/>
          <a:lstStyle>
            <a:lvl1pPr>
              <a:defRPr sz="2200">
                <a:solidFill>
                  <a:schemeClr val="tx1"/>
                </a:solidFill>
              </a:defRPr>
            </a:lvl1pPr>
            <a:lvl2pPr>
              <a:defRPr sz="20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993922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37743" y="1008053"/>
            <a:ext cx="4040188" cy="479822"/>
          </a:xfrm>
        </p:spPr>
        <p:txBody>
          <a:bodyPr anchor="b">
            <a:no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37743" y="1487874"/>
            <a:ext cx="4040188" cy="2963466"/>
          </a:xfrm>
        </p:spPr>
        <p:txBody>
          <a:bodyPr/>
          <a:lstStyle>
            <a:lvl1pPr>
              <a:defRPr sz="20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itle 1"/>
          <p:cNvSpPr>
            <a:spLocks noGrp="1"/>
          </p:cNvSpPr>
          <p:nvPr>
            <p:ph type="title"/>
          </p:nvPr>
        </p:nvSpPr>
        <p:spPr>
          <a:xfrm>
            <a:off x="336789" y="114936"/>
            <a:ext cx="8205304" cy="545741"/>
          </a:xfrm>
        </p:spPr>
        <p:txBody>
          <a:bodyPr>
            <a:normAutofit/>
          </a:bodyPr>
          <a:lstStyle>
            <a:lvl1pPr>
              <a:defRPr sz="2800">
                <a:solidFill>
                  <a:schemeClr val="tx1">
                    <a:lumMod val="95000"/>
                  </a:schemeClr>
                </a:solidFill>
              </a:defRPr>
            </a:lvl1pPr>
          </a:lstStyle>
          <a:p>
            <a:r>
              <a:rPr lang="en-US"/>
              <a:t>Click to edit Master title style</a:t>
            </a:r>
            <a:endParaRPr lang="en-US" dirty="0"/>
          </a:p>
        </p:txBody>
      </p:sp>
      <p:sp>
        <p:nvSpPr>
          <p:cNvPr id="15" name="Text Placeholder 4"/>
          <p:cNvSpPr>
            <a:spLocks noGrp="1"/>
          </p:cNvSpPr>
          <p:nvPr>
            <p:ph type="body" sz="quarter" idx="3"/>
          </p:nvPr>
        </p:nvSpPr>
        <p:spPr>
          <a:xfrm>
            <a:off x="4525569" y="1008053"/>
            <a:ext cx="4041775" cy="479822"/>
          </a:xfrm>
        </p:spPr>
        <p:txBody>
          <a:bodyPr anchor="b">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Content Placeholder 5"/>
          <p:cNvSpPr>
            <a:spLocks noGrp="1"/>
          </p:cNvSpPr>
          <p:nvPr>
            <p:ph sz="quarter" idx="4"/>
          </p:nvPr>
        </p:nvSpPr>
        <p:spPr>
          <a:xfrm>
            <a:off x="4525569" y="1487874"/>
            <a:ext cx="4041775" cy="2963466"/>
          </a:xfrm>
        </p:spPr>
        <p:txBody>
          <a:bodyPr/>
          <a:lstStyle>
            <a:lvl1pPr>
              <a:defRPr sz="20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284918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lstStyle/>
          <a:p>
            <a:r>
              <a:rPr lang="en-US"/>
              <a:t>Click to edit Master title style</a:t>
            </a:r>
            <a:endParaRPr lang="en-US" dirty="0"/>
          </a:p>
        </p:txBody>
      </p:sp>
      <p:sp>
        <p:nvSpPr>
          <p:cNvPr id="3" name="Content Placeholder 2"/>
          <p:cNvSpPr>
            <a:spLocks noGrp="1"/>
          </p:cNvSpPr>
          <p:nvPr>
            <p:ph sz="half" idx="1"/>
          </p:nvPr>
        </p:nvSpPr>
        <p:spPr>
          <a:xfrm>
            <a:off x="337518" y="1011542"/>
            <a:ext cx="2442633" cy="3394472"/>
          </a:xfrm>
        </p:spPr>
        <p:txBody>
          <a:bodyPr>
            <a:normAutofit/>
          </a:bodyPr>
          <a:lstStyle>
            <a:lvl1pPr>
              <a:defRPr sz="2000"/>
            </a:lvl1pPr>
            <a:lvl2pPr>
              <a:defRPr sz="1800"/>
            </a:lvl2pPr>
            <a:lvl3pPr>
              <a:defRPr sz="1600"/>
            </a:lvl3pPr>
            <a:lvl4pPr marL="1371600" indent="0">
              <a:buNone/>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Content Placeholder 2"/>
          <p:cNvSpPr>
            <a:spLocks noGrp="1"/>
          </p:cNvSpPr>
          <p:nvPr>
            <p:ph sz="half" idx="10"/>
          </p:nvPr>
        </p:nvSpPr>
        <p:spPr>
          <a:xfrm>
            <a:off x="3231001" y="1011542"/>
            <a:ext cx="2442633" cy="3394472"/>
          </a:xfrm>
        </p:spPr>
        <p:txBody>
          <a:bodyPr>
            <a:normAutofit/>
          </a:bodyPr>
          <a:lstStyle>
            <a:lvl1pPr>
              <a:defRPr sz="2000"/>
            </a:lvl1pPr>
            <a:lvl2pPr>
              <a:defRPr sz="1800"/>
            </a:lvl2pPr>
            <a:lvl3pPr>
              <a:defRPr sz="1600"/>
            </a:lvl3pPr>
            <a:lvl4pPr marL="1371600" indent="0">
              <a:buNone/>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Content Placeholder 2"/>
          <p:cNvSpPr>
            <a:spLocks noGrp="1"/>
          </p:cNvSpPr>
          <p:nvPr>
            <p:ph sz="half" idx="11"/>
          </p:nvPr>
        </p:nvSpPr>
        <p:spPr>
          <a:xfrm>
            <a:off x="6124485" y="1011542"/>
            <a:ext cx="2442633" cy="3394472"/>
          </a:xfrm>
        </p:spPr>
        <p:txBody>
          <a:bodyPr>
            <a:normAutofit/>
          </a:bodyPr>
          <a:lstStyle>
            <a:lvl1pPr>
              <a:defRPr sz="2000"/>
            </a:lvl1pPr>
            <a:lvl2pPr>
              <a:defRPr sz="1800"/>
            </a:lvl2pPr>
            <a:lvl3pPr>
              <a:defRPr sz="1600"/>
            </a:lvl3pPr>
            <a:lvl4pPr marL="1371600" indent="0">
              <a:buNone/>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9164150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Four Content - Graphics">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192"/>
          </a:xfrm>
        </p:spPr>
        <p:txBody>
          <a:bodyPr/>
          <a:lstStyle/>
          <a:p>
            <a:r>
              <a:rPr lang="en-US"/>
              <a:t>Click to edit Master title style</a:t>
            </a:r>
            <a:endParaRPr lang="en-US" dirty="0"/>
          </a:p>
        </p:txBody>
      </p:sp>
      <p:sp>
        <p:nvSpPr>
          <p:cNvPr id="11" name="Text Placeholder 3"/>
          <p:cNvSpPr>
            <a:spLocks noGrp="1"/>
          </p:cNvSpPr>
          <p:nvPr>
            <p:ph type="body" sz="half" idx="2"/>
          </p:nvPr>
        </p:nvSpPr>
        <p:spPr>
          <a:xfrm>
            <a:off x="337742" y="3127084"/>
            <a:ext cx="1797050" cy="340940"/>
          </a:xfrm>
        </p:spPr>
        <p:txBody>
          <a:bodyPr>
            <a:noAutofit/>
          </a:bodyPr>
          <a:lstStyle>
            <a:lvl1pPr marL="0" indent="0" algn="ctr">
              <a:buNone/>
              <a:defRPr sz="14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2" name="Text Placeholder 3"/>
          <p:cNvSpPr>
            <a:spLocks noGrp="1"/>
          </p:cNvSpPr>
          <p:nvPr>
            <p:ph type="body" sz="half" idx="11"/>
          </p:nvPr>
        </p:nvSpPr>
        <p:spPr>
          <a:xfrm>
            <a:off x="2496747" y="3127084"/>
            <a:ext cx="1797050" cy="340940"/>
          </a:xfrm>
        </p:spPr>
        <p:txBody>
          <a:bodyPr>
            <a:noAutofit/>
          </a:bodyPr>
          <a:lstStyle>
            <a:lvl1pPr marL="0" indent="0" algn="ctr">
              <a:buNone/>
              <a:defRPr sz="14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3" name="Text Placeholder 3"/>
          <p:cNvSpPr>
            <a:spLocks noGrp="1"/>
          </p:cNvSpPr>
          <p:nvPr>
            <p:ph type="body" sz="half" idx="13"/>
          </p:nvPr>
        </p:nvSpPr>
        <p:spPr>
          <a:xfrm>
            <a:off x="4634585" y="3127084"/>
            <a:ext cx="1797050" cy="340940"/>
          </a:xfrm>
        </p:spPr>
        <p:txBody>
          <a:bodyPr>
            <a:noAutofit/>
          </a:bodyPr>
          <a:lstStyle>
            <a:lvl1pPr marL="0" indent="0" algn="ctr">
              <a:buNone/>
              <a:defRPr sz="14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3"/>
          <p:cNvSpPr>
            <a:spLocks noGrp="1"/>
          </p:cNvSpPr>
          <p:nvPr>
            <p:ph type="body" sz="half" idx="15"/>
          </p:nvPr>
        </p:nvSpPr>
        <p:spPr>
          <a:xfrm>
            <a:off x="6990345" y="3127084"/>
            <a:ext cx="1797050" cy="340940"/>
          </a:xfrm>
        </p:spPr>
        <p:txBody>
          <a:bodyPr>
            <a:noAutofit/>
          </a:bodyPr>
          <a:lstStyle>
            <a:lvl1pPr marL="0" indent="0" algn="ctr">
              <a:buNone/>
              <a:defRPr sz="14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5" name="Picture Placeholder 2"/>
          <p:cNvSpPr>
            <a:spLocks noGrp="1"/>
          </p:cNvSpPr>
          <p:nvPr>
            <p:ph type="pic" sz="quarter" idx="16"/>
          </p:nvPr>
        </p:nvSpPr>
        <p:spPr>
          <a:xfrm>
            <a:off x="337742" y="1604354"/>
            <a:ext cx="1797050" cy="1344612"/>
          </a:xfrm>
        </p:spPr>
        <p:txBody>
          <a:bodyPr>
            <a:normAutofit/>
          </a:bodyPr>
          <a:lstStyle>
            <a:lvl1pPr>
              <a:defRPr sz="1400">
                <a:solidFill>
                  <a:schemeClr val="accent6">
                    <a:lumMod val="60000"/>
                    <a:lumOff val="40000"/>
                  </a:schemeClr>
                </a:solidFill>
              </a:defRPr>
            </a:lvl1pPr>
          </a:lstStyle>
          <a:p>
            <a:r>
              <a:rPr lang="en-US"/>
              <a:t>Click icon to add picture</a:t>
            </a:r>
            <a:endParaRPr lang="en-US" dirty="0"/>
          </a:p>
        </p:txBody>
      </p:sp>
      <p:sp>
        <p:nvSpPr>
          <p:cNvPr id="16" name="Picture Placeholder 2"/>
          <p:cNvSpPr>
            <a:spLocks noGrp="1"/>
          </p:cNvSpPr>
          <p:nvPr>
            <p:ph type="pic" sz="quarter" idx="17"/>
          </p:nvPr>
        </p:nvSpPr>
        <p:spPr>
          <a:xfrm>
            <a:off x="2496747" y="1604354"/>
            <a:ext cx="1797050" cy="1344612"/>
          </a:xfrm>
        </p:spPr>
        <p:txBody>
          <a:bodyPr>
            <a:normAutofit/>
          </a:bodyPr>
          <a:lstStyle>
            <a:lvl1pPr>
              <a:defRPr sz="1400">
                <a:solidFill>
                  <a:schemeClr val="accent6">
                    <a:lumMod val="60000"/>
                    <a:lumOff val="40000"/>
                  </a:schemeClr>
                </a:solidFill>
              </a:defRPr>
            </a:lvl1pPr>
          </a:lstStyle>
          <a:p>
            <a:r>
              <a:rPr lang="en-US"/>
              <a:t>Click icon to add picture</a:t>
            </a:r>
            <a:endParaRPr lang="en-US" dirty="0"/>
          </a:p>
        </p:txBody>
      </p:sp>
      <p:sp>
        <p:nvSpPr>
          <p:cNvPr id="17" name="Picture Placeholder 2"/>
          <p:cNvSpPr>
            <a:spLocks noGrp="1"/>
          </p:cNvSpPr>
          <p:nvPr>
            <p:ph type="pic" sz="quarter" idx="18"/>
          </p:nvPr>
        </p:nvSpPr>
        <p:spPr>
          <a:xfrm>
            <a:off x="4634585" y="1604354"/>
            <a:ext cx="1797050" cy="1344612"/>
          </a:xfrm>
        </p:spPr>
        <p:txBody>
          <a:bodyPr>
            <a:normAutofit/>
          </a:bodyPr>
          <a:lstStyle>
            <a:lvl1pPr>
              <a:defRPr sz="1400">
                <a:solidFill>
                  <a:schemeClr val="accent6">
                    <a:lumMod val="60000"/>
                    <a:lumOff val="40000"/>
                  </a:schemeClr>
                </a:solidFill>
              </a:defRPr>
            </a:lvl1pPr>
          </a:lstStyle>
          <a:p>
            <a:r>
              <a:rPr lang="en-US"/>
              <a:t>Click icon to add picture</a:t>
            </a:r>
            <a:endParaRPr lang="en-US" dirty="0"/>
          </a:p>
        </p:txBody>
      </p:sp>
      <p:sp>
        <p:nvSpPr>
          <p:cNvPr id="18" name="Picture Placeholder 2"/>
          <p:cNvSpPr>
            <a:spLocks noGrp="1"/>
          </p:cNvSpPr>
          <p:nvPr>
            <p:ph type="pic" sz="quarter" idx="19"/>
          </p:nvPr>
        </p:nvSpPr>
        <p:spPr>
          <a:xfrm>
            <a:off x="6990345" y="1604354"/>
            <a:ext cx="1797050" cy="1344612"/>
          </a:xfrm>
        </p:spPr>
        <p:txBody>
          <a:bodyPr>
            <a:normAutofit/>
          </a:bodyPr>
          <a:lstStyle>
            <a:lvl1pPr>
              <a:defRPr sz="1400">
                <a:solidFill>
                  <a:schemeClr val="accent6">
                    <a:lumMod val="60000"/>
                    <a:lumOff val="40000"/>
                  </a:schemeClr>
                </a:solidFill>
              </a:defRPr>
            </a:lvl1pPr>
          </a:lstStyle>
          <a:p>
            <a:r>
              <a:rPr lang="en-US"/>
              <a:t>Click icon to add picture</a:t>
            </a:r>
            <a:endParaRPr lang="en-US" dirty="0"/>
          </a:p>
        </p:txBody>
      </p:sp>
    </p:spTree>
    <p:extLst>
      <p:ext uri="{BB962C8B-B14F-4D97-AF65-F5344CB8AC3E}">
        <p14:creationId xmlns:p14="http://schemas.microsoft.com/office/powerpoint/2010/main" val="33048361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ix Content - Graphics">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192"/>
          </a:xfrm>
        </p:spPr>
        <p:txBody>
          <a:bodyPr/>
          <a:lstStyle/>
          <a:p>
            <a:r>
              <a:rPr lang="en-US"/>
              <a:t>Click to edit Master title style</a:t>
            </a:r>
          </a:p>
        </p:txBody>
      </p:sp>
      <p:sp>
        <p:nvSpPr>
          <p:cNvPr id="3" name="Text Placeholder 3"/>
          <p:cNvSpPr>
            <a:spLocks noGrp="1"/>
          </p:cNvSpPr>
          <p:nvPr>
            <p:ph type="body" sz="half" idx="2"/>
          </p:nvPr>
        </p:nvSpPr>
        <p:spPr>
          <a:xfrm>
            <a:off x="339933" y="2151897"/>
            <a:ext cx="1924050" cy="340940"/>
          </a:xfrm>
        </p:spPr>
        <p:txBody>
          <a:bodyPr>
            <a:noAutofit/>
          </a:bodyPr>
          <a:lstStyle>
            <a:lvl1pPr marL="0" indent="0" algn="ctr">
              <a:buNone/>
              <a:defRPr sz="14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Text Placeholder 3"/>
          <p:cNvSpPr>
            <a:spLocks noGrp="1"/>
          </p:cNvSpPr>
          <p:nvPr>
            <p:ph type="body" sz="half" idx="11"/>
          </p:nvPr>
        </p:nvSpPr>
        <p:spPr>
          <a:xfrm>
            <a:off x="3479308" y="2151897"/>
            <a:ext cx="1924050" cy="340940"/>
          </a:xfrm>
        </p:spPr>
        <p:txBody>
          <a:bodyPr>
            <a:noAutofit/>
          </a:bodyPr>
          <a:lstStyle>
            <a:lvl1pPr marL="0" indent="0" algn="ctr">
              <a:buNone/>
              <a:defRPr sz="14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3"/>
          <p:cNvSpPr>
            <a:spLocks noGrp="1"/>
          </p:cNvSpPr>
          <p:nvPr>
            <p:ph type="body" sz="half" idx="13"/>
          </p:nvPr>
        </p:nvSpPr>
        <p:spPr>
          <a:xfrm>
            <a:off x="6624974" y="2151897"/>
            <a:ext cx="1924050" cy="340940"/>
          </a:xfrm>
        </p:spPr>
        <p:txBody>
          <a:bodyPr>
            <a:noAutofit/>
          </a:bodyPr>
          <a:lstStyle>
            <a:lvl1pPr marL="0" indent="0" algn="ctr">
              <a:buNone/>
              <a:defRPr sz="14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Text Placeholder 3"/>
          <p:cNvSpPr>
            <a:spLocks noGrp="1"/>
          </p:cNvSpPr>
          <p:nvPr>
            <p:ph type="body" sz="half" idx="15"/>
          </p:nvPr>
        </p:nvSpPr>
        <p:spPr>
          <a:xfrm>
            <a:off x="339933" y="3963640"/>
            <a:ext cx="1924050" cy="340940"/>
          </a:xfrm>
        </p:spPr>
        <p:txBody>
          <a:bodyPr>
            <a:noAutofit/>
          </a:bodyPr>
          <a:lstStyle>
            <a:lvl1pPr marL="0" indent="0" algn="ctr">
              <a:buNone/>
              <a:defRPr sz="14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Text Placeholder 3"/>
          <p:cNvSpPr>
            <a:spLocks noGrp="1"/>
          </p:cNvSpPr>
          <p:nvPr>
            <p:ph type="body" sz="half" idx="17"/>
          </p:nvPr>
        </p:nvSpPr>
        <p:spPr>
          <a:xfrm>
            <a:off x="3479308" y="3963640"/>
            <a:ext cx="1924050" cy="340940"/>
          </a:xfrm>
        </p:spPr>
        <p:txBody>
          <a:bodyPr>
            <a:noAutofit/>
          </a:bodyPr>
          <a:lstStyle>
            <a:lvl1pPr marL="0" indent="0" algn="ctr">
              <a:buNone/>
              <a:defRPr sz="14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Text Placeholder 3"/>
          <p:cNvSpPr>
            <a:spLocks noGrp="1"/>
          </p:cNvSpPr>
          <p:nvPr>
            <p:ph type="body" sz="half" idx="19"/>
          </p:nvPr>
        </p:nvSpPr>
        <p:spPr>
          <a:xfrm>
            <a:off x="6624974" y="3963640"/>
            <a:ext cx="1924050" cy="340940"/>
          </a:xfrm>
        </p:spPr>
        <p:txBody>
          <a:bodyPr>
            <a:noAutofit/>
          </a:bodyPr>
          <a:lstStyle>
            <a:lvl1pPr marL="0" indent="0" algn="ctr">
              <a:buNone/>
              <a:defRPr sz="14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Picture Placeholder 2"/>
          <p:cNvSpPr>
            <a:spLocks noGrp="1"/>
          </p:cNvSpPr>
          <p:nvPr>
            <p:ph type="pic" sz="quarter" idx="20"/>
          </p:nvPr>
        </p:nvSpPr>
        <p:spPr>
          <a:xfrm>
            <a:off x="339939" y="928298"/>
            <a:ext cx="1924050" cy="1100667"/>
          </a:xfrm>
        </p:spPr>
        <p:txBody>
          <a:bodyPr>
            <a:normAutofit/>
          </a:bodyPr>
          <a:lstStyle>
            <a:lvl1pPr>
              <a:defRPr sz="1400">
                <a:solidFill>
                  <a:srgbClr val="C2C2C1"/>
                </a:solidFill>
              </a:defRPr>
            </a:lvl1pPr>
          </a:lstStyle>
          <a:p>
            <a:r>
              <a:rPr lang="en-US"/>
              <a:t>Click icon to add picture</a:t>
            </a:r>
            <a:endParaRPr lang="en-US" dirty="0"/>
          </a:p>
        </p:txBody>
      </p:sp>
      <p:sp>
        <p:nvSpPr>
          <p:cNvPr id="10" name="Picture Placeholder 2"/>
          <p:cNvSpPr>
            <a:spLocks noGrp="1"/>
          </p:cNvSpPr>
          <p:nvPr>
            <p:ph type="pic" sz="quarter" idx="21"/>
          </p:nvPr>
        </p:nvSpPr>
        <p:spPr>
          <a:xfrm>
            <a:off x="3479308" y="928298"/>
            <a:ext cx="1924050" cy="1100667"/>
          </a:xfrm>
        </p:spPr>
        <p:txBody>
          <a:bodyPr>
            <a:normAutofit/>
          </a:bodyPr>
          <a:lstStyle>
            <a:lvl1pPr>
              <a:defRPr sz="1400">
                <a:solidFill>
                  <a:srgbClr val="C2C2C1"/>
                </a:solidFill>
              </a:defRPr>
            </a:lvl1pPr>
          </a:lstStyle>
          <a:p>
            <a:r>
              <a:rPr lang="en-US"/>
              <a:t>Click icon to add picture</a:t>
            </a:r>
            <a:endParaRPr lang="en-US" dirty="0"/>
          </a:p>
        </p:txBody>
      </p:sp>
      <p:sp>
        <p:nvSpPr>
          <p:cNvPr id="11" name="Picture Placeholder 2"/>
          <p:cNvSpPr>
            <a:spLocks noGrp="1"/>
          </p:cNvSpPr>
          <p:nvPr>
            <p:ph type="pic" sz="quarter" idx="22"/>
          </p:nvPr>
        </p:nvSpPr>
        <p:spPr>
          <a:xfrm>
            <a:off x="6624974" y="928298"/>
            <a:ext cx="1924050" cy="1100667"/>
          </a:xfrm>
        </p:spPr>
        <p:txBody>
          <a:bodyPr>
            <a:normAutofit/>
          </a:bodyPr>
          <a:lstStyle>
            <a:lvl1pPr>
              <a:defRPr sz="1400">
                <a:solidFill>
                  <a:srgbClr val="C2C2C1"/>
                </a:solidFill>
              </a:defRPr>
            </a:lvl1pPr>
          </a:lstStyle>
          <a:p>
            <a:r>
              <a:rPr lang="en-US"/>
              <a:t>Click icon to add picture</a:t>
            </a:r>
            <a:endParaRPr lang="en-US" dirty="0"/>
          </a:p>
        </p:txBody>
      </p:sp>
      <p:sp>
        <p:nvSpPr>
          <p:cNvPr id="12" name="Picture Placeholder 2"/>
          <p:cNvSpPr>
            <a:spLocks noGrp="1"/>
          </p:cNvSpPr>
          <p:nvPr>
            <p:ph type="pic" sz="quarter" idx="23"/>
          </p:nvPr>
        </p:nvSpPr>
        <p:spPr>
          <a:xfrm>
            <a:off x="339939" y="2782372"/>
            <a:ext cx="1924050" cy="1100667"/>
          </a:xfrm>
        </p:spPr>
        <p:txBody>
          <a:bodyPr>
            <a:normAutofit/>
          </a:bodyPr>
          <a:lstStyle>
            <a:lvl1pPr>
              <a:defRPr sz="1400">
                <a:solidFill>
                  <a:srgbClr val="C2C2C1"/>
                </a:solidFill>
              </a:defRPr>
            </a:lvl1pPr>
          </a:lstStyle>
          <a:p>
            <a:r>
              <a:rPr lang="en-US"/>
              <a:t>Click icon to add picture</a:t>
            </a:r>
            <a:endParaRPr lang="en-US" dirty="0"/>
          </a:p>
        </p:txBody>
      </p:sp>
      <p:sp>
        <p:nvSpPr>
          <p:cNvPr id="13" name="Picture Placeholder 2"/>
          <p:cNvSpPr>
            <a:spLocks noGrp="1"/>
          </p:cNvSpPr>
          <p:nvPr>
            <p:ph type="pic" sz="quarter" idx="24"/>
          </p:nvPr>
        </p:nvSpPr>
        <p:spPr>
          <a:xfrm>
            <a:off x="3479308" y="2782372"/>
            <a:ext cx="1924050" cy="1100667"/>
          </a:xfrm>
        </p:spPr>
        <p:txBody>
          <a:bodyPr>
            <a:normAutofit/>
          </a:bodyPr>
          <a:lstStyle>
            <a:lvl1pPr>
              <a:defRPr sz="1400">
                <a:solidFill>
                  <a:srgbClr val="C2C2C1"/>
                </a:solidFill>
              </a:defRPr>
            </a:lvl1pPr>
          </a:lstStyle>
          <a:p>
            <a:r>
              <a:rPr lang="en-US"/>
              <a:t>Click icon to add picture</a:t>
            </a:r>
            <a:endParaRPr lang="en-US" dirty="0"/>
          </a:p>
        </p:txBody>
      </p:sp>
      <p:sp>
        <p:nvSpPr>
          <p:cNvPr id="14" name="Picture Placeholder 2"/>
          <p:cNvSpPr>
            <a:spLocks noGrp="1"/>
          </p:cNvSpPr>
          <p:nvPr>
            <p:ph type="pic" sz="quarter" idx="25"/>
          </p:nvPr>
        </p:nvSpPr>
        <p:spPr>
          <a:xfrm>
            <a:off x="6624974" y="2782372"/>
            <a:ext cx="1924050" cy="1100667"/>
          </a:xfrm>
        </p:spPr>
        <p:txBody>
          <a:bodyPr>
            <a:normAutofit/>
          </a:bodyPr>
          <a:lstStyle>
            <a:lvl1pPr>
              <a:defRPr sz="1400">
                <a:solidFill>
                  <a:srgbClr val="C2C2C1"/>
                </a:solidFill>
              </a:defRPr>
            </a:lvl1pPr>
          </a:lstStyle>
          <a:p>
            <a:r>
              <a:rPr lang="en-US"/>
              <a:t>Click icon to add picture</a:t>
            </a:r>
            <a:endParaRPr lang="en-US" dirty="0"/>
          </a:p>
        </p:txBody>
      </p:sp>
    </p:spTree>
    <p:extLst>
      <p:ext uri="{BB962C8B-B14F-4D97-AF65-F5344CB8AC3E}">
        <p14:creationId xmlns:p14="http://schemas.microsoft.com/office/powerpoint/2010/main" val="33710355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theme" Target="../theme/theme2.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2">
            <a:lumMod val="10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36789" y="114936"/>
            <a:ext cx="8205304" cy="85725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340592" y="1009332"/>
            <a:ext cx="8205304" cy="3553926"/>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34962597"/>
      </p:ext>
    </p:extLst>
  </p:cSld>
  <p:clrMap bg1="dk1" tx1="lt1" bg2="dk2" tx2="lt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02" r:id="rId9"/>
    <p:sldLayoutId id="2147483703" r:id="rId10"/>
    <p:sldLayoutId id="2147483704" r:id="rId11"/>
    <p:sldLayoutId id="2147483705" r:id="rId12"/>
    <p:sldLayoutId id="2147483706" r:id="rId13"/>
    <p:sldLayoutId id="2147483707" r:id="rId14"/>
  </p:sldLayoutIdLst>
  <p:txStyles>
    <p:titleStyle>
      <a:lvl1pPr algn="l" defTabSz="457200" rtl="0" eaLnBrk="1" latinLnBrk="0" hangingPunct="1">
        <a:spcBef>
          <a:spcPct val="0"/>
        </a:spcBef>
        <a:buNone/>
        <a:defRPr sz="2800" b="1" i="0" kern="1200">
          <a:solidFill>
            <a:schemeClr val="tx1">
              <a:lumMod val="95000"/>
            </a:schemeClr>
          </a:solidFill>
          <a:latin typeface="Arial"/>
          <a:ea typeface="+mj-ea"/>
          <a:cs typeface="Arial"/>
        </a:defRPr>
      </a:lvl1pPr>
    </p:titleStyle>
    <p:body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b="0" i="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800" b="0" i="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2">
            <a:lumMod val="10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36789" y="114936"/>
            <a:ext cx="8205304" cy="85725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340592" y="1009332"/>
            <a:ext cx="8205304" cy="3553926"/>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45862906"/>
      </p:ext>
    </p:extLst>
  </p:cSld>
  <p:clrMap bg1="dk1" tx1="lt1" bg2="dk2" tx2="lt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 id="2147483720" r:id="rId12"/>
    <p:sldLayoutId id="2147483721" r:id="rId13"/>
    <p:sldLayoutId id="2147483722" r:id="rId14"/>
  </p:sldLayoutIdLst>
  <p:txStyles>
    <p:titleStyle>
      <a:lvl1pPr algn="l" defTabSz="457200" rtl="0" eaLnBrk="1" latinLnBrk="0" hangingPunct="1">
        <a:spcBef>
          <a:spcPct val="0"/>
        </a:spcBef>
        <a:buNone/>
        <a:defRPr sz="2800" b="1" i="0" kern="1200">
          <a:solidFill>
            <a:schemeClr val="tx1">
              <a:lumMod val="95000"/>
            </a:schemeClr>
          </a:solidFill>
          <a:latin typeface="Arial"/>
          <a:ea typeface="+mj-ea"/>
          <a:cs typeface="Arial"/>
        </a:defRPr>
      </a:lvl1pPr>
    </p:titleStyle>
    <p:body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b="0" i="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800" b="0" i="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image" Target="../media/image10.tiff"/><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image" Target="../media/image13.tiff"/><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1.xml"/><Relationship Id="rId1" Type="http://schemas.openxmlformats.org/officeDocument/2006/relationships/tags" Target="../tags/tag1.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image" Target="../media/image15.jpg"/><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2" Type="http://schemas.openxmlformats.org/officeDocument/2006/relationships/image" Target="../media/image16.gif"/><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1.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4.png"/><Relationship Id="rId7" Type="http://schemas.microsoft.com/office/2007/relationships/hdphoto" Target="../media/hdphoto2.wdp"/><Relationship Id="rId2" Type="http://schemas.openxmlformats.org/officeDocument/2006/relationships/notesSlide" Target="../notesSlides/notesSlide4.xml"/><Relationship Id="rId1" Type="http://schemas.openxmlformats.org/officeDocument/2006/relationships/slideLayout" Target="../slideLayouts/slideLayout11.xml"/><Relationship Id="rId6" Type="http://schemas.openxmlformats.org/officeDocument/2006/relationships/image" Target="../media/image6.png"/><Relationship Id="rId5" Type="http://schemas.microsoft.com/office/2007/relationships/hdphoto" Target="../media/hdphoto1.wdp"/><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1.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41" name="Mask_right"/>
          <p:cNvSpPr/>
          <p:nvPr/>
        </p:nvSpPr>
        <p:spPr>
          <a:xfrm>
            <a:off x="0" y="1711235"/>
            <a:ext cx="9143999" cy="3432265"/>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8" name="Title 8"/>
          <p:cNvSpPr txBox="1">
            <a:spLocks/>
          </p:cNvSpPr>
          <p:nvPr/>
        </p:nvSpPr>
        <p:spPr>
          <a:xfrm>
            <a:off x="323565" y="347424"/>
            <a:ext cx="7617013" cy="614264"/>
          </a:xfrm>
          <a:prstGeom prst="rect">
            <a:avLst/>
          </a:prstGeom>
        </p:spPr>
        <p:txBody>
          <a:bodyPr/>
          <a:lstStyle>
            <a:lvl1pPr algn="l" defTabSz="457200" rtl="0" eaLnBrk="1" latinLnBrk="0" hangingPunct="1">
              <a:spcBef>
                <a:spcPct val="0"/>
              </a:spcBef>
              <a:buNone/>
              <a:defRPr sz="2800" b="1" i="0" kern="1200">
                <a:solidFill>
                  <a:schemeClr val="tx1">
                    <a:lumMod val="95000"/>
                  </a:schemeClr>
                </a:solidFill>
                <a:latin typeface="Arial"/>
                <a:ea typeface="+mj-ea"/>
                <a:cs typeface="Arial"/>
              </a:defRPr>
            </a:lvl1pPr>
          </a:lstStyle>
          <a:p>
            <a:pPr lvl="0"/>
            <a:r>
              <a:rPr lang="en-US" sz="3500" dirty="0">
                <a:solidFill>
                  <a:srgbClr val="474746"/>
                </a:solidFill>
              </a:rPr>
              <a:t>AWS: Unblocking Innovation </a:t>
            </a:r>
            <a:br>
              <a:rPr lang="en-US" sz="3500" dirty="0">
                <a:solidFill>
                  <a:srgbClr val="474746"/>
                </a:solidFill>
              </a:rPr>
            </a:br>
            <a:r>
              <a:rPr lang="en-US" sz="3500" dirty="0">
                <a:solidFill>
                  <a:srgbClr val="474746"/>
                </a:solidFill>
              </a:rPr>
              <a:t>for Digital Transformation</a:t>
            </a:r>
          </a:p>
        </p:txBody>
      </p:sp>
      <p:pic>
        <p:nvPicPr>
          <p:cNvPr id="145" name="Picture 144">
            <a:extLst>
              <a:ext uri="{FF2B5EF4-FFF2-40B4-BE49-F238E27FC236}">
                <a16:creationId xmlns:a16="http://schemas.microsoft.com/office/drawing/2014/main" id="{3D3A5737-6F00-4BC3-B3FC-44C9D5BFBE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66712" y="633519"/>
            <a:ext cx="801422" cy="479127"/>
          </a:xfrm>
          <a:prstGeom prst="rect">
            <a:avLst/>
          </a:prstGeom>
        </p:spPr>
      </p:pic>
      <p:sp>
        <p:nvSpPr>
          <p:cNvPr id="152" name="TextBox 151">
            <a:extLst>
              <a:ext uri="{FF2B5EF4-FFF2-40B4-BE49-F238E27FC236}">
                <a16:creationId xmlns:a16="http://schemas.microsoft.com/office/drawing/2014/main" id="{A125E24F-2E6D-4881-8DC4-279837213E69}"/>
              </a:ext>
            </a:extLst>
          </p:cNvPr>
          <p:cNvSpPr txBox="1"/>
          <p:nvPr/>
        </p:nvSpPr>
        <p:spPr>
          <a:xfrm>
            <a:off x="446397" y="4802438"/>
            <a:ext cx="3027774" cy="107722"/>
          </a:xfrm>
          <a:prstGeom prst="rect">
            <a:avLst/>
          </a:prstGeom>
          <a:noFill/>
        </p:spPr>
        <p:txBody>
          <a:bodyPr wrap="squar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gradFill>
                  <a:gsLst>
                    <a:gs pos="100000">
                      <a:srgbClr val="F8F8F8">
                        <a:lumMod val="40000"/>
                        <a:lumOff val="60000"/>
                      </a:srgbClr>
                    </a:gs>
                    <a:gs pos="24000">
                      <a:srgbClr val="FFFFFF"/>
                    </a:gs>
                  </a:gsLst>
                  <a:lin ang="5400000" scaled="0"/>
                </a:gradFill>
                <a:effectLst/>
                <a:uLnTx/>
                <a:uFillTx/>
                <a:latin typeface="Arial"/>
                <a:ea typeface="+mn-ea"/>
                <a:cs typeface="+mn-cs"/>
              </a:rPr>
              <a:t>© 2018, Amazon Web Services, Inc. or its Affiliates. All rights reserved.</a:t>
            </a:r>
          </a:p>
        </p:txBody>
      </p:sp>
      <p:sp>
        <p:nvSpPr>
          <p:cNvPr id="92" name="Text Placeholder 2">
            <a:extLst>
              <a:ext uri="{FF2B5EF4-FFF2-40B4-BE49-F238E27FC236}">
                <a16:creationId xmlns:a16="http://schemas.microsoft.com/office/drawing/2014/main" id="{AACF5563-CAE4-42FC-A422-6FE8A0AEEB93}"/>
              </a:ext>
            </a:extLst>
          </p:cNvPr>
          <p:cNvSpPr txBox="1">
            <a:spLocks/>
          </p:cNvSpPr>
          <p:nvPr/>
        </p:nvSpPr>
        <p:spPr>
          <a:xfrm>
            <a:off x="331729" y="2763108"/>
            <a:ext cx="7306748" cy="574816"/>
          </a:xfrm>
          <a:prstGeom prst="rect">
            <a:avLst/>
          </a:prstGeom>
        </p:spPr>
        <p:txBody>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b="0" i="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800" b="0" i="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R="0" lvl="0" indent="0" fontAlgn="auto">
              <a:lnSpc>
                <a:spcPct val="90000"/>
              </a:lnSpc>
              <a:spcBef>
                <a:spcPct val="0"/>
              </a:spcBef>
              <a:spcAft>
                <a:spcPts val="0"/>
              </a:spcAft>
              <a:buClrTx/>
              <a:buSzTx/>
              <a:tabLst/>
              <a:defRPr/>
            </a:pPr>
            <a:r>
              <a:rPr lang="en-US" sz="2200" b="1" dirty="0">
                <a:ea typeface="+mj-ea"/>
              </a:rPr>
              <a:t>Adrian Cockcroft</a:t>
            </a:r>
          </a:p>
        </p:txBody>
      </p:sp>
      <p:sp>
        <p:nvSpPr>
          <p:cNvPr id="94" name="Text Placeholder 3">
            <a:extLst>
              <a:ext uri="{FF2B5EF4-FFF2-40B4-BE49-F238E27FC236}">
                <a16:creationId xmlns:a16="http://schemas.microsoft.com/office/drawing/2014/main" id="{2069E216-5F80-44ED-A527-4A9A90F358CB}"/>
              </a:ext>
            </a:extLst>
          </p:cNvPr>
          <p:cNvSpPr txBox="1">
            <a:spLocks/>
          </p:cNvSpPr>
          <p:nvPr/>
        </p:nvSpPr>
        <p:spPr>
          <a:xfrm>
            <a:off x="331729" y="3104294"/>
            <a:ext cx="7306747" cy="352511"/>
          </a:xfrm>
          <a:prstGeom prst="rect">
            <a:avLst/>
          </a:prstGeom>
        </p:spPr>
        <p:txBody>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b="0" i="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800" b="0" i="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effectLst/>
                <a:uLnTx/>
                <a:uFillTx/>
                <a:latin typeface="Arial"/>
                <a:ea typeface="+mn-ea"/>
                <a:cs typeface="Arial"/>
              </a:rPr>
              <a:t>AWS VP Cloud Architecture Strategy</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effectLst/>
                <a:uLnTx/>
                <a:uFillTx/>
                <a:latin typeface="Arial"/>
                <a:ea typeface="+mn-ea"/>
                <a:cs typeface="Arial"/>
              </a:rPr>
              <a:t>@</a:t>
            </a:r>
            <a:r>
              <a:rPr kumimoji="0" lang="en-US" sz="2000" b="0" i="0" u="none" strike="noStrike" kern="1200" cap="none" spc="0" normalizeH="0" baseline="0" noProof="0" dirty="0" err="1">
                <a:ln>
                  <a:noFill/>
                </a:ln>
                <a:effectLst/>
                <a:uLnTx/>
                <a:uFillTx/>
                <a:latin typeface="Arial"/>
                <a:ea typeface="+mn-ea"/>
                <a:cs typeface="Arial"/>
              </a:rPr>
              <a:t>adrianco</a:t>
            </a:r>
            <a:endParaRPr kumimoji="0" lang="en-US" sz="2000" b="0" i="0" u="none" strike="noStrike" kern="1200" cap="none" spc="0" normalizeH="0" baseline="0" noProof="0" dirty="0">
              <a:ln>
                <a:noFill/>
              </a:ln>
              <a:effectLst/>
              <a:uLnTx/>
              <a:uFillTx/>
              <a:latin typeface="Arial"/>
              <a:ea typeface="+mn-ea"/>
              <a:cs typeface="Arial"/>
            </a:endParaRPr>
          </a:p>
        </p:txBody>
      </p:sp>
      <p:grpSp>
        <p:nvGrpSpPr>
          <p:cNvPr id="9" name="Group 8">
            <a:extLst>
              <a:ext uri="{FF2B5EF4-FFF2-40B4-BE49-F238E27FC236}">
                <a16:creationId xmlns:a16="http://schemas.microsoft.com/office/drawing/2014/main" id="{B24510F4-BA27-42BB-886D-36A6364CBBBF}"/>
              </a:ext>
            </a:extLst>
          </p:cNvPr>
          <p:cNvGrpSpPr/>
          <p:nvPr/>
        </p:nvGrpSpPr>
        <p:grpSpPr>
          <a:xfrm>
            <a:off x="6233170" y="2419699"/>
            <a:ext cx="1633542" cy="2018934"/>
            <a:chOff x="6233170" y="2419699"/>
            <a:chExt cx="1633542" cy="2018934"/>
          </a:xfrm>
        </p:grpSpPr>
        <p:grpSp>
          <p:nvGrpSpPr>
            <p:cNvPr id="103" name="Group 102">
              <a:extLst>
                <a:ext uri="{FF2B5EF4-FFF2-40B4-BE49-F238E27FC236}">
                  <a16:creationId xmlns:a16="http://schemas.microsoft.com/office/drawing/2014/main" id="{BDB0204D-73A4-431C-8948-4FAD99700527}"/>
                </a:ext>
              </a:extLst>
            </p:cNvPr>
            <p:cNvGrpSpPr/>
            <p:nvPr/>
          </p:nvGrpSpPr>
          <p:grpSpPr>
            <a:xfrm>
              <a:off x="6510023" y="2419699"/>
              <a:ext cx="1246496" cy="2018934"/>
              <a:chOff x="7891756" y="1936676"/>
              <a:chExt cx="402306" cy="651610"/>
            </a:xfrm>
          </p:grpSpPr>
          <p:sp>
            <p:nvSpPr>
              <p:cNvPr id="104" name="Freeform 13">
                <a:extLst>
                  <a:ext uri="{FF2B5EF4-FFF2-40B4-BE49-F238E27FC236}">
                    <a16:creationId xmlns:a16="http://schemas.microsoft.com/office/drawing/2014/main" id="{C7DC59F2-9B9F-46A3-8590-488392F7E249}"/>
                  </a:ext>
                </a:extLst>
              </p:cNvPr>
              <p:cNvSpPr>
                <a:spLocks noEditPoints="1"/>
              </p:cNvSpPr>
              <p:nvPr/>
            </p:nvSpPr>
            <p:spPr bwMode="auto">
              <a:xfrm>
                <a:off x="7891756" y="1936676"/>
                <a:ext cx="402306" cy="651610"/>
              </a:xfrm>
              <a:custGeom>
                <a:avLst/>
                <a:gdLst>
                  <a:gd name="T0" fmla="*/ 133 w 262"/>
                  <a:gd name="T1" fmla="*/ 1 h 425"/>
                  <a:gd name="T2" fmla="*/ 132 w 262"/>
                  <a:gd name="T3" fmla="*/ 1 h 425"/>
                  <a:gd name="T4" fmla="*/ 1 w 262"/>
                  <a:gd name="T5" fmla="*/ 122 h 425"/>
                  <a:gd name="T6" fmla="*/ 45 w 262"/>
                  <a:gd name="T7" fmla="*/ 223 h 425"/>
                  <a:gd name="T8" fmla="*/ 54 w 262"/>
                  <a:gd name="T9" fmla="*/ 246 h 425"/>
                  <a:gd name="T10" fmla="*/ 58 w 262"/>
                  <a:gd name="T11" fmla="*/ 271 h 425"/>
                  <a:gd name="T12" fmla="*/ 75 w 262"/>
                  <a:gd name="T13" fmla="*/ 308 h 425"/>
                  <a:gd name="T14" fmla="*/ 183 w 262"/>
                  <a:gd name="T15" fmla="*/ 310 h 425"/>
                  <a:gd name="T16" fmla="*/ 200 w 262"/>
                  <a:gd name="T17" fmla="*/ 272 h 425"/>
                  <a:gd name="T18" fmla="*/ 214 w 262"/>
                  <a:gd name="T19" fmla="*/ 225 h 425"/>
                  <a:gd name="T20" fmla="*/ 238 w 262"/>
                  <a:gd name="T21" fmla="*/ 186 h 425"/>
                  <a:gd name="T22" fmla="*/ 261 w 262"/>
                  <a:gd name="T23" fmla="*/ 126 h 425"/>
                  <a:gd name="T24" fmla="*/ 133 w 262"/>
                  <a:gd name="T25" fmla="*/ 1 h 425"/>
                  <a:gd name="T26" fmla="*/ 95 w 262"/>
                  <a:gd name="T27" fmla="*/ 73 h 425"/>
                  <a:gd name="T28" fmla="*/ 95 w 262"/>
                  <a:gd name="T29" fmla="*/ 73 h 425"/>
                  <a:gd name="T30" fmla="*/ 70 w 262"/>
                  <a:gd name="T31" fmla="*/ 110 h 425"/>
                  <a:gd name="T32" fmla="*/ 70 w 262"/>
                  <a:gd name="T33" fmla="*/ 110 h 425"/>
                  <a:gd name="T34" fmla="*/ 54 w 262"/>
                  <a:gd name="T35" fmla="*/ 126 h 425"/>
                  <a:gd name="T36" fmla="*/ 38 w 262"/>
                  <a:gd name="T37" fmla="*/ 109 h 425"/>
                  <a:gd name="T38" fmla="*/ 38 w 262"/>
                  <a:gd name="T39" fmla="*/ 107 h 425"/>
                  <a:gd name="T40" fmla="*/ 87 w 262"/>
                  <a:gd name="T41" fmla="*/ 43 h 425"/>
                  <a:gd name="T42" fmla="*/ 90 w 262"/>
                  <a:gd name="T43" fmla="*/ 42 h 425"/>
                  <a:gd name="T44" fmla="*/ 106 w 262"/>
                  <a:gd name="T45" fmla="*/ 59 h 425"/>
                  <a:gd name="T46" fmla="*/ 95 w 262"/>
                  <a:gd name="T47" fmla="*/ 73 h 425"/>
                  <a:gd name="T48" fmla="*/ 116 w 262"/>
                  <a:gd name="T49" fmla="*/ 425 h 425"/>
                  <a:gd name="T50" fmla="*/ 139 w 262"/>
                  <a:gd name="T51" fmla="*/ 425 h 425"/>
                  <a:gd name="T52" fmla="*/ 155 w 262"/>
                  <a:gd name="T53" fmla="*/ 413 h 425"/>
                  <a:gd name="T54" fmla="*/ 100 w 262"/>
                  <a:gd name="T55" fmla="*/ 412 h 425"/>
                  <a:gd name="T56" fmla="*/ 116 w 262"/>
                  <a:gd name="T57" fmla="*/ 425 h 425"/>
                  <a:gd name="T58" fmla="*/ 170 w 262"/>
                  <a:gd name="T59" fmla="*/ 326 h 425"/>
                  <a:gd name="T60" fmla="*/ 88 w 262"/>
                  <a:gd name="T61" fmla="*/ 324 h 425"/>
                  <a:gd name="T62" fmla="*/ 70 w 262"/>
                  <a:gd name="T63" fmla="*/ 339 h 425"/>
                  <a:gd name="T64" fmla="*/ 88 w 262"/>
                  <a:gd name="T65" fmla="*/ 354 h 425"/>
                  <a:gd name="T66" fmla="*/ 169 w 262"/>
                  <a:gd name="T67" fmla="*/ 355 h 425"/>
                  <a:gd name="T68" fmla="*/ 187 w 262"/>
                  <a:gd name="T69" fmla="*/ 341 h 425"/>
                  <a:gd name="T70" fmla="*/ 170 w 262"/>
                  <a:gd name="T71" fmla="*/ 326 h 425"/>
                  <a:gd name="T72" fmla="*/ 167 w 262"/>
                  <a:gd name="T73" fmla="*/ 369 h 425"/>
                  <a:gd name="T74" fmla="*/ 89 w 262"/>
                  <a:gd name="T75" fmla="*/ 368 h 425"/>
                  <a:gd name="T76" fmla="*/ 72 w 262"/>
                  <a:gd name="T77" fmla="*/ 382 h 425"/>
                  <a:gd name="T78" fmla="*/ 89 w 262"/>
                  <a:gd name="T79" fmla="*/ 397 h 425"/>
                  <a:gd name="T80" fmla="*/ 167 w 262"/>
                  <a:gd name="T81" fmla="*/ 398 h 425"/>
                  <a:gd name="T82" fmla="*/ 184 w 262"/>
                  <a:gd name="T83" fmla="*/ 384 h 425"/>
                  <a:gd name="T84" fmla="*/ 167 w 262"/>
                  <a:gd name="T85" fmla="*/ 369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62" h="425">
                    <a:moveTo>
                      <a:pt x="133" y="1"/>
                    </a:moveTo>
                    <a:cubicBezTo>
                      <a:pt x="132" y="1"/>
                      <a:pt x="133" y="1"/>
                      <a:pt x="132" y="1"/>
                    </a:cubicBezTo>
                    <a:cubicBezTo>
                      <a:pt x="60" y="0"/>
                      <a:pt x="1" y="54"/>
                      <a:pt x="1" y="122"/>
                    </a:cubicBezTo>
                    <a:cubicBezTo>
                      <a:pt x="0" y="161"/>
                      <a:pt x="29" y="189"/>
                      <a:pt x="45" y="223"/>
                    </a:cubicBezTo>
                    <a:cubicBezTo>
                      <a:pt x="50" y="232"/>
                      <a:pt x="52" y="239"/>
                      <a:pt x="54" y="246"/>
                    </a:cubicBezTo>
                    <a:cubicBezTo>
                      <a:pt x="57" y="255"/>
                      <a:pt x="58" y="263"/>
                      <a:pt x="58" y="271"/>
                    </a:cubicBezTo>
                    <a:cubicBezTo>
                      <a:pt x="60" y="285"/>
                      <a:pt x="62" y="299"/>
                      <a:pt x="75" y="308"/>
                    </a:cubicBezTo>
                    <a:cubicBezTo>
                      <a:pt x="183" y="310"/>
                      <a:pt x="183" y="310"/>
                      <a:pt x="183" y="310"/>
                    </a:cubicBezTo>
                    <a:cubicBezTo>
                      <a:pt x="197" y="301"/>
                      <a:pt x="198" y="287"/>
                      <a:pt x="200" y="272"/>
                    </a:cubicBezTo>
                    <a:cubicBezTo>
                      <a:pt x="202" y="259"/>
                      <a:pt x="204" y="245"/>
                      <a:pt x="214" y="225"/>
                    </a:cubicBezTo>
                    <a:cubicBezTo>
                      <a:pt x="221" y="211"/>
                      <a:pt x="230" y="199"/>
                      <a:pt x="238" y="186"/>
                    </a:cubicBezTo>
                    <a:cubicBezTo>
                      <a:pt x="251" y="168"/>
                      <a:pt x="261" y="149"/>
                      <a:pt x="261" y="126"/>
                    </a:cubicBezTo>
                    <a:cubicBezTo>
                      <a:pt x="262" y="58"/>
                      <a:pt x="205" y="2"/>
                      <a:pt x="133" y="1"/>
                    </a:cubicBezTo>
                    <a:close/>
                    <a:moveTo>
                      <a:pt x="95" y="73"/>
                    </a:moveTo>
                    <a:cubicBezTo>
                      <a:pt x="95" y="73"/>
                      <a:pt x="95" y="73"/>
                      <a:pt x="95" y="73"/>
                    </a:cubicBezTo>
                    <a:cubicBezTo>
                      <a:pt x="79" y="78"/>
                      <a:pt x="71" y="96"/>
                      <a:pt x="70" y="110"/>
                    </a:cubicBezTo>
                    <a:cubicBezTo>
                      <a:pt x="70" y="110"/>
                      <a:pt x="70" y="110"/>
                      <a:pt x="70" y="110"/>
                    </a:cubicBezTo>
                    <a:cubicBezTo>
                      <a:pt x="70" y="119"/>
                      <a:pt x="63" y="126"/>
                      <a:pt x="54" y="126"/>
                    </a:cubicBezTo>
                    <a:cubicBezTo>
                      <a:pt x="45" y="125"/>
                      <a:pt x="38" y="118"/>
                      <a:pt x="38" y="109"/>
                    </a:cubicBezTo>
                    <a:cubicBezTo>
                      <a:pt x="38" y="109"/>
                      <a:pt x="38" y="107"/>
                      <a:pt x="38" y="107"/>
                    </a:cubicBezTo>
                    <a:cubicBezTo>
                      <a:pt x="41" y="75"/>
                      <a:pt x="60" y="50"/>
                      <a:pt x="87" y="43"/>
                    </a:cubicBezTo>
                    <a:cubicBezTo>
                      <a:pt x="87" y="43"/>
                      <a:pt x="89" y="42"/>
                      <a:pt x="90" y="42"/>
                    </a:cubicBezTo>
                    <a:cubicBezTo>
                      <a:pt x="99" y="43"/>
                      <a:pt x="106" y="50"/>
                      <a:pt x="106" y="59"/>
                    </a:cubicBezTo>
                    <a:cubicBezTo>
                      <a:pt x="106" y="65"/>
                      <a:pt x="101" y="71"/>
                      <a:pt x="95" y="73"/>
                    </a:cubicBezTo>
                    <a:close/>
                    <a:moveTo>
                      <a:pt x="116" y="425"/>
                    </a:moveTo>
                    <a:cubicBezTo>
                      <a:pt x="139" y="425"/>
                      <a:pt x="139" y="425"/>
                      <a:pt x="139" y="425"/>
                    </a:cubicBezTo>
                    <a:cubicBezTo>
                      <a:pt x="148" y="425"/>
                      <a:pt x="155" y="420"/>
                      <a:pt x="155" y="413"/>
                    </a:cubicBezTo>
                    <a:cubicBezTo>
                      <a:pt x="100" y="412"/>
                      <a:pt x="100" y="412"/>
                      <a:pt x="100" y="412"/>
                    </a:cubicBezTo>
                    <a:cubicBezTo>
                      <a:pt x="101" y="419"/>
                      <a:pt x="107" y="424"/>
                      <a:pt x="116" y="425"/>
                    </a:cubicBezTo>
                    <a:close/>
                    <a:moveTo>
                      <a:pt x="170" y="326"/>
                    </a:moveTo>
                    <a:cubicBezTo>
                      <a:pt x="88" y="324"/>
                      <a:pt x="88" y="324"/>
                      <a:pt x="88" y="324"/>
                    </a:cubicBezTo>
                    <a:cubicBezTo>
                      <a:pt x="78" y="324"/>
                      <a:pt x="70" y="331"/>
                      <a:pt x="70" y="339"/>
                    </a:cubicBezTo>
                    <a:cubicBezTo>
                      <a:pt x="70" y="347"/>
                      <a:pt x="78" y="354"/>
                      <a:pt x="88" y="354"/>
                    </a:cubicBezTo>
                    <a:cubicBezTo>
                      <a:pt x="169" y="355"/>
                      <a:pt x="169" y="355"/>
                      <a:pt x="169" y="355"/>
                    </a:cubicBezTo>
                    <a:cubicBezTo>
                      <a:pt x="179" y="356"/>
                      <a:pt x="187" y="349"/>
                      <a:pt x="187" y="341"/>
                    </a:cubicBezTo>
                    <a:cubicBezTo>
                      <a:pt x="187" y="332"/>
                      <a:pt x="179" y="326"/>
                      <a:pt x="170" y="326"/>
                    </a:cubicBezTo>
                    <a:close/>
                    <a:moveTo>
                      <a:pt x="167" y="369"/>
                    </a:moveTo>
                    <a:cubicBezTo>
                      <a:pt x="89" y="368"/>
                      <a:pt x="89" y="368"/>
                      <a:pt x="89" y="368"/>
                    </a:cubicBezTo>
                    <a:cubicBezTo>
                      <a:pt x="80" y="368"/>
                      <a:pt x="72" y="374"/>
                      <a:pt x="72" y="382"/>
                    </a:cubicBezTo>
                    <a:cubicBezTo>
                      <a:pt x="72" y="390"/>
                      <a:pt x="79" y="397"/>
                      <a:pt x="89" y="397"/>
                    </a:cubicBezTo>
                    <a:cubicBezTo>
                      <a:pt x="167" y="398"/>
                      <a:pt x="167" y="398"/>
                      <a:pt x="167" y="398"/>
                    </a:cubicBezTo>
                    <a:cubicBezTo>
                      <a:pt x="177" y="398"/>
                      <a:pt x="184" y="392"/>
                      <a:pt x="184" y="384"/>
                    </a:cubicBezTo>
                    <a:cubicBezTo>
                      <a:pt x="184" y="376"/>
                      <a:pt x="177" y="369"/>
                      <a:pt x="167" y="369"/>
                    </a:cubicBezTo>
                    <a:close/>
                  </a:path>
                </a:pathLst>
              </a:custGeom>
              <a:noFill/>
              <a:ln w="22225">
                <a:solidFill>
                  <a:schemeClr val="tx1"/>
                </a:solidFill>
              </a:ln>
              <a:extLst/>
            </p:spPr>
            <p:txBody>
              <a:bodyPr vert="horz" wrap="square" lIns="91440" tIns="45720" rIns="91440" bIns="45720" numCol="1" anchor="t" anchorCtr="0" compatLnSpc="1">
                <a:prstTxWarp prst="textNoShape">
                  <a:avLst/>
                </a:prstTxWarp>
              </a:bodyPr>
              <a:lstStyle/>
              <a:p>
                <a:endParaRPr lang="en-US"/>
              </a:p>
            </p:txBody>
          </p:sp>
          <p:grpSp>
            <p:nvGrpSpPr>
              <p:cNvPr id="106" name="Group 12">
                <a:extLst>
                  <a:ext uri="{FF2B5EF4-FFF2-40B4-BE49-F238E27FC236}">
                    <a16:creationId xmlns:a16="http://schemas.microsoft.com/office/drawing/2014/main" id="{CD196179-F076-4198-8CA5-BA743FC40ABB}"/>
                  </a:ext>
                </a:extLst>
              </p:cNvPr>
              <p:cNvGrpSpPr>
                <a:grpSpLocks noChangeAspect="1"/>
              </p:cNvGrpSpPr>
              <p:nvPr/>
            </p:nvGrpSpPr>
            <p:grpSpPr bwMode="auto">
              <a:xfrm>
                <a:off x="7891756" y="1936676"/>
                <a:ext cx="402306" cy="651610"/>
                <a:chOff x="5377" y="1900"/>
                <a:chExt cx="518" cy="839"/>
              </a:xfrm>
            </p:grpSpPr>
            <p:sp>
              <p:nvSpPr>
                <p:cNvPr id="108" name="Freeform 14">
                  <a:extLst>
                    <a:ext uri="{FF2B5EF4-FFF2-40B4-BE49-F238E27FC236}">
                      <a16:creationId xmlns:a16="http://schemas.microsoft.com/office/drawing/2014/main" id="{BD3F2858-6EC6-46D7-BE3E-B00EE9A856D6}"/>
                    </a:ext>
                  </a:extLst>
                </p:cNvPr>
                <p:cNvSpPr>
                  <a:spLocks noEditPoints="1"/>
                </p:cNvSpPr>
                <p:nvPr/>
              </p:nvSpPr>
              <p:spPr bwMode="auto">
                <a:xfrm>
                  <a:off x="5377" y="1900"/>
                  <a:ext cx="492" cy="602"/>
                </a:xfrm>
                <a:custGeom>
                  <a:avLst/>
                  <a:gdLst>
                    <a:gd name="T0" fmla="*/ 54 w 249"/>
                    <a:gd name="T1" fmla="*/ 246 h 305"/>
                    <a:gd name="T2" fmla="*/ 58 w 249"/>
                    <a:gd name="T3" fmla="*/ 271 h 305"/>
                    <a:gd name="T4" fmla="*/ 71 w 249"/>
                    <a:gd name="T5" fmla="*/ 305 h 305"/>
                    <a:gd name="T6" fmla="*/ 249 w 249"/>
                    <a:gd name="T7" fmla="*/ 73 h 305"/>
                    <a:gd name="T8" fmla="*/ 133 w 249"/>
                    <a:gd name="T9" fmla="*/ 1 h 305"/>
                    <a:gd name="T10" fmla="*/ 132 w 249"/>
                    <a:gd name="T11" fmla="*/ 1 h 305"/>
                    <a:gd name="T12" fmla="*/ 1 w 249"/>
                    <a:gd name="T13" fmla="*/ 122 h 305"/>
                    <a:gd name="T14" fmla="*/ 45 w 249"/>
                    <a:gd name="T15" fmla="*/ 223 h 305"/>
                    <a:gd name="T16" fmla="*/ 54 w 249"/>
                    <a:gd name="T17" fmla="*/ 246 h 305"/>
                    <a:gd name="T18" fmla="*/ 38 w 249"/>
                    <a:gd name="T19" fmla="*/ 109 h 305"/>
                    <a:gd name="T20" fmla="*/ 38 w 249"/>
                    <a:gd name="T21" fmla="*/ 107 h 305"/>
                    <a:gd name="T22" fmla="*/ 87 w 249"/>
                    <a:gd name="T23" fmla="*/ 43 h 305"/>
                    <a:gd name="T24" fmla="*/ 90 w 249"/>
                    <a:gd name="T25" fmla="*/ 42 h 305"/>
                    <a:gd name="T26" fmla="*/ 106 w 249"/>
                    <a:gd name="T27" fmla="*/ 59 h 305"/>
                    <a:gd name="T28" fmla="*/ 95 w 249"/>
                    <a:gd name="T29" fmla="*/ 73 h 305"/>
                    <a:gd name="T30" fmla="*/ 70 w 249"/>
                    <a:gd name="T31" fmla="*/ 110 h 305"/>
                    <a:gd name="T32" fmla="*/ 54 w 249"/>
                    <a:gd name="T33" fmla="*/ 126 h 305"/>
                    <a:gd name="T34" fmla="*/ 38 w 249"/>
                    <a:gd name="T35" fmla="*/ 109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9" h="305">
                      <a:moveTo>
                        <a:pt x="54" y="246"/>
                      </a:moveTo>
                      <a:cubicBezTo>
                        <a:pt x="57" y="255"/>
                        <a:pt x="58" y="263"/>
                        <a:pt x="58" y="271"/>
                      </a:cubicBezTo>
                      <a:cubicBezTo>
                        <a:pt x="60" y="284"/>
                        <a:pt x="61" y="296"/>
                        <a:pt x="71" y="305"/>
                      </a:cubicBezTo>
                      <a:cubicBezTo>
                        <a:pt x="249" y="73"/>
                        <a:pt x="249" y="73"/>
                        <a:pt x="249" y="73"/>
                      </a:cubicBezTo>
                      <a:cubicBezTo>
                        <a:pt x="229" y="31"/>
                        <a:pt x="185" y="2"/>
                        <a:pt x="133" y="1"/>
                      </a:cubicBezTo>
                      <a:cubicBezTo>
                        <a:pt x="132" y="1"/>
                        <a:pt x="133" y="1"/>
                        <a:pt x="132" y="1"/>
                      </a:cubicBezTo>
                      <a:cubicBezTo>
                        <a:pt x="60" y="0"/>
                        <a:pt x="1" y="54"/>
                        <a:pt x="1" y="122"/>
                      </a:cubicBezTo>
                      <a:cubicBezTo>
                        <a:pt x="0" y="161"/>
                        <a:pt x="29" y="189"/>
                        <a:pt x="45" y="223"/>
                      </a:cubicBezTo>
                      <a:cubicBezTo>
                        <a:pt x="50" y="232"/>
                        <a:pt x="52" y="239"/>
                        <a:pt x="54" y="246"/>
                      </a:cubicBezTo>
                      <a:close/>
                      <a:moveTo>
                        <a:pt x="38" y="109"/>
                      </a:moveTo>
                      <a:cubicBezTo>
                        <a:pt x="38" y="109"/>
                        <a:pt x="38" y="107"/>
                        <a:pt x="38" y="107"/>
                      </a:cubicBezTo>
                      <a:cubicBezTo>
                        <a:pt x="41" y="75"/>
                        <a:pt x="60" y="50"/>
                        <a:pt x="87" y="43"/>
                      </a:cubicBezTo>
                      <a:cubicBezTo>
                        <a:pt x="87" y="43"/>
                        <a:pt x="89" y="42"/>
                        <a:pt x="90" y="42"/>
                      </a:cubicBezTo>
                      <a:cubicBezTo>
                        <a:pt x="99" y="43"/>
                        <a:pt x="106" y="50"/>
                        <a:pt x="106" y="59"/>
                      </a:cubicBezTo>
                      <a:cubicBezTo>
                        <a:pt x="106" y="65"/>
                        <a:pt x="101" y="71"/>
                        <a:pt x="95" y="73"/>
                      </a:cubicBezTo>
                      <a:cubicBezTo>
                        <a:pt x="79" y="78"/>
                        <a:pt x="71" y="96"/>
                        <a:pt x="70" y="110"/>
                      </a:cubicBezTo>
                      <a:cubicBezTo>
                        <a:pt x="70" y="119"/>
                        <a:pt x="63" y="126"/>
                        <a:pt x="54" y="126"/>
                      </a:cubicBezTo>
                      <a:cubicBezTo>
                        <a:pt x="45" y="125"/>
                        <a:pt x="38" y="118"/>
                        <a:pt x="38" y="109"/>
                      </a:cubicBezTo>
                      <a:close/>
                    </a:path>
                  </a:pathLst>
                </a:custGeom>
                <a:solidFill>
                  <a:srgbClr val="FAC27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Freeform 13">
                  <a:extLst>
                    <a:ext uri="{FF2B5EF4-FFF2-40B4-BE49-F238E27FC236}">
                      <a16:creationId xmlns:a16="http://schemas.microsoft.com/office/drawing/2014/main" id="{823BA0DF-BE14-4CC3-937C-0BD9A831A386}"/>
                    </a:ext>
                  </a:extLst>
                </p:cNvPr>
                <p:cNvSpPr>
                  <a:spLocks noEditPoints="1"/>
                </p:cNvSpPr>
                <p:nvPr/>
              </p:nvSpPr>
              <p:spPr bwMode="auto">
                <a:xfrm>
                  <a:off x="5377" y="1900"/>
                  <a:ext cx="518" cy="839"/>
                </a:xfrm>
                <a:custGeom>
                  <a:avLst/>
                  <a:gdLst>
                    <a:gd name="T0" fmla="*/ 133 w 262"/>
                    <a:gd name="T1" fmla="*/ 1 h 425"/>
                    <a:gd name="T2" fmla="*/ 132 w 262"/>
                    <a:gd name="T3" fmla="*/ 1 h 425"/>
                    <a:gd name="T4" fmla="*/ 1 w 262"/>
                    <a:gd name="T5" fmla="*/ 122 h 425"/>
                    <a:gd name="T6" fmla="*/ 45 w 262"/>
                    <a:gd name="T7" fmla="*/ 223 h 425"/>
                    <a:gd name="T8" fmla="*/ 54 w 262"/>
                    <a:gd name="T9" fmla="*/ 246 h 425"/>
                    <a:gd name="T10" fmla="*/ 58 w 262"/>
                    <a:gd name="T11" fmla="*/ 271 h 425"/>
                    <a:gd name="T12" fmla="*/ 75 w 262"/>
                    <a:gd name="T13" fmla="*/ 308 h 425"/>
                    <a:gd name="T14" fmla="*/ 183 w 262"/>
                    <a:gd name="T15" fmla="*/ 310 h 425"/>
                    <a:gd name="T16" fmla="*/ 200 w 262"/>
                    <a:gd name="T17" fmla="*/ 272 h 425"/>
                    <a:gd name="T18" fmla="*/ 214 w 262"/>
                    <a:gd name="T19" fmla="*/ 225 h 425"/>
                    <a:gd name="T20" fmla="*/ 238 w 262"/>
                    <a:gd name="T21" fmla="*/ 186 h 425"/>
                    <a:gd name="T22" fmla="*/ 261 w 262"/>
                    <a:gd name="T23" fmla="*/ 126 h 425"/>
                    <a:gd name="T24" fmla="*/ 133 w 262"/>
                    <a:gd name="T25" fmla="*/ 1 h 425"/>
                    <a:gd name="T26" fmla="*/ 95 w 262"/>
                    <a:gd name="T27" fmla="*/ 73 h 425"/>
                    <a:gd name="T28" fmla="*/ 95 w 262"/>
                    <a:gd name="T29" fmla="*/ 73 h 425"/>
                    <a:gd name="T30" fmla="*/ 70 w 262"/>
                    <a:gd name="T31" fmla="*/ 110 h 425"/>
                    <a:gd name="T32" fmla="*/ 70 w 262"/>
                    <a:gd name="T33" fmla="*/ 110 h 425"/>
                    <a:gd name="T34" fmla="*/ 54 w 262"/>
                    <a:gd name="T35" fmla="*/ 126 h 425"/>
                    <a:gd name="T36" fmla="*/ 38 w 262"/>
                    <a:gd name="T37" fmla="*/ 109 h 425"/>
                    <a:gd name="T38" fmla="*/ 38 w 262"/>
                    <a:gd name="T39" fmla="*/ 107 h 425"/>
                    <a:gd name="T40" fmla="*/ 87 w 262"/>
                    <a:gd name="T41" fmla="*/ 43 h 425"/>
                    <a:gd name="T42" fmla="*/ 90 w 262"/>
                    <a:gd name="T43" fmla="*/ 42 h 425"/>
                    <a:gd name="T44" fmla="*/ 106 w 262"/>
                    <a:gd name="T45" fmla="*/ 59 h 425"/>
                    <a:gd name="T46" fmla="*/ 95 w 262"/>
                    <a:gd name="T47" fmla="*/ 73 h 425"/>
                    <a:gd name="T48" fmla="*/ 116 w 262"/>
                    <a:gd name="T49" fmla="*/ 425 h 425"/>
                    <a:gd name="T50" fmla="*/ 139 w 262"/>
                    <a:gd name="T51" fmla="*/ 425 h 425"/>
                    <a:gd name="T52" fmla="*/ 155 w 262"/>
                    <a:gd name="T53" fmla="*/ 413 h 425"/>
                    <a:gd name="T54" fmla="*/ 100 w 262"/>
                    <a:gd name="T55" fmla="*/ 412 h 425"/>
                    <a:gd name="T56" fmla="*/ 116 w 262"/>
                    <a:gd name="T57" fmla="*/ 425 h 425"/>
                    <a:gd name="T58" fmla="*/ 170 w 262"/>
                    <a:gd name="T59" fmla="*/ 326 h 425"/>
                    <a:gd name="T60" fmla="*/ 88 w 262"/>
                    <a:gd name="T61" fmla="*/ 324 h 425"/>
                    <a:gd name="T62" fmla="*/ 70 w 262"/>
                    <a:gd name="T63" fmla="*/ 339 h 425"/>
                    <a:gd name="T64" fmla="*/ 88 w 262"/>
                    <a:gd name="T65" fmla="*/ 354 h 425"/>
                    <a:gd name="T66" fmla="*/ 169 w 262"/>
                    <a:gd name="T67" fmla="*/ 355 h 425"/>
                    <a:gd name="T68" fmla="*/ 187 w 262"/>
                    <a:gd name="T69" fmla="*/ 341 h 425"/>
                    <a:gd name="T70" fmla="*/ 170 w 262"/>
                    <a:gd name="T71" fmla="*/ 326 h 425"/>
                    <a:gd name="T72" fmla="*/ 167 w 262"/>
                    <a:gd name="T73" fmla="*/ 369 h 425"/>
                    <a:gd name="T74" fmla="*/ 89 w 262"/>
                    <a:gd name="T75" fmla="*/ 368 h 425"/>
                    <a:gd name="T76" fmla="*/ 72 w 262"/>
                    <a:gd name="T77" fmla="*/ 382 h 425"/>
                    <a:gd name="T78" fmla="*/ 89 w 262"/>
                    <a:gd name="T79" fmla="*/ 397 h 425"/>
                    <a:gd name="T80" fmla="*/ 167 w 262"/>
                    <a:gd name="T81" fmla="*/ 398 h 425"/>
                    <a:gd name="T82" fmla="*/ 184 w 262"/>
                    <a:gd name="T83" fmla="*/ 384 h 425"/>
                    <a:gd name="T84" fmla="*/ 167 w 262"/>
                    <a:gd name="T85" fmla="*/ 369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62" h="425">
                      <a:moveTo>
                        <a:pt x="133" y="1"/>
                      </a:moveTo>
                      <a:cubicBezTo>
                        <a:pt x="132" y="1"/>
                        <a:pt x="133" y="1"/>
                        <a:pt x="132" y="1"/>
                      </a:cubicBezTo>
                      <a:cubicBezTo>
                        <a:pt x="60" y="0"/>
                        <a:pt x="1" y="54"/>
                        <a:pt x="1" y="122"/>
                      </a:cubicBezTo>
                      <a:cubicBezTo>
                        <a:pt x="0" y="161"/>
                        <a:pt x="29" y="189"/>
                        <a:pt x="45" y="223"/>
                      </a:cubicBezTo>
                      <a:cubicBezTo>
                        <a:pt x="50" y="232"/>
                        <a:pt x="52" y="239"/>
                        <a:pt x="54" y="246"/>
                      </a:cubicBezTo>
                      <a:cubicBezTo>
                        <a:pt x="57" y="255"/>
                        <a:pt x="58" y="263"/>
                        <a:pt x="58" y="271"/>
                      </a:cubicBezTo>
                      <a:cubicBezTo>
                        <a:pt x="60" y="285"/>
                        <a:pt x="62" y="299"/>
                        <a:pt x="75" y="308"/>
                      </a:cubicBezTo>
                      <a:cubicBezTo>
                        <a:pt x="183" y="310"/>
                        <a:pt x="183" y="310"/>
                        <a:pt x="183" y="310"/>
                      </a:cubicBezTo>
                      <a:cubicBezTo>
                        <a:pt x="197" y="301"/>
                        <a:pt x="198" y="287"/>
                        <a:pt x="200" y="272"/>
                      </a:cubicBezTo>
                      <a:cubicBezTo>
                        <a:pt x="202" y="259"/>
                        <a:pt x="204" y="245"/>
                        <a:pt x="214" y="225"/>
                      </a:cubicBezTo>
                      <a:cubicBezTo>
                        <a:pt x="221" y="211"/>
                        <a:pt x="230" y="199"/>
                        <a:pt x="238" y="186"/>
                      </a:cubicBezTo>
                      <a:cubicBezTo>
                        <a:pt x="251" y="168"/>
                        <a:pt x="261" y="149"/>
                        <a:pt x="261" y="126"/>
                      </a:cubicBezTo>
                      <a:cubicBezTo>
                        <a:pt x="262" y="58"/>
                        <a:pt x="205" y="2"/>
                        <a:pt x="133" y="1"/>
                      </a:cubicBezTo>
                      <a:close/>
                      <a:moveTo>
                        <a:pt x="95" y="73"/>
                      </a:moveTo>
                      <a:cubicBezTo>
                        <a:pt x="95" y="73"/>
                        <a:pt x="95" y="73"/>
                        <a:pt x="95" y="73"/>
                      </a:cubicBezTo>
                      <a:cubicBezTo>
                        <a:pt x="79" y="78"/>
                        <a:pt x="71" y="96"/>
                        <a:pt x="70" y="110"/>
                      </a:cubicBezTo>
                      <a:cubicBezTo>
                        <a:pt x="70" y="110"/>
                        <a:pt x="70" y="110"/>
                        <a:pt x="70" y="110"/>
                      </a:cubicBezTo>
                      <a:cubicBezTo>
                        <a:pt x="70" y="119"/>
                        <a:pt x="63" y="126"/>
                        <a:pt x="54" y="126"/>
                      </a:cubicBezTo>
                      <a:cubicBezTo>
                        <a:pt x="45" y="125"/>
                        <a:pt x="38" y="118"/>
                        <a:pt x="38" y="109"/>
                      </a:cubicBezTo>
                      <a:cubicBezTo>
                        <a:pt x="38" y="109"/>
                        <a:pt x="38" y="107"/>
                        <a:pt x="38" y="107"/>
                      </a:cubicBezTo>
                      <a:cubicBezTo>
                        <a:pt x="41" y="75"/>
                        <a:pt x="60" y="50"/>
                        <a:pt x="87" y="43"/>
                      </a:cubicBezTo>
                      <a:cubicBezTo>
                        <a:pt x="87" y="43"/>
                        <a:pt x="89" y="42"/>
                        <a:pt x="90" y="42"/>
                      </a:cubicBezTo>
                      <a:cubicBezTo>
                        <a:pt x="99" y="43"/>
                        <a:pt x="106" y="50"/>
                        <a:pt x="106" y="59"/>
                      </a:cubicBezTo>
                      <a:cubicBezTo>
                        <a:pt x="106" y="65"/>
                        <a:pt x="101" y="71"/>
                        <a:pt x="95" y="73"/>
                      </a:cubicBezTo>
                      <a:close/>
                      <a:moveTo>
                        <a:pt x="116" y="425"/>
                      </a:moveTo>
                      <a:cubicBezTo>
                        <a:pt x="139" y="425"/>
                        <a:pt x="139" y="425"/>
                        <a:pt x="139" y="425"/>
                      </a:cubicBezTo>
                      <a:cubicBezTo>
                        <a:pt x="148" y="425"/>
                        <a:pt x="155" y="420"/>
                        <a:pt x="155" y="413"/>
                      </a:cubicBezTo>
                      <a:cubicBezTo>
                        <a:pt x="100" y="412"/>
                        <a:pt x="100" y="412"/>
                        <a:pt x="100" y="412"/>
                      </a:cubicBezTo>
                      <a:cubicBezTo>
                        <a:pt x="101" y="419"/>
                        <a:pt x="107" y="424"/>
                        <a:pt x="116" y="425"/>
                      </a:cubicBezTo>
                      <a:close/>
                      <a:moveTo>
                        <a:pt x="170" y="326"/>
                      </a:moveTo>
                      <a:cubicBezTo>
                        <a:pt x="88" y="324"/>
                        <a:pt x="88" y="324"/>
                        <a:pt x="88" y="324"/>
                      </a:cubicBezTo>
                      <a:cubicBezTo>
                        <a:pt x="78" y="324"/>
                        <a:pt x="70" y="331"/>
                        <a:pt x="70" y="339"/>
                      </a:cubicBezTo>
                      <a:cubicBezTo>
                        <a:pt x="70" y="347"/>
                        <a:pt x="78" y="354"/>
                        <a:pt x="88" y="354"/>
                      </a:cubicBezTo>
                      <a:cubicBezTo>
                        <a:pt x="169" y="355"/>
                        <a:pt x="169" y="355"/>
                        <a:pt x="169" y="355"/>
                      </a:cubicBezTo>
                      <a:cubicBezTo>
                        <a:pt x="179" y="356"/>
                        <a:pt x="187" y="349"/>
                        <a:pt x="187" y="341"/>
                      </a:cubicBezTo>
                      <a:cubicBezTo>
                        <a:pt x="187" y="332"/>
                        <a:pt x="179" y="326"/>
                        <a:pt x="170" y="326"/>
                      </a:cubicBezTo>
                      <a:close/>
                      <a:moveTo>
                        <a:pt x="167" y="369"/>
                      </a:moveTo>
                      <a:cubicBezTo>
                        <a:pt x="89" y="368"/>
                        <a:pt x="89" y="368"/>
                        <a:pt x="89" y="368"/>
                      </a:cubicBezTo>
                      <a:cubicBezTo>
                        <a:pt x="80" y="368"/>
                        <a:pt x="72" y="374"/>
                        <a:pt x="72" y="382"/>
                      </a:cubicBezTo>
                      <a:cubicBezTo>
                        <a:pt x="72" y="390"/>
                        <a:pt x="79" y="397"/>
                        <a:pt x="89" y="397"/>
                      </a:cubicBezTo>
                      <a:cubicBezTo>
                        <a:pt x="167" y="398"/>
                        <a:pt x="167" y="398"/>
                        <a:pt x="167" y="398"/>
                      </a:cubicBezTo>
                      <a:cubicBezTo>
                        <a:pt x="177" y="398"/>
                        <a:pt x="184" y="392"/>
                        <a:pt x="184" y="384"/>
                      </a:cubicBezTo>
                      <a:cubicBezTo>
                        <a:pt x="184" y="376"/>
                        <a:pt x="177" y="369"/>
                        <a:pt x="167" y="369"/>
                      </a:cubicBezTo>
                      <a:close/>
                    </a:path>
                  </a:pathLst>
                </a:custGeom>
                <a:noFill/>
                <a:ln w="22225">
                  <a:solidFill>
                    <a:schemeClr val="tx1"/>
                  </a:solidFill>
                </a:ln>
                <a:extLst/>
              </p:spPr>
              <p:txBody>
                <a:bodyPr vert="horz" wrap="square" lIns="91440" tIns="45720" rIns="91440" bIns="45720" numCol="1" anchor="t" anchorCtr="0" compatLnSpc="1">
                  <a:prstTxWarp prst="textNoShape">
                    <a:avLst/>
                  </a:prstTxWarp>
                </a:bodyPr>
                <a:lstStyle/>
                <a:p>
                  <a:endParaRPr lang="en-US"/>
                </a:p>
              </p:txBody>
            </p:sp>
          </p:grpSp>
        </p:grpSp>
        <p:cxnSp>
          <p:nvCxnSpPr>
            <p:cNvPr id="111" name="Straight Connector 110">
              <a:extLst>
                <a:ext uri="{FF2B5EF4-FFF2-40B4-BE49-F238E27FC236}">
                  <a16:creationId xmlns:a16="http://schemas.microsoft.com/office/drawing/2014/main" id="{BA379B4B-85E6-47FD-8E22-9D000A13639F}"/>
                </a:ext>
              </a:extLst>
            </p:cNvPr>
            <p:cNvCxnSpPr>
              <a:cxnSpLocks/>
            </p:cNvCxnSpPr>
            <p:nvPr/>
          </p:nvCxnSpPr>
          <p:spPr>
            <a:xfrm flipH="1">
              <a:off x="6391274" y="3429166"/>
              <a:ext cx="1302680" cy="0"/>
            </a:xfrm>
            <a:prstGeom prst="line">
              <a:avLst/>
            </a:prstGeom>
            <a:solidFill>
              <a:schemeClr val="tx1">
                <a:alpha val="20000"/>
              </a:schemeClr>
            </a:solidFill>
            <a:ln w="22225">
              <a:solidFill>
                <a:schemeClr val="tx1"/>
              </a:solidFill>
              <a:prstDash val="dash"/>
            </a:ln>
            <a:effectLst/>
          </p:spPr>
          <p:style>
            <a:lnRef idx="1">
              <a:schemeClr val="accent1"/>
            </a:lnRef>
            <a:fillRef idx="3">
              <a:schemeClr val="accent1"/>
            </a:fillRef>
            <a:effectRef idx="2">
              <a:schemeClr val="accent1"/>
            </a:effectRef>
            <a:fontRef idx="minor">
              <a:schemeClr val="lt1"/>
            </a:fontRef>
          </p:style>
        </p:cxnSp>
        <p:cxnSp>
          <p:nvCxnSpPr>
            <p:cNvPr id="112" name="Straight Connector 111">
              <a:extLst>
                <a:ext uri="{FF2B5EF4-FFF2-40B4-BE49-F238E27FC236}">
                  <a16:creationId xmlns:a16="http://schemas.microsoft.com/office/drawing/2014/main" id="{61D4C2D4-DD29-4ADF-AC60-3BAC3C8A260F}"/>
                </a:ext>
              </a:extLst>
            </p:cNvPr>
            <p:cNvCxnSpPr>
              <a:cxnSpLocks/>
            </p:cNvCxnSpPr>
            <p:nvPr/>
          </p:nvCxnSpPr>
          <p:spPr>
            <a:xfrm flipH="1">
              <a:off x="6316226" y="3230844"/>
              <a:ext cx="193797" cy="0"/>
            </a:xfrm>
            <a:prstGeom prst="line">
              <a:avLst/>
            </a:prstGeom>
            <a:solidFill>
              <a:schemeClr val="tx1">
                <a:alpha val="20000"/>
              </a:schemeClr>
            </a:solidFill>
            <a:ln w="22225">
              <a:solidFill>
                <a:schemeClr val="tx1"/>
              </a:solidFill>
              <a:prstDash val="dash"/>
            </a:ln>
            <a:effectLst/>
          </p:spPr>
          <p:style>
            <a:lnRef idx="1">
              <a:schemeClr val="accent1"/>
            </a:lnRef>
            <a:fillRef idx="3">
              <a:schemeClr val="accent1"/>
            </a:fillRef>
            <a:effectRef idx="2">
              <a:schemeClr val="accent1"/>
            </a:effectRef>
            <a:fontRef idx="minor">
              <a:schemeClr val="lt1"/>
            </a:fontRef>
          </p:style>
        </p:cxnSp>
        <p:sp>
          <p:nvSpPr>
            <p:cNvPr id="113" name="Oval 26">
              <a:extLst>
                <a:ext uri="{FF2B5EF4-FFF2-40B4-BE49-F238E27FC236}">
                  <a16:creationId xmlns:a16="http://schemas.microsoft.com/office/drawing/2014/main" id="{523EBAF4-A134-4854-9568-14B13B602793}"/>
                </a:ext>
              </a:extLst>
            </p:cNvPr>
            <p:cNvSpPr/>
            <p:nvPr/>
          </p:nvSpPr>
          <p:spPr>
            <a:xfrm>
              <a:off x="6233170" y="3230969"/>
              <a:ext cx="99099" cy="198197"/>
            </a:xfrm>
            <a:custGeom>
              <a:avLst/>
              <a:gdLst>
                <a:gd name="connsiteX0" fmla="*/ 0 w 684166"/>
                <a:gd name="connsiteY0" fmla="*/ 342083 h 684166"/>
                <a:gd name="connsiteX1" fmla="*/ 342083 w 684166"/>
                <a:gd name="connsiteY1" fmla="*/ 0 h 684166"/>
                <a:gd name="connsiteX2" fmla="*/ 684166 w 684166"/>
                <a:gd name="connsiteY2" fmla="*/ 342083 h 684166"/>
                <a:gd name="connsiteX3" fmla="*/ 342083 w 684166"/>
                <a:gd name="connsiteY3" fmla="*/ 684166 h 684166"/>
                <a:gd name="connsiteX4" fmla="*/ 0 w 684166"/>
                <a:gd name="connsiteY4" fmla="*/ 342083 h 684166"/>
                <a:gd name="connsiteX0" fmla="*/ 684166 w 775606"/>
                <a:gd name="connsiteY0" fmla="*/ 342083 h 684166"/>
                <a:gd name="connsiteX1" fmla="*/ 342083 w 775606"/>
                <a:gd name="connsiteY1" fmla="*/ 684166 h 684166"/>
                <a:gd name="connsiteX2" fmla="*/ 0 w 775606"/>
                <a:gd name="connsiteY2" fmla="*/ 342083 h 684166"/>
                <a:gd name="connsiteX3" fmla="*/ 342083 w 775606"/>
                <a:gd name="connsiteY3" fmla="*/ 0 h 684166"/>
                <a:gd name="connsiteX4" fmla="*/ 775606 w 775606"/>
                <a:gd name="connsiteY4" fmla="*/ 433523 h 684166"/>
                <a:gd name="connsiteX0" fmla="*/ 684166 w 684166"/>
                <a:gd name="connsiteY0" fmla="*/ 342083 h 684166"/>
                <a:gd name="connsiteX1" fmla="*/ 342083 w 684166"/>
                <a:gd name="connsiteY1" fmla="*/ 684166 h 684166"/>
                <a:gd name="connsiteX2" fmla="*/ 0 w 684166"/>
                <a:gd name="connsiteY2" fmla="*/ 342083 h 684166"/>
                <a:gd name="connsiteX3" fmla="*/ 342083 w 684166"/>
                <a:gd name="connsiteY3" fmla="*/ 0 h 684166"/>
                <a:gd name="connsiteX0" fmla="*/ 342083 w 342083"/>
                <a:gd name="connsiteY0" fmla="*/ 684166 h 684166"/>
                <a:gd name="connsiteX1" fmla="*/ 0 w 342083"/>
                <a:gd name="connsiteY1" fmla="*/ 342083 h 684166"/>
                <a:gd name="connsiteX2" fmla="*/ 342083 w 342083"/>
                <a:gd name="connsiteY2" fmla="*/ 0 h 684166"/>
              </a:gdLst>
              <a:ahLst/>
              <a:cxnLst>
                <a:cxn ang="0">
                  <a:pos x="connsiteX0" y="connsiteY0"/>
                </a:cxn>
                <a:cxn ang="0">
                  <a:pos x="connsiteX1" y="connsiteY1"/>
                </a:cxn>
                <a:cxn ang="0">
                  <a:pos x="connsiteX2" y="connsiteY2"/>
                </a:cxn>
              </a:cxnLst>
              <a:rect l="l" t="t" r="r" b="b"/>
              <a:pathLst>
                <a:path w="342083" h="684166">
                  <a:moveTo>
                    <a:pt x="342083" y="684166"/>
                  </a:moveTo>
                  <a:cubicBezTo>
                    <a:pt x="153156" y="684166"/>
                    <a:pt x="0" y="531010"/>
                    <a:pt x="0" y="342083"/>
                  </a:cubicBezTo>
                  <a:cubicBezTo>
                    <a:pt x="0" y="153156"/>
                    <a:pt x="153156" y="0"/>
                    <a:pt x="342083" y="0"/>
                  </a:cubicBezTo>
                </a:path>
              </a:pathLst>
            </a:custGeom>
            <a:noFill/>
            <a:ln w="22225">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dirty="0">
                <a:solidFill>
                  <a:prstClr val="white"/>
                </a:solidFill>
              </a:endParaRPr>
            </a:p>
          </p:txBody>
        </p:sp>
        <p:sp>
          <p:nvSpPr>
            <p:cNvPr id="114" name="Oval 26">
              <a:extLst>
                <a:ext uri="{FF2B5EF4-FFF2-40B4-BE49-F238E27FC236}">
                  <a16:creationId xmlns:a16="http://schemas.microsoft.com/office/drawing/2014/main" id="{8C420007-AB18-4F47-AA0A-2B4D4E1C1CE0}"/>
                </a:ext>
              </a:extLst>
            </p:cNvPr>
            <p:cNvSpPr/>
            <p:nvPr/>
          </p:nvSpPr>
          <p:spPr>
            <a:xfrm flipH="1">
              <a:off x="7750914" y="3429166"/>
              <a:ext cx="115798" cy="231595"/>
            </a:xfrm>
            <a:custGeom>
              <a:avLst/>
              <a:gdLst>
                <a:gd name="connsiteX0" fmla="*/ 0 w 684166"/>
                <a:gd name="connsiteY0" fmla="*/ 342083 h 684166"/>
                <a:gd name="connsiteX1" fmla="*/ 342083 w 684166"/>
                <a:gd name="connsiteY1" fmla="*/ 0 h 684166"/>
                <a:gd name="connsiteX2" fmla="*/ 684166 w 684166"/>
                <a:gd name="connsiteY2" fmla="*/ 342083 h 684166"/>
                <a:gd name="connsiteX3" fmla="*/ 342083 w 684166"/>
                <a:gd name="connsiteY3" fmla="*/ 684166 h 684166"/>
                <a:gd name="connsiteX4" fmla="*/ 0 w 684166"/>
                <a:gd name="connsiteY4" fmla="*/ 342083 h 684166"/>
                <a:gd name="connsiteX0" fmla="*/ 684166 w 775606"/>
                <a:gd name="connsiteY0" fmla="*/ 342083 h 684166"/>
                <a:gd name="connsiteX1" fmla="*/ 342083 w 775606"/>
                <a:gd name="connsiteY1" fmla="*/ 684166 h 684166"/>
                <a:gd name="connsiteX2" fmla="*/ 0 w 775606"/>
                <a:gd name="connsiteY2" fmla="*/ 342083 h 684166"/>
                <a:gd name="connsiteX3" fmla="*/ 342083 w 775606"/>
                <a:gd name="connsiteY3" fmla="*/ 0 h 684166"/>
                <a:gd name="connsiteX4" fmla="*/ 775606 w 775606"/>
                <a:gd name="connsiteY4" fmla="*/ 433523 h 684166"/>
                <a:gd name="connsiteX0" fmla="*/ 684166 w 684166"/>
                <a:gd name="connsiteY0" fmla="*/ 342083 h 684166"/>
                <a:gd name="connsiteX1" fmla="*/ 342083 w 684166"/>
                <a:gd name="connsiteY1" fmla="*/ 684166 h 684166"/>
                <a:gd name="connsiteX2" fmla="*/ 0 w 684166"/>
                <a:gd name="connsiteY2" fmla="*/ 342083 h 684166"/>
                <a:gd name="connsiteX3" fmla="*/ 342083 w 684166"/>
                <a:gd name="connsiteY3" fmla="*/ 0 h 684166"/>
                <a:gd name="connsiteX0" fmla="*/ 342083 w 342083"/>
                <a:gd name="connsiteY0" fmla="*/ 684166 h 684166"/>
                <a:gd name="connsiteX1" fmla="*/ 0 w 342083"/>
                <a:gd name="connsiteY1" fmla="*/ 342083 h 684166"/>
                <a:gd name="connsiteX2" fmla="*/ 342083 w 342083"/>
                <a:gd name="connsiteY2" fmla="*/ 0 h 684166"/>
              </a:gdLst>
              <a:ahLst/>
              <a:cxnLst>
                <a:cxn ang="0">
                  <a:pos x="connsiteX0" y="connsiteY0"/>
                </a:cxn>
                <a:cxn ang="0">
                  <a:pos x="connsiteX1" y="connsiteY1"/>
                </a:cxn>
                <a:cxn ang="0">
                  <a:pos x="connsiteX2" y="connsiteY2"/>
                </a:cxn>
              </a:cxnLst>
              <a:rect l="l" t="t" r="r" b="b"/>
              <a:pathLst>
                <a:path w="342083" h="684166">
                  <a:moveTo>
                    <a:pt x="342083" y="684166"/>
                  </a:moveTo>
                  <a:cubicBezTo>
                    <a:pt x="153156" y="684166"/>
                    <a:pt x="0" y="531010"/>
                    <a:pt x="0" y="342083"/>
                  </a:cubicBezTo>
                  <a:cubicBezTo>
                    <a:pt x="0" y="153156"/>
                    <a:pt x="153156" y="0"/>
                    <a:pt x="342083" y="0"/>
                  </a:cubicBezTo>
                </a:path>
              </a:pathLst>
            </a:custGeom>
            <a:noFill/>
            <a:ln w="22225">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dirty="0">
                <a:solidFill>
                  <a:prstClr val="white"/>
                </a:solidFill>
              </a:endParaRPr>
            </a:p>
          </p:txBody>
        </p:sp>
        <p:sp>
          <p:nvSpPr>
            <p:cNvPr id="7" name="Oval 6">
              <a:extLst>
                <a:ext uri="{FF2B5EF4-FFF2-40B4-BE49-F238E27FC236}">
                  <a16:creationId xmlns:a16="http://schemas.microsoft.com/office/drawing/2014/main" id="{FFAEC9F0-FFFF-40C5-B98E-BE9907F2F6B9}"/>
                </a:ext>
              </a:extLst>
            </p:cNvPr>
            <p:cNvSpPr/>
            <p:nvPr/>
          </p:nvSpPr>
          <p:spPr>
            <a:xfrm>
              <a:off x="7097160" y="3590725"/>
              <a:ext cx="650147" cy="650147"/>
            </a:xfrm>
            <a:prstGeom prst="ellipse">
              <a:avLst/>
            </a:prstGeom>
            <a:solidFill>
              <a:srgbClr val="F7A028"/>
            </a:solidFill>
            <a:ln w="285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115" name="Group 398">
              <a:extLst>
                <a:ext uri="{FF2B5EF4-FFF2-40B4-BE49-F238E27FC236}">
                  <a16:creationId xmlns:a16="http://schemas.microsoft.com/office/drawing/2014/main" id="{65265EC3-A99C-4489-A53B-F8ABAF8DB117}"/>
                </a:ext>
              </a:extLst>
            </p:cNvPr>
            <p:cNvGrpSpPr>
              <a:grpSpLocks noChangeAspect="1"/>
            </p:cNvGrpSpPr>
            <p:nvPr/>
          </p:nvGrpSpPr>
          <p:grpSpPr bwMode="auto">
            <a:xfrm>
              <a:off x="7207917" y="3702502"/>
              <a:ext cx="428631" cy="426592"/>
              <a:chOff x="124" y="1278"/>
              <a:chExt cx="2102" cy="2092"/>
            </a:xfrm>
          </p:grpSpPr>
          <p:sp>
            <p:nvSpPr>
              <p:cNvPr id="117" name="Freeform 399">
                <a:extLst>
                  <a:ext uri="{FF2B5EF4-FFF2-40B4-BE49-F238E27FC236}">
                    <a16:creationId xmlns:a16="http://schemas.microsoft.com/office/drawing/2014/main" id="{A1D218A1-AE00-407E-B290-202810AB51AB}"/>
                  </a:ext>
                </a:extLst>
              </p:cNvPr>
              <p:cNvSpPr>
                <a:spLocks/>
              </p:cNvSpPr>
              <p:nvPr/>
            </p:nvSpPr>
            <p:spPr bwMode="auto">
              <a:xfrm>
                <a:off x="124" y="1278"/>
                <a:ext cx="2102" cy="2092"/>
              </a:xfrm>
              <a:custGeom>
                <a:avLst/>
                <a:gdLst>
                  <a:gd name="T0" fmla="*/ 846 w 2102"/>
                  <a:gd name="T1" fmla="*/ 0 h 2092"/>
                  <a:gd name="T2" fmla="*/ 1287 w 2102"/>
                  <a:gd name="T3" fmla="*/ 0 h 2092"/>
                  <a:gd name="T4" fmla="*/ 1687 w 2102"/>
                  <a:gd name="T5" fmla="*/ 196 h 2092"/>
                  <a:gd name="T6" fmla="*/ 1972 w 2102"/>
                  <a:gd name="T7" fmla="*/ 528 h 2092"/>
                  <a:gd name="T8" fmla="*/ 2102 w 2102"/>
                  <a:gd name="T9" fmla="*/ 942 h 2092"/>
                  <a:gd name="T10" fmla="*/ 2049 w 2102"/>
                  <a:gd name="T11" fmla="*/ 1384 h 2092"/>
                  <a:gd name="T12" fmla="*/ 1820 w 2102"/>
                  <a:gd name="T13" fmla="*/ 1758 h 2092"/>
                  <a:gd name="T14" fmla="*/ 1457 w 2102"/>
                  <a:gd name="T15" fmla="*/ 2011 h 2092"/>
                  <a:gd name="T16" fmla="*/ 1031 w 2102"/>
                  <a:gd name="T17" fmla="*/ 2092 h 2092"/>
                  <a:gd name="T18" fmla="*/ 596 w 2102"/>
                  <a:gd name="T19" fmla="*/ 1998 h 2092"/>
                  <a:gd name="T20" fmla="*/ 247 w 2102"/>
                  <a:gd name="T21" fmla="*/ 1731 h 2092"/>
                  <a:gd name="T22" fmla="*/ 35 w 2102"/>
                  <a:gd name="T23" fmla="*/ 1345 h 2092"/>
                  <a:gd name="T24" fmla="*/ 0 w 2102"/>
                  <a:gd name="T25" fmla="*/ 901 h 2092"/>
                  <a:gd name="T26" fmla="*/ 139 w 2102"/>
                  <a:gd name="T27" fmla="*/ 486 h 2092"/>
                  <a:gd name="T28" fmla="*/ 438 w 2102"/>
                  <a:gd name="T29" fmla="*/ 166 h 2092"/>
                  <a:gd name="T30" fmla="*/ 846 w 2102"/>
                  <a:gd name="T31" fmla="*/ 0 h 20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102" h="2092">
                    <a:moveTo>
                      <a:pt x="846" y="0"/>
                    </a:moveTo>
                    <a:lnTo>
                      <a:pt x="1287" y="0"/>
                    </a:lnTo>
                    <a:lnTo>
                      <a:pt x="1687" y="196"/>
                    </a:lnTo>
                    <a:lnTo>
                      <a:pt x="1972" y="528"/>
                    </a:lnTo>
                    <a:lnTo>
                      <a:pt x="2102" y="942"/>
                    </a:lnTo>
                    <a:lnTo>
                      <a:pt x="2049" y="1384"/>
                    </a:lnTo>
                    <a:lnTo>
                      <a:pt x="1820" y="1758"/>
                    </a:lnTo>
                    <a:lnTo>
                      <a:pt x="1457" y="2011"/>
                    </a:lnTo>
                    <a:lnTo>
                      <a:pt x="1031" y="2092"/>
                    </a:lnTo>
                    <a:lnTo>
                      <a:pt x="596" y="1998"/>
                    </a:lnTo>
                    <a:lnTo>
                      <a:pt x="247" y="1731"/>
                    </a:lnTo>
                    <a:lnTo>
                      <a:pt x="35" y="1345"/>
                    </a:lnTo>
                    <a:lnTo>
                      <a:pt x="0" y="901"/>
                    </a:lnTo>
                    <a:lnTo>
                      <a:pt x="139" y="486"/>
                    </a:lnTo>
                    <a:lnTo>
                      <a:pt x="438" y="166"/>
                    </a:lnTo>
                    <a:lnTo>
                      <a:pt x="846" y="0"/>
                    </a:lnTo>
                    <a:close/>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kern="0">
                  <a:solidFill>
                    <a:srgbClr val="474746"/>
                  </a:solidFill>
                  <a:latin typeface="Arial"/>
                </a:endParaRPr>
              </a:p>
            </p:txBody>
          </p:sp>
          <p:sp>
            <p:nvSpPr>
              <p:cNvPr id="118" name="Freeform 401">
                <a:extLst>
                  <a:ext uri="{FF2B5EF4-FFF2-40B4-BE49-F238E27FC236}">
                    <a16:creationId xmlns:a16="http://schemas.microsoft.com/office/drawing/2014/main" id="{27D286F0-AB29-48FA-88EA-CEDF026F7273}"/>
                  </a:ext>
                </a:extLst>
              </p:cNvPr>
              <p:cNvSpPr>
                <a:spLocks/>
              </p:cNvSpPr>
              <p:nvPr/>
            </p:nvSpPr>
            <p:spPr bwMode="auto">
              <a:xfrm>
                <a:off x="975" y="1278"/>
                <a:ext cx="1158" cy="1449"/>
              </a:xfrm>
              <a:custGeom>
                <a:avLst/>
                <a:gdLst>
                  <a:gd name="T0" fmla="*/ 0 w 1158"/>
                  <a:gd name="T1" fmla="*/ 0 h 1449"/>
                  <a:gd name="T2" fmla="*/ 38 w 1158"/>
                  <a:gd name="T3" fmla="*/ 108 h 1449"/>
                  <a:gd name="T4" fmla="*/ 112 w 1158"/>
                  <a:gd name="T5" fmla="*/ 441 h 1449"/>
                  <a:gd name="T6" fmla="*/ 247 w 1158"/>
                  <a:gd name="T7" fmla="*/ 883 h 1449"/>
                  <a:gd name="T8" fmla="*/ 415 w 1158"/>
                  <a:gd name="T9" fmla="*/ 1351 h 1449"/>
                  <a:gd name="T10" fmla="*/ 838 w 1158"/>
                  <a:gd name="T11" fmla="*/ 1422 h 1449"/>
                  <a:gd name="T12" fmla="*/ 1158 w 1158"/>
                  <a:gd name="T13" fmla="*/ 1449 h 1449"/>
                </a:gdLst>
                <a:ahLst/>
                <a:cxnLst>
                  <a:cxn ang="0">
                    <a:pos x="T0" y="T1"/>
                  </a:cxn>
                  <a:cxn ang="0">
                    <a:pos x="T2" y="T3"/>
                  </a:cxn>
                  <a:cxn ang="0">
                    <a:pos x="T4" y="T5"/>
                  </a:cxn>
                  <a:cxn ang="0">
                    <a:pos x="T6" y="T7"/>
                  </a:cxn>
                  <a:cxn ang="0">
                    <a:pos x="T8" y="T9"/>
                  </a:cxn>
                  <a:cxn ang="0">
                    <a:pos x="T10" y="T11"/>
                  </a:cxn>
                  <a:cxn ang="0">
                    <a:pos x="T12" y="T13"/>
                  </a:cxn>
                </a:cxnLst>
                <a:rect l="0" t="0" r="r" b="b"/>
                <a:pathLst>
                  <a:path w="1158" h="1449">
                    <a:moveTo>
                      <a:pt x="0" y="0"/>
                    </a:moveTo>
                    <a:lnTo>
                      <a:pt x="38" y="108"/>
                    </a:lnTo>
                    <a:lnTo>
                      <a:pt x="112" y="441"/>
                    </a:lnTo>
                    <a:lnTo>
                      <a:pt x="247" y="883"/>
                    </a:lnTo>
                    <a:lnTo>
                      <a:pt x="415" y="1351"/>
                    </a:lnTo>
                    <a:lnTo>
                      <a:pt x="838" y="1422"/>
                    </a:lnTo>
                    <a:lnTo>
                      <a:pt x="1158" y="1449"/>
                    </a:ln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kern="0">
                  <a:solidFill>
                    <a:srgbClr val="474746"/>
                  </a:solidFill>
                  <a:latin typeface="Arial"/>
                </a:endParaRPr>
              </a:p>
            </p:txBody>
          </p:sp>
          <p:sp>
            <p:nvSpPr>
              <p:cNvPr id="119" name="Freeform 402">
                <a:extLst>
                  <a:ext uri="{FF2B5EF4-FFF2-40B4-BE49-F238E27FC236}">
                    <a16:creationId xmlns:a16="http://schemas.microsoft.com/office/drawing/2014/main" id="{5497920B-7CDE-44FC-8969-5196810DDFC6}"/>
                  </a:ext>
                </a:extLst>
              </p:cNvPr>
              <p:cNvSpPr>
                <a:spLocks/>
              </p:cNvSpPr>
              <p:nvPr/>
            </p:nvSpPr>
            <p:spPr bwMode="auto">
              <a:xfrm>
                <a:off x="1411" y="1278"/>
                <a:ext cx="719" cy="1449"/>
              </a:xfrm>
              <a:custGeom>
                <a:avLst/>
                <a:gdLst>
                  <a:gd name="T0" fmla="*/ 0 w 719"/>
                  <a:gd name="T1" fmla="*/ 0 h 1449"/>
                  <a:gd name="T2" fmla="*/ 91 w 719"/>
                  <a:gd name="T3" fmla="*/ 225 h 1449"/>
                  <a:gd name="T4" fmla="*/ 457 w 719"/>
                  <a:gd name="T5" fmla="*/ 573 h 1449"/>
                  <a:gd name="T6" fmla="*/ 654 w 719"/>
                  <a:gd name="T7" fmla="*/ 1007 h 1449"/>
                  <a:gd name="T8" fmla="*/ 719 w 719"/>
                  <a:gd name="T9" fmla="*/ 1449 h 1449"/>
                </a:gdLst>
                <a:ahLst/>
                <a:cxnLst>
                  <a:cxn ang="0">
                    <a:pos x="T0" y="T1"/>
                  </a:cxn>
                  <a:cxn ang="0">
                    <a:pos x="T2" y="T3"/>
                  </a:cxn>
                  <a:cxn ang="0">
                    <a:pos x="T4" y="T5"/>
                  </a:cxn>
                  <a:cxn ang="0">
                    <a:pos x="T6" y="T7"/>
                  </a:cxn>
                  <a:cxn ang="0">
                    <a:pos x="T8" y="T9"/>
                  </a:cxn>
                </a:cxnLst>
                <a:rect l="0" t="0" r="r" b="b"/>
                <a:pathLst>
                  <a:path w="719" h="1449">
                    <a:moveTo>
                      <a:pt x="0" y="0"/>
                    </a:moveTo>
                    <a:lnTo>
                      <a:pt x="91" y="225"/>
                    </a:lnTo>
                    <a:lnTo>
                      <a:pt x="457" y="573"/>
                    </a:lnTo>
                    <a:lnTo>
                      <a:pt x="654" y="1007"/>
                    </a:lnTo>
                    <a:lnTo>
                      <a:pt x="719" y="1449"/>
                    </a:ln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kern="0">
                  <a:solidFill>
                    <a:srgbClr val="474746"/>
                  </a:solidFill>
                  <a:latin typeface="Arial"/>
                </a:endParaRPr>
              </a:p>
            </p:txBody>
          </p:sp>
          <p:sp>
            <p:nvSpPr>
              <p:cNvPr id="120" name="Freeform 403">
                <a:extLst>
                  <a:ext uri="{FF2B5EF4-FFF2-40B4-BE49-F238E27FC236}">
                    <a16:creationId xmlns:a16="http://schemas.microsoft.com/office/drawing/2014/main" id="{A3E68739-0F44-4BA7-8C4D-569111020167}"/>
                  </a:ext>
                </a:extLst>
              </p:cNvPr>
              <p:cNvSpPr>
                <a:spLocks/>
              </p:cNvSpPr>
              <p:nvPr/>
            </p:nvSpPr>
            <p:spPr bwMode="auto">
              <a:xfrm>
                <a:off x="1158" y="2700"/>
                <a:ext cx="655" cy="668"/>
              </a:xfrm>
              <a:custGeom>
                <a:avLst/>
                <a:gdLst>
                  <a:gd name="T0" fmla="*/ 655 w 655"/>
                  <a:gd name="T1" fmla="*/ 0 h 668"/>
                  <a:gd name="T2" fmla="*/ 608 w 655"/>
                  <a:gd name="T3" fmla="*/ 396 h 668"/>
                  <a:gd name="T4" fmla="*/ 137 w 655"/>
                  <a:gd name="T5" fmla="*/ 572 h 668"/>
                  <a:gd name="T6" fmla="*/ 0 w 655"/>
                  <a:gd name="T7" fmla="*/ 668 h 668"/>
                </a:gdLst>
                <a:ahLst/>
                <a:cxnLst>
                  <a:cxn ang="0">
                    <a:pos x="T0" y="T1"/>
                  </a:cxn>
                  <a:cxn ang="0">
                    <a:pos x="T2" y="T3"/>
                  </a:cxn>
                  <a:cxn ang="0">
                    <a:pos x="T4" y="T5"/>
                  </a:cxn>
                  <a:cxn ang="0">
                    <a:pos x="T6" y="T7"/>
                  </a:cxn>
                </a:cxnLst>
                <a:rect l="0" t="0" r="r" b="b"/>
                <a:pathLst>
                  <a:path w="655" h="668">
                    <a:moveTo>
                      <a:pt x="655" y="0"/>
                    </a:moveTo>
                    <a:lnTo>
                      <a:pt x="608" y="396"/>
                    </a:lnTo>
                    <a:lnTo>
                      <a:pt x="137" y="572"/>
                    </a:lnTo>
                    <a:lnTo>
                      <a:pt x="0" y="668"/>
                    </a:ln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kern="0">
                  <a:solidFill>
                    <a:srgbClr val="474746"/>
                  </a:solidFill>
                  <a:latin typeface="Arial"/>
                </a:endParaRPr>
              </a:p>
            </p:txBody>
          </p:sp>
          <p:sp>
            <p:nvSpPr>
              <p:cNvPr id="121" name="Freeform 404">
                <a:extLst>
                  <a:ext uri="{FF2B5EF4-FFF2-40B4-BE49-F238E27FC236}">
                    <a16:creationId xmlns:a16="http://schemas.microsoft.com/office/drawing/2014/main" id="{3B0CBED0-DC46-472B-AC64-F36CFDAC0F05}"/>
                  </a:ext>
                </a:extLst>
              </p:cNvPr>
              <p:cNvSpPr>
                <a:spLocks/>
              </p:cNvSpPr>
              <p:nvPr/>
            </p:nvSpPr>
            <p:spPr bwMode="auto">
              <a:xfrm>
                <a:off x="815" y="1851"/>
                <a:ext cx="1053" cy="1362"/>
              </a:xfrm>
              <a:custGeom>
                <a:avLst/>
                <a:gdLst>
                  <a:gd name="T0" fmla="*/ 0 w 1053"/>
                  <a:gd name="T1" fmla="*/ 1362 h 1362"/>
                  <a:gd name="T2" fmla="*/ 261 w 1053"/>
                  <a:gd name="T3" fmla="*/ 1151 h 1362"/>
                  <a:gd name="T4" fmla="*/ 575 w 1053"/>
                  <a:gd name="T5" fmla="*/ 778 h 1362"/>
                  <a:gd name="T6" fmla="*/ 899 w 1053"/>
                  <a:gd name="T7" fmla="*/ 397 h 1362"/>
                  <a:gd name="T8" fmla="*/ 1053 w 1053"/>
                  <a:gd name="T9" fmla="*/ 0 h 1362"/>
                </a:gdLst>
                <a:ahLst/>
                <a:cxnLst>
                  <a:cxn ang="0">
                    <a:pos x="T0" y="T1"/>
                  </a:cxn>
                  <a:cxn ang="0">
                    <a:pos x="T2" y="T3"/>
                  </a:cxn>
                  <a:cxn ang="0">
                    <a:pos x="T4" y="T5"/>
                  </a:cxn>
                  <a:cxn ang="0">
                    <a:pos x="T6" y="T7"/>
                  </a:cxn>
                  <a:cxn ang="0">
                    <a:pos x="T8" y="T9"/>
                  </a:cxn>
                </a:cxnLst>
                <a:rect l="0" t="0" r="r" b="b"/>
                <a:pathLst>
                  <a:path w="1053" h="1362">
                    <a:moveTo>
                      <a:pt x="0" y="1362"/>
                    </a:moveTo>
                    <a:lnTo>
                      <a:pt x="261" y="1151"/>
                    </a:lnTo>
                    <a:lnTo>
                      <a:pt x="575" y="778"/>
                    </a:lnTo>
                    <a:lnTo>
                      <a:pt x="899" y="397"/>
                    </a:lnTo>
                    <a:lnTo>
                      <a:pt x="1053" y="0"/>
                    </a:ln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kern="0">
                  <a:solidFill>
                    <a:srgbClr val="474746"/>
                  </a:solidFill>
                  <a:latin typeface="Arial"/>
                </a:endParaRPr>
              </a:p>
            </p:txBody>
          </p:sp>
          <p:sp>
            <p:nvSpPr>
              <p:cNvPr id="122" name="Freeform 405">
                <a:extLst>
                  <a:ext uri="{FF2B5EF4-FFF2-40B4-BE49-F238E27FC236}">
                    <a16:creationId xmlns:a16="http://schemas.microsoft.com/office/drawing/2014/main" id="{77922C53-0AD9-4083-8EB4-3BCC11B8AB30}"/>
                  </a:ext>
                </a:extLst>
              </p:cNvPr>
              <p:cNvSpPr>
                <a:spLocks/>
              </p:cNvSpPr>
              <p:nvPr/>
            </p:nvSpPr>
            <p:spPr bwMode="auto">
              <a:xfrm>
                <a:off x="243" y="1278"/>
                <a:ext cx="1471" cy="1728"/>
              </a:xfrm>
              <a:custGeom>
                <a:avLst/>
                <a:gdLst>
                  <a:gd name="T0" fmla="*/ 1168 w 1471"/>
                  <a:gd name="T1" fmla="*/ 0 h 1728"/>
                  <a:gd name="T2" fmla="*/ 770 w 1471"/>
                  <a:gd name="T3" fmla="*/ 108 h 1728"/>
                  <a:gd name="T4" fmla="*/ 387 w 1471"/>
                  <a:gd name="T5" fmla="*/ 391 h 1728"/>
                  <a:gd name="T6" fmla="*/ 111 w 1471"/>
                  <a:gd name="T7" fmla="*/ 794 h 1728"/>
                  <a:gd name="T8" fmla="*/ 0 w 1471"/>
                  <a:gd name="T9" fmla="*/ 1258 h 1728"/>
                  <a:gd name="T10" fmla="*/ 132 w 1471"/>
                  <a:gd name="T11" fmla="*/ 1728 h 1728"/>
                  <a:gd name="T12" fmla="*/ 357 w 1471"/>
                  <a:gd name="T13" fmla="*/ 1557 h 1728"/>
                  <a:gd name="T14" fmla="*/ 667 w 1471"/>
                  <a:gd name="T15" fmla="*/ 1256 h 1728"/>
                  <a:gd name="T16" fmla="*/ 979 w 1471"/>
                  <a:gd name="T17" fmla="*/ 883 h 1728"/>
                  <a:gd name="T18" fmla="*/ 1471 w 1471"/>
                  <a:gd name="T19" fmla="*/ 970 h 1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71" h="1728">
                    <a:moveTo>
                      <a:pt x="1168" y="0"/>
                    </a:moveTo>
                    <a:lnTo>
                      <a:pt x="770" y="108"/>
                    </a:lnTo>
                    <a:lnTo>
                      <a:pt x="387" y="391"/>
                    </a:lnTo>
                    <a:lnTo>
                      <a:pt x="111" y="794"/>
                    </a:lnTo>
                    <a:lnTo>
                      <a:pt x="0" y="1258"/>
                    </a:lnTo>
                    <a:lnTo>
                      <a:pt x="132" y="1728"/>
                    </a:lnTo>
                    <a:lnTo>
                      <a:pt x="357" y="1557"/>
                    </a:lnTo>
                    <a:lnTo>
                      <a:pt x="667" y="1256"/>
                    </a:lnTo>
                    <a:lnTo>
                      <a:pt x="979" y="883"/>
                    </a:lnTo>
                    <a:lnTo>
                      <a:pt x="1471" y="970"/>
                    </a:ln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kern="0">
                  <a:solidFill>
                    <a:srgbClr val="474746"/>
                  </a:solidFill>
                  <a:latin typeface="Arial"/>
                </a:endParaRPr>
              </a:p>
            </p:txBody>
          </p:sp>
          <p:sp>
            <p:nvSpPr>
              <p:cNvPr id="123" name="Freeform 406">
                <a:extLst>
                  <a:ext uri="{FF2B5EF4-FFF2-40B4-BE49-F238E27FC236}">
                    <a16:creationId xmlns:a16="http://schemas.microsoft.com/office/drawing/2014/main" id="{A35C8287-664F-45C2-BA6F-38937B00967B}"/>
                  </a:ext>
                </a:extLst>
              </p:cNvPr>
              <p:cNvSpPr>
                <a:spLocks/>
              </p:cNvSpPr>
              <p:nvPr/>
            </p:nvSpPr>
            <p:spPr bwMode="auto">
              <a:xfrm>
                <a:off x="159" y="2534"/>
                <a:ext cx="1229" cy="468"/>
              </a:xfrm>
              <a:custGeom>
                <a:avLst/>
                <a:gdLst>
                  <a:gd name="T0" fmla="*/ 0 w 1229"/>
                  <a:gd name="T1" fmla="*/ 89 h 468"/>
                  <a:gd name="T2" fmla="*/ 87 w 1229"/>
                  <a:gd name="T3" fmla="*/ 0 h 468"/>
                  <a:gd name="T4" fmla="*/ 441 w 1229"/>
                  <a:gd name="T5" fmla="*/ 301 h 468"/>
                  <a:gd name="T6" fmla="*/ 917 w 1229"/>
                  <a:gd name="T7" fmla="*/ 468 h 468"/>
                  <a:gd name="T8" fmla="*/ 747 w 1229"/>
                  <a:gd name="T9" fmla="*/ 4 h 468"/>
                  <a:gd name="T10" fmla="*/ 1229 w 1229"/>
                  <a:gd name="T11" fmla="*/ 94 h 468"/>
                </a:gdLst>
                <a:ahLst/>
                <a:cxnLst>
                  <a:cxn ang="0">
                    <a:pos x="T0" y="T1"/>
                  </a:cxn>
                  <a:cxn ang="0">
                    <a:pos x="T2" y="T3"/>
                  </a:cxn>
                  <a:cxn ang="0">
                    <a:pos x="T4" y="T5"/>
                  </a:cxn>
                  <a:cxn ang="0">
                    <a:pos x="T6" y="T7"/>
                  </a:cxn>
                  <a:cxn ang="0">
                    <a:pos x="T8" y="T9"/>
                  </a:cxn>
                  <a:cxn ang="0">
                    <a:pos x="T10" y="T11"/>
                  </a:cxn>
                </a:cxnLst>
                <a:rect l="0" t="0" r="r" b="b"/>
                <a:pathLst>
                  <a:path w="1229" h="468">
                    <a:moveTo>
                      <a:pt x="0" y="89"/>
                    </a:moveTo>
                    <a:lnTo>
                      <a:pt x="87" y="0"/>
                    </a:lnTo>
                    <a:lnTo>
                      <a:pt x="441" y="301"/>
                    </a:lnTo>
                    <a:lnTo>
                      <a:pt x="917" y="468"/>
                    </a:lnTo>
                    <a:lnTo>
                      <a:pt x="747" y="4"/>
                    </a:lnTo>
                    <a:lnTo>
                      <a:pt x="1229" y="94"/>
                    </a:ln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kern="0">
                  <a:solidFill>
                    <a:srgbClr val="474746"/>
                  </a:solidFill>
                  <a:latin typeface="Arial"/>
                </a:endParaRPr>
              </a:p>
            </p:txBody>
          </p:sp>
          <p:sp>
            <p:nvSpPr>
              <p:cNvPr id="124" name="Freeform 407">
                <a:extLst>
                  <a:ext uri="{FF2B5EF4-FFF2-40B4-BE49-F238E27FC236}">
                    <a16:creationId xmlns:a16="http://schemas.microsoft.com/office/drawing/2014/main" id="{FE1FFA22-4AE6-47F1-A876-A978589DBF5A}"/>
                  </a:ext>
                </a:extLst>
              </p:cNvPr>
              <p:cNvSpPr>
                <a:spLocks/>
              </p:cNvSpPr>
              <p:nvPr/>
            </p:nvSpPr>
            <p:spPr bwMode="auto">
              <a:xfrm>
                <a:off x="124" y="2072"/>
                <a:ext cx="1098" cy="107"/>
              </a:xfrm>
              <a:custGeom>
                <a:avLst/>
                <a:gdLst>
                  <a:gd name="T0" fmla="*/ 0 w 1098"/>
                  <a:gd name="T1" fmla="*/ 107 h 107"/>
                  <a:gd name="T2" fmla="*/ 230 w 1098"/>
                  <a:gd name="T3" fmla="*/ 0 h 107"/>
                  <a:gd name="T4" fmla="*/ 609 w 1098"/>
                  <a:gd name="T5" fmla="*/ 0 h 107"/>
                  <a:gd name="T6" fmla="*/ 1098 w 1098"/>
                  <a:gd name="T7" fmla="*/ 89 h 107"/>
                </a:gdLst>
                <a:ahLst/>
                <a:cxnLst>
                  <a:cxn ang="0">
                    <a:pos x="T0" y="T1"/>
                  </a:cxn>
                  <a:cxn ang="0">
                    <a:pos x="T2" y="T3"/>
                  </a:cxn>
                  <a:cxn ang="0">
                    <a:pos x="T4" y="T5"/>
                  </a:cxn>
                  <a:cxn ang="0">
                    <a:pos x="T6" y="T7"/>
                  </a:cxn>
                </a:cxnLst>
                <a:rect l="0" t="0" r="r" b="b"/>
                <a:pathLst>
                  <a:path w="1098" h="107">
                    <a:moveTo>
                      <a:pt x="0" y="107"/>
                    </a:moveTo>
                    <a:lnTo>
                      <a:pt x="230" y="0"/>
                    </a:lnTo>
                    <a:lnTo>
                      <a:pt x="609" y="0"/>
                    </a:lnTo>
                    <a:lnTo>
                      <a:pt x="1098" y="89"/>
                    </a:ln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kern="0">
                  <a:solidFill>
                    <a:srgbClr val="474746"/>
                  </a:solidFill>
                  <a:latin typeface="Arial"/>
                </a:endParaRPr>
              </a:p>
            </p:txBody>
          </p:sp>
          <p:sp>
            <p:nvSpPr>
              <p:cNvPr id="125" name="Freeform 408">
                <a:extLst>
                  <a:ext uri="{FF2B5EF4-FFF2-40B4-BE49-F238E27FC236}">
                    <a16:creationId xmlns:a16="http://schemas.microsoft.com/office/drawing/2014/main" id="{FE703D51-598D-4AB5-8D4D-5F54D6037399}"/>
                  </a:ext>
                </a:extLst>
              </p:cNvPr>
              <p:cNvSpPr>
                <a:spLocks/>
              </p:cNvSpPr>
              <p:nvPr/>
            </p:nvSpPr>
            <p:spPr bwMode="auto">
              <a:xfrm>
                <a:off x="374" y="3002"/>
                <a:ext cx="927" cy="264"/>
              </a:xfrm>
              <a:custGeom>
                <a:avLst/>
                <a:gdLst>
                  <a:gd name="T0" fmla="*/ 0 w 927"/>
                  <a:gd name="T1" fmla="*/ 8 h 264"/>
                  <a:gd name="T2" fmla="*/ 441 w 927"/>
                  <a:gd name="T3" fmla="*/ 211 h 264"/>
                  <a:gd name="T4" fmla="*/ 927 w 927"/>
                  <a:gd name="T5" fmla="*/ 264 h 264"/>
                  <a:gd name="T6" fmla="*/ 702 w 927"/>
                  <a:gd name="T7" fmla="*/ 0 h 264"/>
                </a:gdLst>
                <a:ahLst/>
                <a:cxnLst>
                  <a:cxn ang="0">
                    <a:pos x="T0" y="T1"/>
                  </a:cxn>
                  <a:cxn ang="0">
                    <a:pos x="T2" y="T3"/>
                  </a:cxn>
                  <a:cxn ang="0">
                    <a:pos x="T4" y="T5"/>
                  </a:cxn>
                  <a:cxn ang="0">
                    <a:pos x="T6" y="T7"/>
                  </a:cxn>
                </a:cxnLst>
                <a:rect l="0" t="0" r="r" b="b"/>
                <a:pathLst>
                  <a:path w="927" h="264">
                    <a:moveTo>
                      <a:pt x="0" y="8"/>
                    </a:moveTo>
                    <a:lnTo>
                      <a:pt x="441" y="211"/>
                    </a:lnTo>
                    <a:lnTo>
                      <a:pt x="927" y="264"/>
                    </a:lnTo>
                    <a:lnTo>
                      <a:pt x="702" y="0"/>
                    </a:ln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kern="0">
                  <a:solidFill>
                    <a:srgbClr val="474746"/>
                  </a:solidFill>
                  <a:latin typeface="Arial"/>
                </a:endParaRPr>
              </a:p>
            </p:txBody>
          </p:sp>
          <p:sp>
            <p:nvSpPr>
              <p:cNvPr id="126" name="Line 409">
                <a:extLst>
                  <a:ext uri="{FF2B5EF4-FFF2-40B4-BE49-F238E27FC236}">
                    <a16:creationId xmlns:a16="http://schemas.microsoft.com/office/drawing/2014/main" id="{553479BA-5CDD-4C40-966A-0F3DB3B6B321}"/>
                  </a:ext>
                </a:extLst>
              </p:cNvPr>
              <p:cNvSpPr>
                <a:spLocks noChangeShapeType="1"/>
              </p:cNvSpPr>
              <p:nvPr/>
            </p:nvSpPr>
            <p:spPr bwMode="auto">
              <a:xfrm>
                <a:off x="1714" y="2248"/>
                <a:ext cx="99" cy="452"/>
              </a:xfrm>
              <a:prstGeom prst="line">
                <a:avLst/>
              </a:prstGeom>
              <a:noFill/>
              <a:ln w="952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kern="0">
                  <a:solidFill>
                    <a:srgbClr val="474746"/>
                  </a:solidFill>
                  <a:latin typeface="Arial"/>
                </a:endParaRPr>
              </a:p>
            </p:txBody>
          </p:sp>
          <p:sp>
            <p:nvSpPr>
              <p:cNvPr id="127" name="Line 410">
                <a:extLst>
                  <a:ext uri="{FF2B5EF4-FFF2-40B4-BE49-F238E27FC236}">
                    <a16:creationId xmlns:a16="http://schemas.microsoft.com/office/drawing/2014/main" id="{10A8E5EB-3CAA-42B6-83B4-8A44E288CA5C}"/>
                  </a:ext>
                </a:extLst>
              </p:cNvPr>
              <p:cNvSpPr>
                <a:spLocks noChangeShapeType="1"/>
              </p:cNvSpPr>
              <p:nvPr/>
            </p:nvSpPr>
            <p:spPr bwMode="auto">
              <a:xfrm flipV="1">
                <a:off x="2065" y="1919"/>
                <a:ext cx="65" cy="366"/>
              </a:xfrm>
              <a:prstGeom prst="line">
                <a:avLst/>
              </a:prstGeom>
              <a:noFill/>
              <a:ln w="952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kern="0">
                  <a:solidFill>
                    <a:srgbClr val="474746"/>
                  </a:solidFill>
                  <a:latin typeface="Arial"/>
                </a:endParaRPr>
              </a:p>
            </p:txBody>
          </p:sp>
          <p:sp>
            <p:nvSpPr>
              <p:cNvPr id="128" name="Line 411">
                <a:extLst>
                  <a:ext uri="{FF2B5EF4-FFF2-40B4-BE49-F238E27FC236}">
                    <a16:creationId xmlns:a16="http://schemas.microsoft.com/office/drawing/2014/main" id="{9AE2CE9C-EF52-4CE2-91B1-5CF6457D3D10}"/>
                  </a:ext>
                </a:extLst>
              </p:cNvPr>
              <p:cNvSpPr>
                <a:spLocks noChangeShapeType="1"/>
              </p:cNvSpPr>
              <p:nvPr/>
            </p:nvSpPr>
            <p:spPr bwMode="auto">
              <a:xfrm flipH="1" flipV="1">
                <a:off x="1823" y="1489"/>
                <a:ext cx="310" cy="433"/>
              </a:xfrm>
              <a:prstGeom prst="line">
                <a:avLst/>
              </a:prstGeom>
              <a:noFill/>
              <a:ln w="952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kern="0">
                  <a:solidFill>
                    <a:srgbClr val="474746"/>
                  </a:solidFill>
                  <a:latin typeface="Arial"/>
                </a:endParaRPr>
              </a:p>
            </p:txBody>
          </p:sp>
          <p:sp>
            <p:nvSpPr>
              <p:cNvPr id="129" name="Freeform 412">
                <a:extLst>
                  <a:ext uri="{FF2B5EF4-FFF2-40B4-BE49-F238E27FC236}">
                    <a16:creationId xmlns:a16="http://schemas.microsoft.com/office/drawing/2014/main" id="{C3A3AC3E-CBD4-4317-933A-E85C7CC6722F}"/>
                  </a:ext>
                </a:extLst>
              </p:cNvPr>
              <p:cNvSpPr>
                <a:spLocks/>
              </p:cNvSpPr>
              <p:nvPr/>
            </p:nvSpPr>
            <p:spPr bwMode="auto">
              <a:xfrm>
                <a:off x="733" y="1474"/>
                <a:ext cx="1078" cy="1064"/>
              </a:xfrm>
              <a:custGeom>
                <a:avLst/>
                <a:gdLst>
                  <a:gd name="T0" fmla="*/ 792 w 792"/>
                  <a:gd name="T1" fmla="*/ 0 h 782"/>
                  <a:gd name="T2" fmla="*/ 565 w 792"/>
                  <a:gd name="T3" fmla="*/ 21 h 782"/>
                  <a:gd name="T4" fmla="*/ 260 w 792"/>
                  <a:gd name="T5" fmla="*/ 180 h 782"/>
                  <a:gd name="T6" fmla="*/ 260 w 792"/>
                  <a:gd name="T7" fmla="*/ 180 h 782"/>
                  <a:gd name="T8" fmla="*/ 0 w 792"/>
                  <a:gd name="T9" fmla="*/ 439 h 782"/>
                  <a:gd name="T10" fmla="*/ 127 w 792"/>
                  <a:gd name="T11" fmla="*/ 782 h 782"/>
                </a:gdLst>
                <a:ahLst/>
                <a:cxnLst>
                  <a:cxn ang="0">
                    <a:pos x="T0" y="T1"/>
                  </a:cxn>
                  <a:cxn ang="0">
                    <a:pos x="T2" y="T3"/>
                  </a:cxn>
                  <a:cxn ang="0">
                    <a:pos x="T4" y="T5"/>
                  </a:cxn>
                  <a:cxn ang="0">
                    <a:pos x="T6" y="T7"/>
                  </a:cxn>
                  <a:cxn ang="0">
                    <a:pos x="T8" y="T9"/>
                  </a:cxn>
                  <a:cxn ang="0">
                    <a:pos x="T10" y="T11"/>
                  </a:cxn>
                </a:cxnLst>
                <a:rect l="0" t="0" r="r" b="b"/>
                <a:pathLst>
                  <a:path w="792" h="782">
                    <a:moveTo>
                      <a:pt x="792" y="0"/>
                    </a:moveTo>
                    <a:cubicBezTo>
                      <a:pt x="565" y="21"/>
                      <a:pt x="565" y="21"/>
                      <a:pt x="565" y="21"/>
                    </a:cubicBezTo>
                    <a:cubicBezTo>
                      <a:pt x="260" y="180"/>
                      <a:pt x="260" y="180"/>
                      <a:pt x="260" y="180"/>
                    </a:cubicBezTo>
                    <a:cubicBezTo>
                      <a:pt x="260" y="180"/>
                      <a:pt x="260" y="180"/>
                      <a:pt x="260" y="180"/>
                    </a:cubicBezTo>
                    <a:cubicBezTo>
                      <a:pt x="0" y="439"/>
                      <a:pt x="0" y="439"/>
                      <a:pt x="0" y="439"/>
                    </a:cubicBezTo>
                    <a:cubicBezTo>
                      <a:pt x="127" y="782"/>
                      <a:pt x="127" y="782"/>
                      <a:pt x="127" y="782"/>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kern="0">
                  <a:solidFill>
                    <a:srgbClr val="474746"/>
                  </a:solidFill>
                  <a:latin typeface="Arial"/>
                </a:endParaRPr>
              </a:p>
            </p:txBody>
          </p:sp>
          <p:sp>
            <p:nvSpPr>
              <p:cNvPr id="130" name="Line 413">
                <a:extLst>
                  <a:ext uri="{FF2B5EF4-FFF2-40B4-BE49-F238E27FC236}">
                    <a16:creationId xmlns:a16="http://schemas.microsoft.com/office/drawing/2014/main" id="{987B5689-710F-4D02-BCD1-7D51863C78B4}"/>
                  </a:ext>
                </a:extLst>
              </p:cNvPr>
              <p:cNvSpPr>
                <a:spLocks noChangeShapeType="1"/>
              </p:cNvSpPr>
              <p:nvPr/>
            </p:nvSpPr>
            <p:spPr bwMode="auto">
              <a:xfrm>
                <a:off x="1013" y="1386"/>
                <a:ext cx="489" cy="117"/>
              </a:xfrm>
              <a:prstGeom prst="line">
                <a:avLst/>
              </a:prstGeom>
              <a:noFill/>
              <a:ln w="952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kern="0">
                  <a:solidFill>
                    <a:srgbClr val="474746"/>
                  </a:solidFill>
                  <a:latin typeface="Arial"/>
                </a:endParaRPr>
              </a:p>
            </p:txBody>
          </p:sp>
          <p:sp>
            <p:nvSpPr>
              <p:cNvPr id="131" name="Line 414">
                <a:extLst>
                  <a:ext uri="{FF2B5EF4-FFF2-40B4-BE49-F238E27FC236}">
                    <a16:creationId xmlns:a16="http://schemas.microsoft.com/office/drawing/2014/main" id="{0976AAC1-82FE-4DE3-ACB5-54770C3809A9}"/>
                  </a:ext>
                </a:extLst>
              </p:cNvPr>
              <p:cNvSpPr>
                <a:spLocks noChangeShapeType="1"/>
              </p:cNvSpPr>
              <p:nvPr/>
            </p:nvSpPr>
            <p:spPr bwMode="auto">
              <a:xfrm>
                <a:off x="630" y="1669"/>
                <a:ext cx="454" cy="50"/>
              </a:xfrm>
              <a:prstGeom prst="line">
                <a:avLst/>
              </a:prstGeom>
              <a:noFill/>
              <a:ln w="952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kern="0">
                  <a:solidFill>
                    <a:srgbClr val="474746"/>
                  </a:solidFill>
                  <a:latin typeface="Arial"/>
                </a:endParaRPr>
              </a:p>
            </p:txBody>
          </p:sp>
          <p:sp>
            <p:nvSpPr>
              <p:cNvPr id="132" name="Line 415">
                <a:extLst>
                  <a:ext uri="{FF2B5EF4-FFF2-40B4-BE49-F238E27FC236}">
                    <a16:creationId xmlns:a16="http://schemas.microsoft.com/office/drawing/2014/main" id="{9DC0D111-DDDA-4A4C-A72C-7E053D3B358A}"/>
                  </a:ext>
                </a:extLst>
              </p:cNvPr>
              <p:cNvSpPr>
                <a:spLocks noChangeShapeType="1"/>
              </p:cNvSpPr>
              <p:nvPr/>
            </p:nvSpPr>
            <p:spPr bwMode="auto">
              <a:xfrm flipH="1" flipV="1">
                <a:off x="630" y="1669"/>
                <a:ext cx="103" cy="405"/>
              </a:xfrm>
              <a:prstGeom prst="line">
                <a:avLst/>
              </a:prstGeom>
              <a:noFill/>
              <a:ln w="952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kern="0">
                  <a:solidFill>
                    <a:srgbClr val="474746"/>
                  </a:solidFill>
                  <a:latin typeface="Arial"/>
                </a:endParaRPr>
              </a:p>
            </p:txBody>
          </p:sp>
          <p:sp>
            <p:nvSpPr>
              <p:cNvPr id="133" name="Freeform 416">
                <a:extLst>
                  <a:ext uri="{FF2B5EF4-FFF2-40B4-BE49-F238E27FC236}">
                    <a16:creationId xmlns:a16="http://schemas.microsoft.com/office/drawing/2014/main" id="{CD57FF09-ABEE-4A60-812F-9AB1E0706842}"/>
                  </a:ext>
                </a:extLst>
              </p:cNvPr>
              <p:cNvSpPr>
                <a:spLocks/>
              </p:cNvSpPr>
              <p:nvPr/>
            </p:nvSpPr>
            <p:spPr bwMode="auto">
              <a:xfrm>
                <a:off x="318" y="1666"/>
                <a:ext cx="315" cy="406"/>
              </a:xfrm>
              <a:custGeom>
                <a:avLst/>
                <a:gdLst>
                  <a:gd name="T0" fmla="*/ 315 w 315"/>
                  <a:gd name="T1" fmla="*/ 0 h 406"/>
                  <a:gd name="T2" fmla="*/ 0 w 315"/>
                  <a:gd name="T3" fmla="*/ 41 h 406"/>
                  <a:gd name="T4" fmla="*/ 36 w 315"/>
                  <a:gd name="T5" fmla="*/ 406 h 406"/>
                </a:gdLst>
                <a:ahLst/>
                <a:cxnLst>
                  <a:cxn ang="0">
                    <a:pos x="T0" y="T1"/>
                  </a:cxn>
                  <a:cxn ang="0">
                    <a:pos x="T2" y="T3"/>
                  </a:cxn>
                  <a:cxn ang="0">
                    <a:pos x="T4" y="T5"/>
                  </a:cxn>
                </a:cxnLst>
                <a:rect l="0" t="0" r="r" b="b"/>
                <a:pathLst>
                  <a:path w="315" h="406">
                    <a:moveTo>
                      <a:pt x="315" y="0"/>
                    </a:moveTo>
                    <a:lnTo>
                      <a:pt x="0" y="41"/>
                    </a:lnTo>
                    <a:lnTo>
                      <a:pt x="36" y="406"/>
                    </a:ln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kern="0">
                  <a:solidFill>
                    <a:srgbClr val="474746"/>
                  </a:solidFill>
                  <a:latin typeface="Arial"/>
                </a:endParaRPr>
              </a:p>
            </p:txBody>
          </p:sp>
          <p:sp>
            <p:nvSpPr>
              <p:cNvPr id="153" name="Line 417">
                <a:extLst>
                  <a:ext uri="{FF2B5EF4-FFF2-40B4-BE49-F238E27FC236}">
                    <a16:creationId xmlns:a16="http://schemas.microsoft.com/office/drawing/2014/main" id="{8316CEF3-E11B-4E68-B936-F31CD2CFAB57}"/>
                  </a:ext>
                </a:extLst>
              </p:cNvPr>
              <p:cNvSpPr>
                <a:spLocks noChangeShapeType="1"/>
              </p:cNvSpPr>
              <p:nvPr/>
            </p:nvSpPr>
            <p:spPr bwMode="auto">
              <a:xfrm flipH="1">
                <a:off x="720" y="3213"/>
                <a:ext cx="95" cy="63"/>
              </a:xfrm>
              <a:prstGeom prst="line">
                <a:avLst/>
              </a:prstGeom>
              <a:noFill/>
              <a:ln w="952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kern="0">
                  <a:solidFill>
                    <a:srgbClr val="474746"/>
                  </a:solidFill>
                  <a:latin typeface="Arial"/>
                </a:endParaRPr>
              </a:p>
            </p:txBody>
          </p:sp>
          <p:sp>
            <p:nvSpPr>
              <p:cNvPr id="154" name="Line 418">
                <a:extLst>
                  <a:ext uri="{FF2B5EF4-FFF2-40B4-BE49-F238E27FC236}">
                    <a16:creationId xmlns:a16="http://schemas.microsoft.com/office/drawing/2014/main" id="{95D3F1E5-B9C7-4FD6-81C7-08C0B6E349EA}"/>
                  </a:ext>
                </a:extLst>
              </p:cNvPr>
              <p:cNvSpPr>
                <a:spLocks noChangeShapeType="1"/>
              </p:cNvSpPr>
              <p:nvPr/>
            </p:nvSpPr>
            <p:spPr bwMode="auto">
              <a:xfrm>
                <a:off x="1001" y="3288"/>
                <a:ext cx="0" cy="0"/>
              </a:xfrm>
              <a:prstGeom prst="line">
                <a:avLst/>
              </a:prstGeom>
              <a:noFill/>
              <a:ln w="952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kern="0">
                  <a:solidFill>
                    <a:srgbClr val="474746"/>
                  </a:solidFill>
                  <a:latin typeface="Arial"/>
                </a:endParaRPr>
              </a:p>
            </p:txBody>
          </p:sp>
        </p:grpSp>
      </p:grpSp>
    </p:spTree>
    <p:extLst>
      <p:ext uri="{BB962C8B-B14F-4D97-AF65-F5344CB8AC3E}">
        <p14:creationId xmlns:p14="http://schemas.microsoft.com/office/powerpoint/2010/main" val="1643999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42" presetClass="path" presetSubtype="0" decel="100000" fill="hold" grpId="1" nodeType="withEffect">
                                  <p:stCondLst>
                                    <p:cond delay="0"/>
                                  </p:stCondLst>
                                  <p:childTnLst>
                                    <p:animMotion origin="layout" path="M -3.33333E-6 -4.93827E-7 L 0.03681 -4.93827E-7 " pathEditMode="relative" rAng="0" ptsTypes="AA">
                                      <p:cBhvr>
                                        <p:cTn id="9" dur="500" spd="-100000" fill="hold"/>
                                        <p:tgtEl>
                                          <p:spTgt spid="8"/>
                                        </p:tgtEl>
                                        <p:attrNameLst>
                                          <p:attrName>ppt_x</p:attrName>
                                          <p:attrName>ppt_y</p:attrName>
                                        </p:attrNameLst>
                                      </p:cBhvr>
                                      <p:rCtr x="1840" y="0"/>
                                    </p:animMotion>
                                  </p:childTnLst>
                                </p:cTn>
                              </p:par>
                              <p:par>
                                <p:cTn id="10" presetID="10" presetClass="entr" presetSubtype="0" fill="hold" grpId="0" nodeType="withEffect">
                                  <p:stCondLst>
                                    <p:cond delay="0"/>
                                  </p:stCondLst>
                                  <p:childTnLst>
                                    <p:set>
                                      <p:cBhvr>
                                        <p:cTn id="11" dur="1" fill="hold">
                                          <p:stCondLst>
                                            <p:cond delay="0"/>
                                          </p:stCondLst>
                                        </p:cTn>
                                        <p:tgtEl>
                                          <p:spTgt spid="92"/>
                                        </p:tgtEl>
                                        <p:attrNameLst>
                                          <p:attrName>style.visibility</p:attrName>
                                        </p:attrNameLst>
                                      </p:cBhvr>
                                      <p:to>
                                        <p:strVal val="visible"/>
                                      </p:to>
                                    </p:set>
                                    <p:animEffect transition="in" filter="fade">
                                      <p:cBhvr>
                                        <p:cTn id="12" dur="500"/>
                                        <p:tgtEl>
                                          <p:spTgt spid="92"/>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94"/>
                                        </p:tgtEl>
                                        <p:attrNameLst>
                                          <p:attrName>style.visibility</p:attrName>
                                        </p:attrNameLst>
                                      </p:cBhvr>
                                      <p:to>
                                        <p:strVal val="visible"/>
                                      </p:to>
                                    </p:set>
                                    <p:animEffect transition="in" filter="fade">
                                      <p:cBhvr>
                                        <p:cTn id="15" dur="500"/>
                                        <p:tgtEl>
                                          <p:spTgt spid="94"/>
                                        </p:tgtEl>
                                      </p:cBhvr>
                                    </p:animEffect>
                                  </p:childTnLst>
                                </p:cTn>
                              </p:par>
                              <p:par>
                                <p:cTn id="16" presetID="10" presetClass="entr" presetSubtype="0" fill="hold" nodeType="withEffect">
                                  <p:stCondLst>
                                    <p:cond delay="0"/>
                                  </p:stCondLst>
                                  <p:childTnLst>
                                    <p:set>
                                      <p:cBhvr>
                                        <p:cTn id="17" dur="1" fill="hold">
                                          <p:stCondLst>
                                            <p:cond delay="0"/>
                                          </p:stCondLst>
                                        </p:cTn>
                                        <p:tgtEl>
                                          <p:spTgt spid="145"/>
                                        </p:tgtEl>
                                        <p:attrNameLst>
                                          <p:attrName>style.visibility</p:attrName>
                                        </p:attrNameLst>
                                      </p:cBhvr>
                                      <p:to>
                                        <p:strVal val="visible"/>
                                      </p:to>
                                    </p:set>
                                    <p:animEffect transition="in" filter="fade">
                                      <p:cBhvr>
                                        <p:cTn id="18" dur="500"/>
                                        <p:tgtEl>
                                          <p:spTgt spid="145"/>
                                        </p:tgtEl>
                                      </p:cBhvr>
                                    </p:animEffect>
                                  </p:childTnLst>
                                </p:cTn>
                              </p:par>
                              <p:par>
                                <p:cTn id="19" presetID="2" presetClass="entr" presetSubtype="4" decel="100000" fill="hold" grpId="0" nodeType="withEffect">
                                  <p:stCondLst>
                                    <p:cond delay="0"/>
                                  </p:stCondLst>
                                  <p:childTnLst>
                                    <p:set>
                                      <p:cBhvr>
                                        <p:cTn id="20" dur="1" fill="hold">
                                          <p:stCondLst>
                                            <p:cond delay="0"/>
                                          </p:stCondLst>
                                        </p:cTn>
                                        <p:tgtEl>
                                          <p:spTgt spid="141"/>
                                        </p:tgtEl>
                                        <p:attrNameLst>
                                          <p:attrName>style.visibility</p:attrName>
                                        </p:attrNameLst>
                                      </p:cBhvr>
                                      <p:to>
                                        <p:strVal val="visible"/>
                                      </p:to>
                                    </p:set>
                                    <p:anim calcmode="lin" valueType="num">
                                      <p:cBhvr additive="base">
                                        <p:cTn id="21" dur="750" fill="hold"/>
                                        <p:tgtEl>
                                          <p:spTgt spid="141"/>
                                        </p:tgtEl>
                                        <p:attrNameLst>
                                          <p:attrName>ppt_x</p:attrName>
                                        </p:attrNameLst>
                                      </p:cBhvr>
                                      <p:tavLst>
                                        <p:tav tm="0">
                                          <p:val>
                                            <p:strVal val="#ppt_x"/>
                                          </p:val>
                                        </p:tav>
                                        <p:tav tm="100000">
                                          <p:val>
                                            <p:strVal val="#ppt_x"/>
                                          </p:val>
                                        </p:tav>
                                      </p:tavLst>
                                    </p:anim>
                                    <p:anim calcmode="lin" valueType="num">
                                      <p:cBhvr additive="base">
                                        <p:cTn id="22" dur="750" fill="hold"/>
                                        <p:tgtEl>
                                          <p:spTgt spid="141"/>
                                        </p:tgtEl>
                                        <p:attrNameLst>
                                          <p:attrName>ppt_y</p:attrName>
                                        </p:attrNameLst>
                                      </p:cBhvr>
                                      <p:tavLst>
                                        <p:tav tm="0">
                                          <p:val>
                                            <p:strVal val="1+#ppt_h/2"/>
                                          </p:val>
                                        </p:tav>
                                        <p:tav tm="100000">
                                          <p:val>
                                            <p:strVal val="#ppt_y"/>
                                          </p:val>
                                        </p:tav>
                                      </p:tavLst>
                                    </p:anim>
                                  </p:childTnLst>
                                </p:cTn>
                              </p:par>
                              <p:par>
                                <p:cTn id="23" presetID="10" presetClass="entr" presetSubtype="0" fill="hold" nodeType="withEffect">
                                  <p:stCondLst>
                                    <p:cond delay="25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par>
                                <p:cTn id="26" presetID="42" presetClass="path" presetSubtype="0" decel="100000" fill="hold" nodeType="withEffect">
                                  <p:stCondLst>
                                    <p:cond delay="250"/>
                                  </p:stCondLst>
                                  <p:childTnLst>
                                    <p:animMotion origin="layout" path="M -3.33333E-6 3.33333E-6 L -0.00191 0.04845 " pathEditMode="relative" rAng="0" ptsTypes="AA">
                                      <p:cBhvr>
                                        <p:cTn id="27" dur="500" spd="-100000" fill="hold"/>
                                        <p:tgtEl>
                                          <p:spTgt spid="9"/>
                                        </p:tgtEl>
                                        <p:attrNameLst>
                                          <p:attrName>ppt_x</p:attrName>
                                          <p:attrName>ppt_y</p:attrName>
                                        </p:attrNameLst>
                                      </p:cBhvr>
                                      <p:rCtr x="-104" y="240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1" grpId="0" animBg="1"/>
      <p:bldP spid="8" grpId="0"/>
      <p:bldP spid="8" grpId="1"/>
      <p:bldP spid="92" grpId="0"/>
      <p:bldP spid="94"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7" name="Title 8">
            <a:extLst>
              <a:ext uri="{FF2B5EF4-FFF2-40B4-BE49-F238E27FC236}">
                <a16:creationId xmlns:a16="http://schemas.microsoft.com/office/drawing/2014/main" id="{F8C33F3A-61E4-4B8A-8B89-3BBBBE322231}"/>
              </a:ext>
            </a:extLst>
          </p:cNvPr>
          <p:cNvSpPr txBox="1">
            <a:spLocks/>
          </p:cNvSpPr>
          <p:nvPr/>
        </p:nvSpPr>
        <p:spPr>
          <a:xfrm>
            <a:off x="10195560" y="1901409"/>
            <a:ext cx="2331720" cy="464382"/>
          </a:xfrm>
          <a:prstGeom prst="rect">
            <a:avLst/>
          </a:prstGeom>
        </p:spPr>
        <p:txBody>
          <a:bodyPr/>
          <a:lstStyle>
            <a:lvl1pPr algn="l" defTabSz="457200" rtl="0" eaLnBrk="1" latinLnBrk="0" hangingPunct="1">
              <a:spcBef>
                <a:spcPct val="0"/>
              </a:spcBef>
              <a:buNone/>
              <a:defRPr sz="2800" b="1" i="0" kern="1200">
                <a:solidFill>
                  <a:schemeClr val="tx1">
                    <a:lumMod val="95000"/>
                  </a:schemeClr>
                </a:solidFill>
                <a:latin typeface="Arial"/>
                <a:ea typeface="+mj-ea"/>
                <a:cs typeface="Arial"/>
              </a:defRPr>
            </a:lvl1pPr>
          </a:lstStyle>
          <a:p>
            <a:pPr marL="0" marR="0" lvl="0" indent="0" algn="ctr" defTabSz="457200" rtl="0" eaLnBrk="1" fontAlgn="auto" latinLnBrk="0" hangingPunct="1">
              <a:lnSpc>
                <a:spcPct val="90000"/>
              </a:lnSpc>
              <a:spcBef>
                <a:spcPct val="0"/>
              </a:spcBef>
              <a:spcAft>
                <a:spcPts val="0"/>
              </a:spcAft>
              <a:buClrTx/>
              <a:buSzTx/>
              <a:buFontTx/>
              <a:buNone/>
              <a:tabLst/>
              <a:defRPr/>
            </a:pPr>
            <a:r>
              <a:rPr kumimoji="0" lang="en-US" sz="1800" b="0" i="0" u="none" strike="noStrike" kern="1200" cap="none" spc="0" normalizeH="0" baseline="0" noProof="0" dirty="0">
                <a:ln>
                  <a:noFill/>
                </a:ln>
                <a:solidFill>
                  <a:srgbClr val="474746"/>
                </a:solidFill>
                <a:effectLst/>
                <a:uLnTx/>
                <a:uFillTx/>
                <a:latin typeface="Arial"/>
                <a:ea typeface="+mj-ea"/>
                <a:cs typeface="Arial"/>
              </a:rPr>
              <a:t>Skills</a:t>
            </a:r>
          </a:p>
        </p:txBody>
      </p:sp>
      <p:sp>
        <p:nvSpPr>
          <p:cNvPr id="48" name="Title 8">
            <a:extLst>
              <a:ext uri="{FF2B5EF4-FFF2-40B4-BE49-F238E27FC236}">
                <a16:creationId xmlns:a16="http://schemas.microsoft.com/office/drawing/2014/main" id="{33C138BB-73D9-4166-85C2-448242C42246}"/>
              </a:ext>
            </a:extLst>
          </p:cNvPr>
          <p:cNvSpPr txBox="1">
            <a:spLocks/>
          </p:cNvSpPr>
          <p:nvPr/>
        </p:nvSpPr>
        <p:spPr>
          <a:xfrm>
            <a:off x="12435839" y="1901409"/>
            <a:ext cx="2331719" cy="464382"/>
          </a:xfrm>
          <a:prstGeom prst="rect">
            <a:avLst/>
          </a:prstGeom>
        </p:spPr>
        <p:txBody>
          <a:bodyPr/>
          <a:lstStyle>
            <a:lvl1pPr algn="l" defTabSz="457200" rtl="0" eaLnBrk="1" latinLnBrk="0" hangingPunct="1">
              <a:spcBef>
                <a:spcPct val="0"/>
              </a:spcBef>
              <a:buNone/>
              <a:defRPr sz="2800" b="1" i="0" kern="1200">
                <a:solidFill>
                  <a:schemeClr val="tx1">
                    <a:lumMod val="95000"/>
                  </a:schemeClr>
                </a:solidFill>
                <a:latin typeface="Arial"/>
                <a:ea typeface="+mj-ea"/>
                <a:cs typeface="Arial"/>
              </a:defRPr>
            </a:lvl1pPr>
          </a:lstStyle>
          <a:p>
            <a:pPr marL="0" marR="0" lvl="0" indent="0" algn="ctr" defTabSz="457200" rtl="0" eaLnBrk="1" fontAlgn="auto" latinLnBrk="0" hangingPunct="1">
              <a:lnSpc>
                <a:spcPct val="90000"/>
              </a:lnSpc>
              <a:spcBef>
                <a:spcPct val="0"/>
              </a:spcBef>
              <a:spcAft>
                <a:spcPts val="0"/>
              </a:spcAft>
              <a:buClrTx/>
              <a:buSzTx/>
              <a:buFontTx/>
              <a:buNone/>
              <a:tabLst/>
              <a:defRPr/>
            </a:pPr>
            <a:r>
              <a:rPr kumimoji="0" lang="en-US" sz="1800" b="0" i="0" u="none" strike="noStrike" kern="1200" cap="none" spc="0" normalizeH="0" baseline="0" noProof="0" dirty="0">
                <a:ln>
                  <a:noFill/>
                </a:ln>
                <a:solidFill>
                  <a:srgbClr val="474746"/>
                </a:solidFill>
                <a:effectLst/>
                <a:uLnTx/>
                <a:uFillTx/>
                <a:latin typeface="Arial"/>
                <a:ea typeface="+mj-ea"/>
                <a:cs typeface="Arial"/>
              </a:rPr>
              <a:t>Organization</a:t>
            </a:r>
          </a:p>
        </p:txBody>
      </p:sp>
      <p:sp>
        <p:nvSpPr>
          <p:cNvPr id="49" name="Title 8">
            <a:extLst>
              <a:ext uri="{FF2B5EF4-FFF2-40B4-BE49-F238E27FC236}">
                <a16:creationId xmlns:a16="http://schemas.microsoft.com/office/drawing/2014/main" id="{EE956BA6-857F-4F17-B39B-9F76D35C16D1}"/>
              </a:ext>
            </a:extLst>
          </p:cNvPr>
          <p:cNvSpPr txBox="1">
            <a:spLocks/>
          </p:cNvSpPr>
          <p:nvPr/>
        </p:nvSpPr>
        <p:spPr>
          <a:xfrm>
            <a:off x="14767557" y="1901409"/>
            <a:ext cx="2266311" cy="464382"/>
          </a:xfrm>
          <a:prstGeom prst="rect">
            <a:avLst/>
          </a:prstGeom>
        </p:spPr>
        <p:txBody>
          <a:bodyPr/>
          <a:lstStyle>
            <a:lvl1pPr algn="l" defTabSz="457200" rtl="0" eaLnBrk="1" latinLnBrk="0" hangingPunct="1">
              <a:spcBef>
                <a:spcPct val="0"/>
              </a:spcBef>
              <a:buNone/>
              <a:defRPr sz="2800" b="1" i="0" kern="1200">
                <a:solidFill>
                  <a:schemeClr val="tx1">
                    <a:lumMod val="95000"/>
                  </a:schemeClr>
                </a:solidFill>
                <a:latin typeface="Arial"/>
                <a:ea typeface="+mj-ea"/>
                <a:cs typeface="Arial"/>
              </a:defRPr>
            </a:lvl1pPr>
          </a:lstStyle>
          <a:p>
            <a:pPr marL="0" marR="0" lvl="0" indent="0" algn="ctr" defTabSz="457200" rtl="0" eaLnBrk="1" fontAlgn="auto" latinLnBrk="0" hangingPunct="1">
              <a:lnSpc>
                <a:spcPct val="90000"/>
              </a:lnSpc>
              <a:spcBef>
                <a:spcPct val="0"/>
              </a:spcBef>
              <a:spcAft>
                <a:spcPts val="0"/>
              </a:spcAft>
              <a:buClrTx/>
              <a:buSzTx/>
              <a:buFontTx/>
              <a:buNone/>
              <a:tabLst/>
              <a:defRPr/>
            </a:pPr>
            <a:r>
              <a:rPr kumimoji="0" lang="en-US" sz="1800" b="0" i="0" u="none" strike="noStrike" kern="1200" cap="none" spc="0" normalizeH="0" baseline="0" noProof="0" dirty="0">
                <a:ln>
                  <a:noFill/>
                </a:ln>
                <a:solidFill>
                  <a:srgbClr val="474746"/>
                </a:solidFill>
                <a:effectLst/>
                <a:uLnTx/>
                <a:uFillTx/>
                <a:latin typeface="Arial"/>
                <a:ea typeface="+mj-ea"/>
                <a:cs typeface="Arial"/>
              </a:rPr>
              <a:t>Finance</a:t>
            </a:r>
          </a:p>
        </p:txBody>
      </p:sp>
      <p:sp>
        <p:nvSpPr>
          <p:cNvPr id="50" name="Mask_right">
            <a:extLst>
              <a:ext uri="{FF2B5EF4-FFF2-40B4-BE49-F238E27FC236}">
                <a16:creationId xmlns:a16="http://schemas.microsoft.com/office/drawing/2014/main" id="{BC47BCF2-CC22-4FE9-938D-8D26C82C13D1}"/>
              </a:ext>
            </a:extLst>
          </p:cNvPr>
          <p:cNvSpPr/>
          <p:nvPr/>
        </p:nvSpPr>
        <p:spPr>
          <a:xfrm>
            <a:off x="14741757" y="2438400"/>
            <a:ext cx="2357524" cy="2705100"/>
          </a:xfrm>
          <a:prstGeom prst="rect">
            <a:avLst/>
          </a:prstGeom>
          <a:gradFill>
            <a:gsLst>
              <a:gs pos="0">
                <a:schemeClr val="tx2">
                  <a:lumMod val="25000"/>
                </a:schemeClr>
              </a:gs>
              <a:gs pos="100000">
                <a:schemeClr val="tx2">
                  <a:lumMod val="10000"/>
                </a:schemeClr>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51" name="Arrow: Pentagon 50">
            <a:extLst>
              <a:ext uri="{FF2B5EF4-FFF2-40B4-BE49-F238E27FC236}">
                <a16:creationId xmlns:a16="http://schemas.microsoft.com/office/drawing/2014/main" id="{8C79C14B-4DD1-4A9F-8B22-851BEB711B9F}"/>
              </a:ext>
            </a:extLst>
          </p:cNvPr>
          <p:cNvSpPr/>
          <p:nvPr/>
        </p:nvSpPr>
        <p:spPr>
          <a:xfrm>
            <a:off x="11476481" y="2438400"/>
            <a:ext cx="3641264" cy="2705100"/>
          </a:xfrm>
          <a:prstGeom prst="homePlate">
            <a:avLst>
              <a:gd name="adj" fmla="val 11560"/>
            </a:avLst>
          </a:prstGeom>
          <a:gradFill>
            <a:gsLst>
              <a:gs pos="1961">
                <a:schemeClr val="bg2"/>
              </a:gs>
              <a:gs pos="100000">
                <a:schemeClr val="bg2">
                  <a:lumMod val="7500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52" name="Arrow: Pentagon 51">
            <a:extLst>
              <a:ext uri="{FF2B5EF4-FFF2-40B4-BE49-F238E27FC236}">
                <a16:creationId xmlns:a16="http://schemas.microsoft.com/office/drawing/2014/main" id="{78679A89-549A-4663-BC4C-660D1326DE79}"/>
              </a:ext>
            </a:extLst>
          </p:cNvPr>
          <p:cNvSpPr/>
          <p:nvPr/>
        </p:nvSpPr>
        <p:spPr>
          <a:xfrm>
            <a:off x="9201133" y="2438400"/>
            <a:ext cx="3641264" cy="2705100"/>
          </a:xfrm>
          <a:prstGeom prst="homePlate">
            <a:avLst>
              <a:gd name="adj" fmla="val 11560"/>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55" name="Rectangle 54">
            <a:extLst>
              <a:ext uri="{FF2B5EF4-FFF2-40B4-BE49-F238E27FC236}">
                <a16:creationId xmlns:a16="http://schemas.microsoft.com/office/drawing/2014/main" id="{31975A5E-1B28-4840-9C28-ABE075DC4A71}"/>
              </a:ext>
            </a:extLst>
          </p:cNvPr>
          <p:cNvSpPr/>
          <p:nvPr/>
        </p:nvSpPr>
        <p:spPr>
          <a:xfrm>
            <a:off x="10638175" y="3562165"/>
            <a:ext cx="1779245" cy="1779245"/>
          </a:xfrm>
          <a:prstGeom prst="rect">
            <a:avLst/>
          </a:prstGeom>
          <a:noFill/>
          <a:ln w="38100">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74746"/>
                </a:solidFill>
                <a:effectLst/>
                <a:uLnTx/>
                <a:uFillTx/>
                <a:latin typeface="Arial"/>
                <a:ea typeface="+mn-ea"/>
                <a:cs typeface="+mn-cs"/>
              </a:rPr>
              <a:t>Training and Compensation</a:t>
            </a:r>
          </a:p>
        </p:txBody>
      </p:sp>
      <p:sp>
        <p:nvSpPr>
          <p:cNvPr id="56" name="Freeform 11">
            <a:extLst>
              <a:ext uri="{FF2B5EF4-FFF2-40B4-BE49-F238E27FC236}">
                <a16:creationId xmlns:a16="http://schemas.microsoft.com/office/drawing/2014/main" id="{BB4FD952-519E-4EDB-B675-A694D1BA7930}"/>
              </a:ext>
            </a:extLst>
          </p:cNvPr>
          <p:cNvSpPr>
            <a:spLocks noEditPoints="1"/>
          </p:cNvSpPr>
          <p:nvPr/>
        </p:nvSpPr>
        <p:spPr bwMode="auto">
          <a:xfrm>
            <a:off x="11273534" y="2897524"/>
            <a:ext cx="609790" cy="970580"/>
          </a:xfrm>
          <a:custGeom>
            <a:avLst/>
            <a:gdLst>
              <a:gd name="T0" fmla="*/ 603 w 1286"/>
              <a:gd name="T1" fmla="*/ 1237 h 2050"/>
              <a:gd name="T2" fmla="*/ 367 w 1286"/>
              <a:gd name="T3" fmla="*/ 1555 h 2050"/>
              <a:gd name="T4" fmla="*/ 45 w 1286"/>
              <a:gd name="T5" fmla="*/ 1530 h 2050"/>
              <a:gd name="T6" fmla="*/ 266 w 1286"/>
              <a:gd name="T7" fmla="*/ 1111 h 2050"/>
              <a:gd name="T8" fmla="*/ 306 w 1286"/>
              <a:gd name="T9" fmla="*/ 1227 h 2050"/>
              <a:gd name="T10" fmla="*/ 432 w 1286"/>
              <a:gd name="T11" fmla="*/ 1197 h 2050"/>
              <a:gd name="T12" fmla="*/ 507 w 1286"/>
              <a:gd name="T13" fmla="*/ 1298 h 2050"/>
              <a:gd name="T14" fmla="*/ 985 w 1286"/>
              <a:gd name="T15" fmla="*/ 1116 h 2050"/>
              <a:gd name="T16" fmla="*/ 934 w 1286"/>
              <a:gd name="T17" fmla="*/ 1202 h 2050"/>
              <a:gd name="T18" fmla="*/ 814 w 1286"/>
              <a:gd name="T19" fmla="*/ 1202 h 2050"/>
              <a:gd name="T20" fmla="*/ 744 w 1286"/>
              <a:gd name="T21" fmla="*/ 1272 h 2050"/>
              <a:gd name="T22" fmla="*/ 643 w 1286"/>
              <a:gd name="T23" fmla="*/ 1247 h 2050"/>
              <a:gd name="T24" fmla="*/ 955 w 1286"/>
              <a:gd name="T25" fmla="*/ 1727 h 2050"/>
              <a:gd name="T26" fmla="*/ 1171 w 1286"/>
              <a:gd name="T27" fmla="*/ 626 h 2050"/>
              <a:gd name="T28" fmla="*/ 1236 w 1286"/>
              <a:gd name="T29" fmla="*/ 727 h 2050"/>
              <a:gd name="T30" fmla="*/ 1156 w 1286"/>
              <a:gd name="T31" fmla="*/ 838 h 2050"/>
              <a:gd name="T32" fmla="*/ 1065 w 1286"/>
              <a:gd name="T33" fmla="*/ 954 h 2050"/>
              <a:gd name="T34" fmla="*/ 980 w 1286"/>
              <a:gd name="T35" fmla="*/ 1076 h 2050"/>
              <a:gd name="T36" fmla="*/ 899 w 1286"/>
              <a:gd name="T37" fmla="*/ 1187 h 2050"/>
              <a:gd name="T38" fmla="*/ 764 w 1286"/>
              <a:gd name="T39" fmla="*/ 1187 h 2050"/>
              <a:gd name="T40" fmla="*/ 618 w 1286"/>
              <a:gd name="T41" fmla="*/ 1182 h 2050"/>
              <a:gd name="T42" fmla="*/ 467 w 1286"/>
              <a:gd name="T43" fmla="*/ 1182 h 2050"/>
              <a:gd name="T44" fmla="*/ 331 w 1286"/>
              <a:gd name="T45" fmla="*/ 1182 h 2050"/>
              <a:gd name="T46" fmla="*/ 251 w 1286"/>
              <a:gd name="T47" fmla="*/ 1070 h 2050"/>
              <a:gd name="T48" fmla="*/ 171 w 1286"/>
              <a:gd name="T49" fmla="*/ 949 h 2050"/>
              <a:gd name="T50" fmla="*/ 80 w 1286"/>
              <a:gd name="T51" fmla="*/ 828 h 2050"/>
              <a:gd name="T52" fmla="*/ 0 w 1286"/>
              <a:gd name="T53" fmla="*/ 717 h 2050"/>
              <a:gd name="T54" fmla="*/ 45 w 1286"/>
              <a:gd name="T55" fmla="*/ 586 h 2050"/>
              <a:gd name="T56" fmla="*/ 95 w 1286"/>
              <a:gd name="T57" fmla="*/ 444 h 2050"/>
              <a:gd name="T58" fmla="*/ 135 w 1286"/>
              <a:gd name="T59" fmla="*/ 308 h 2050"/>
              <a:gd name="T60" fmla="*/ 181 w 1286"/>
              <a:gd name="T61" fmla="*/ 177 h 2050"/>
              <a:gd name="T62" fmla="*/ 311 w 1286"/>
              <a:gd name="T63" fmla="*/ 131 h 2050"/>
              <a:gd name="T64" fmla="*/ 452 w 1286"/>
              <a:gd name="T65" fmla="*/ 91 h 2050"/>
              <a:gd name="T66" fmla="*/ 588 w 1286"/>
              <a:gd name="T67" fmla="*/ 45 h 2050"/>
              <a:gd name="T68" fmla="*/ 718 w 1286"/>
              <a:gd name="T69" fmla="*/ 0 h 2050"/>
              <a:gd name="T70" fmla="*/ 834 w 1286"/>
              <a:gd name="T71" fmla="*/ 81 h 2050"/>
              <a:gd name="T72" fmla="*/ 945 w 1286"/>
              <a:gd name="T73" fmla="*/ 172 h 2050"/>
              <a:gd name="T74" fmla="*/ 1065 w 1286"/>
              <a:gd name="T75" fmla="*/ 258 h 2050"/>
              <a:gd name="T76" fmla="*/ 1176 w 1286"/>
              <a:gd name="T77" fmla="*/ 338 h 2050"/>
              <a:gd name="T78" fmla="*/ 1176 w 1286"/>
              <a:gd name="T79" fmla="*/ 480 h 2050"/>
              <a:gd name="T80" fmla="*/ 1171 w 1286"/>
              <a:gd name="T81" fmla="*/ 626 h 2050"/>
              <a:gd name="T82" fmla="*/ 613 w 1286"/>
              <a:gd name="T83" fmla="*/ 182 h 2050"/>
              <a:gd name="T84" fmla="*/ 241 w 1286"/>
              <a:gd name="T85" fmla="*/ 621 h 2050"/>
              <a:gd name="T86" fmla="*/ 613 w 1286"/>
              <a:gd name="T87" fmla="*/ 247 h 20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86" h="2050">
                <a:moveTo>
                  <a:pt x="537" y="1277"/>
                </a:moveTo>
                <a:cubicBezTo>
                  <a:pt x="537" y="1277"/>
                  <a:pt x="537" y="1277"/>
                  <a:pt x="537" y="1277"/>
                </a:cubicBezTo>
                <a:cubicBezTo>
                  <a:pt x="603" y="1237"/>
                  <a:pt x="603" y="1237"/>
                  <a:pt x="603" y="1237"/>
                </a:cubicBezTo>
                <a:cubicBezTo>
                  <a:pt x="603" y="1237"/>
                  <a:pt x="603" y="1237"/>
                  <a:pt x="603" y="1237"/>
                </a:cubicBezTo>
                <a:cubicBezTo>
                  <a:pt x="558" y="1530"/>
                  <a:pt x="512" y="1687"/>
                  <a:pt x="487" y="1762"/>
                </a:cubicBezTo>
                <a:cubicBezTo>
                  <a:pt x="487" y="1762"/>
                  <a:pt x="487" y="1762"/>
                  <a:pt x="367" y="1555"/>
                </a:cubicBezTo>
                <a:cubicBezTo>
                  <a:pt x="367" y="1555"/>
                  <a:pt x="367" y="1555"/>
                  <a:pt x="357" y="1540"/>
                </a:cubicBezTo>
                <a:cubicBezTo>
                  <a:pt x="357" y="1540"/>
                  <a:pt x="357" y="1540"/>
                  <a:pt x="331" y="1540"/>
                </a:cubicBezTo>
                <a:cubicBezTo>
                  <a:pt x="331" y="1540"/>
                  <a:pt x="331" y="1540"/>
                  <a:pt x="45" y="1530"/>
                </a:cubicBezTo>
                <a:cubicBezTo>
                  <a:pt x="125" y="1409"/>
                  <a:pt x="186" y="1257"/>
                  <a:pt x="231" y="1111"/>
                </a:cubicBezTo>
                <a:cubicBezTo>
                  <a:pt x="231" y="1111"/>
                  <a:pt x="231" y="1111"/>
                  <a:pt x="251" y="1111"/>
                </a:cubicBezTo>
                <a:cubicBezTo>
                  <a:pt x="251" y="1111"/>
                  <a:pt x="251" y="1111"/>
                  <a:pt x="266" y="1111"/>
                </a:cubicBezTo>
                <a:cubicBezTo>
                  <a:pt x="266" y="1111"/>
                  <a:pt x="266" y="1111"/>
                  <a:pt x="271" y="1126"/>
                </a:cubicBezTo>
                <a:cubicBezTo>
                  <a:pt x="271" y="1126"/>
                  <a:pt x="271" y="1126"/>
                  <a:pt x="296" y="1197"/>
                </a:cubicBezTo>
                <a:cubicBezTo>
                  <a:pt x="296" y="1197"/>
                  <a:pt x="296" y="1197"/>
                  <a:pt x="306" y="1227"/>
                </a:cubicBezTo>
                <a:cubicBezTo>
                  <a:pt x="306" y="1227"/>
                  <a:pt x="306" y="1227"/>
                  <a:pt x="341" y="1222"/>
                </a:cubicBezTo>
                <a:cubicBezTo>
                  <a:pt x="341" y="1222"/>
                  <a:pt x="341" y="1222"/>
                  <a:pt x="417" y="1202"/>
                </a:cubicBezTo>
                <a:cubicBezTo>
                  <a:pt x="417" y="1202"/>
                  <a:pt x="417" y="1202"/>
                  <a:pt x="432" y="1197"/>
                </a:cubicBezTo>
                <a:cubicBezTo>
                  <a:pt x="432" y="1197"/>
                  <a:pt x="432" y="1197"/>
                  <a:pt x="442" y="1212"/>
                </a:cubicBezTo>
                <a:cubicBezTo>
                  <a:pt x="442" y="1212"/>
                  <a:pt x="442" y="1212"/>
                  <a:pt x="487" y="1267"/>
                </a:cubicBezTo>
                <a:cubicBezTo>
                  <a:pt x="487" y="1267"/>
                  <a:pt x="487" y="1267"/>
                  <a:pt x="507" y="1298"/>
                </a:cubicBezTo>
                <a:cubicBezTo>
                  <a:pt x="507" y="1298"/>
                  <a:pt x="507" y="1298"/>
                  <a:pt x="537" y="1277"/>
                </a:cubicBezTo>
                <a:close/>
                <a:moveTo>
                  <a:pt x="1005" y="1116"/>
                </a:moveTo>
                <a:cubicBezTo>
                  <a:pt x="985" y="1116"/>
                  <a:pt x="985" y="1116"/>
                  <a:pt x="985" y="1116"/>
                </a:cubicBezTo>
                <a:cubicBezTo>
                  <a:pt x="970" y="1116"/>
                  <a:pt x="970" y="1116"/>
                  <a:pt x="970" y="1116"/>
                </a:cubicBezTo>
                <a:cubicBezTo>
                  <a:pt x="965" y="1131"/>
                  <a:pt x="965" y="1131"/>
                  <a:pt x="965" y="1131"/>
                </a:cubicBezTo>
                <a:cubicBezTo>
                  <a:pt x="934" y="1202"/>
                  <a:pt x="934" y="1202"/>
                  <a:pt x="934" y="1202"/>
                </a:cubicBezTo>
                <a:cubicBezTo>
                  <a:pt x="924" y="1232"/>
                  <a:pt x="924" y="1232"/>
                  <a:pt x="924" y="1232"/>
                </a:cubicBezTo>
                <a:cubicBezTo>
                  <a:pt x="889" y="1222"/>
                  <a:pt x="889" y="1222"/>
                  <a:pt x="889" y="1222"/>
                </a:cubicBezTo>
                <a:cubicBezTo>
                  <a:pt x="814" y="1202"/>
                  <a:pt x="814" y="1202"/>
                  <a:pt x="814" y="1202"/>
                </a:cubicBezTo>
                <a:cubicBezTo>
                  <a:pt x="799" y="1202"/>
                  <a:pt x="799" y="1202"/>
                  <a:pt x="799" y="1202"/>
                </a:cubicBezTo>
                <a:cubicBezTo>
                  <a:pt x="789" y="1212"/>
                  <a:pt x="789" y="1212"/>
                  <a:pt x="789" y="1212"/>
                </a:cubicBezTo>
                <a:cubicBezTo>
                  <a:pt x="744" y="1272"/>
                  <a:pt x="744" y="1272"/>
                  <a:pt x="744" y="1272"/>
                </a:cubicBezTo>
                <a:cubicBezTo>
                  <a:pt x="718" y="1298"/>
                  <a:pt x="718" y="1298"/>
                  <a:pt x="718" y="1298"/>
                </a:cubicBezTo>
                <a:cubicBezTo>
                  <a:pt x="693" y="1277"/>
                  <a:pt x="693" y="1277"/>
                  <a:pt x="693" y="1277"/>
                </a:cubicBezTo>
                <a:cubicBezTo>
                  <a:pt x="643" y="1247"/>
                  <a:pt x="643" y="1247"/>
                  <a:pt x="643" y="1247"/>
                </a:cubicBezTo>
                <a:cubicBezTo>
                  <a:pt x="633" y="1288"/>
                  <a:pt x="628" y="1323"/>
                  <a:pt x="623" y="1358"/>
                </a:cubicBezTo>
                <a:cubicBezTo>
                  <a:pt x="759" y="1929"/>
                  <a:pt x="844" y="2050"/>
                  <a:pt x="844" y="2050"/>
                </a:cubicBezTo>
                <a:cubicBezTo>
                  <a:pt x="955" y="1727"/>
                  <a:pt x="955" y="1727"/>
                  <a:pt x="955" y="1727"/>
                </a:cubicBezTo>
                <a:cubicBezTo>
                  <a:pt x="1286" y="1676"/>
                  <a:pt x="1286" y="1676"/>
                  <a:pt x="1286" y="1676"/>
                </a:cubicBezTo>
                <a:cubicBezTo>
                  <a:pt x="1171" y="1530"/>
                  <a:pt x="1075" y="1318"/>
                  <a:pt x="1005" y="1116"/>
                </a:cubicBezTo>
                <a:close/>
                <a:moveTo>
                  <a:pt x="1171" y="626"/>
                </a:moveTo>
                <a:cubicBezTo>
                  <a:pt x="1171" y="626"/>
                  <a:pt x="1171" y="626"/>
                  <a:pt x="1171" y="626"/>
                </a:cubicBezTo>
                <a:cubicBezTo>
                  <a:pt x="1196" y="662"/>
                  <a:pt x="1196" y="662"/>
                  <a:pt x="1196" y="662"/>
                </a:cubicBezTo>
                <a:cubicBezTo>
                  <a:pt x="1196" y="662"/>
                  <a:pt x="1196" y="662"/>
                  <a:pt x="1236" y="727"/>
                </a:cubicBezTo>
                <a:cubicBezTo>
                  <a:pt x="1236" y="727"/>
                  <a:pt x="1236" y="727"/>
                  <a:pt x="1176" y="773"/>
                </a:cubicBezTo>
                <a:cubicBezTo>
                  <a:pt x="1176" y="773"/>
                  <a:pt x="1176" y="773"/>
                  <a:pt x="1146" y="798"/>
                </a:cubicBezTo>
                <a:cubicBezTo>
                  <a:pt x="1146" y="798"/>
                  <a:pt x="1146" y="798"/>
                  <a:pt x="1156" y="838"/>
                </a:cubicBezTo>
                <a:cubicBezTo>
                  <a:pt x="1156" y="838"/>
                  <a:pt x="1156" y="838"/>
                  <a:pt x="1176" y="914"/>
                </a:cubicBezTo>
                <a:cubicBezTo>
                  <a:pt x="1176" y="914"/>
                  <a:pt x="1176" y="914"/>
                  <a:pt x="1100" y="939"/>
                </a:cubicBezTo>
                <a:cubicBezTo>
                  <a:pt x="1100" y="939"/>
                  <a:pt x="1100" y="939"/>
                  <a:pt x="1065" y="954"/>
                </a:cubicBezTo>
                <a:cubicBezTo>
                  <a:pt x="1065" y="954"/>
                  <a:pt x="1065" y="954"/>
                  <a:pt x="1065" y="995"/>
                </a:cubicBezTo>
                <a:cubicBezTo>
                  <a:pt x="1065" y="995"/>
                  <a:pt x="1065" y="995"/>
                  <a:pt x="1060" y="1070"/>
                </a:cubicBezTo>
                <a:cubicBezTo>
                  <a:pt x="1060" y="1070"/>
                  <a:pt x="1060" y="1070"/>
                  <a:pt x="980" y="1076"/>
                </a:cubicBezTo>
                <a:cubicBezTo>
                  <a:pt x="980" y="1076"/>
                  <a:pt x="980" y="1076"/>
                  <a:pt x="940" y="1076"/>
                </a:cubicBezTo>
                <a:cubicBezTo>
                  <a:pt x="940" y="1076"/>
                  <a:pt x="940" y="1076"/>
                  <a:pt x="929" y="1116"/>
                </a:cubicBezTo>
                <a:cubicBezTo>
                  <a:pt x="929" y="1116"/>
                  <a:pt x="929" y="1116"/>
                  <a:pt x="899" y="1187"/>
                </a:cubicBezTo>
                <a:cubicBezTo>
                  <a:pt x="899" y="1187"/>
                  <a:pt x="899" y="1187"/>
                  <a:pt x="824" y="1166"/>
                </a:cubicBezTo>
                <a:cubicBezTo>
                  <a:pt x="824" y="1166"/>
                  <a:pt x="824" y="1166"/>
                  <a:pt x="789" y="1156"/>
                </a:cubicBezTo>
                <a:cubicBezTo>
                  <a:pt x="789" y="1156"/>
                  <a:pt x="789" y="1156"/>
                  <a:pt x="764" y="1187"/>
                </a:cubicBezTo>
                <a:cubicBezTo>
                  <a:pt x="764" y="1187"/>
                  <a:pt x="764" y="1187"/>
                  <a:pt x="713" y="1242"/>
                </a:cubicBezTo>
                <a:cubicBezTo>
                  <a:pt x="713" y="1242"/>
                  <a:pt x="713" y="1242"/>
                  <a:pt x="648" y="1202"/>
                </a:cubicBezTo>
                <a:cubicBezTo>
                  <a:pt x="648" y="1202"/>
                  <a:pt x="648" y="1202"/>
                  <a:pt x="618" y="1182"/>
                </a:cubicBezTo>
                <a:cubicBezTo>
                  <a:pt x="618" y="1182"/>
                  <a:pt x="618" y="1182"/>
                  <a:pt x="583" y="1202"/>
                </a:cubicBezTo>
                <a:cubicBezTo>
                  <a:pt x="583" y="1202"/>
                  <a:pt x="583" y="1202"/>
                  <a:pt x="517" y="1242"/>
                </a:cubicBezTo>
                <a:cubicBezTo>
                  <a:pt x="517" y="1242"/>
                  <a:pt x="517" y="1242"/>
                  <a:pt x="467" y="1182"/>
                </a:cubicBezTo>
                <a:cubicBezTo>
                  <a:pt x="467" y="1182"/>
                  <a:pt x="467" y="1182"/>
                  <a:pt x="447" y="1151"/>
                </a:cubicBezTo>
                <a:cubicBezTo>
                  <a:pt x="447" y="1151"/>
                  <a:pt x="447" y="1151"/>
                  <a:pt x="407" y="1161"/>
                </a:cubicBezTo>
                <a:cubicBezTo>
                  <a:pt x="407" y="1161"/>
                  <a:pt x="407" y="1161"/>
                  <a:pt x="331" y="1182"/>
                </a:cubicBezTo>
                <a:cubicBezTo>
                  <a:pt x="331" y="1182"/>
                  <a:pt x="331" y="1182"/>
                  <a:pt x="306" y="1111"/>
                </a:cubicBezTo>
                <a:cubicBezTo>
                  <a:pt x="306" y="1111"/>
                  <a:pt x="306" y="1111"/>
                  <a:pt x="291" y="1070"/>
                </a:cubicBezTo>
                <a:cubicBezTo>
                  <a:pt x="291" y="1070"/>
                  <a:pt x="291" y="1070"/>
                  <a:pt x="251" y="1070"/>
                </a:cubicBezTo>
                <a:cubicBezTo>
                  <a:pt x="251" y="1070"/>
                  <a:pt x="251" y="1070"/>
                  <a:pt x="176" y="1065"/>
                </a:cubicBezTo>
                <a:cubicBezTo>
                  <a:pt x="176" y="1065"/>
                  <a:pt x="176" y="1065"/>
                  <a:pt x="171" y="990"/>
                </a:cubicBezTo>
                <a:cubicBezTo>
                  <a:pt x="171" y="990"/>
                  <a:pt x="171" y="990"/>
                  <a:pt x="171" y="949"/>
                </a:cubicBezTo>
                <a:cubicBezTo>
                  <a:pt x="171" y="949"/>
                  <a:pt x="171" y="949"/>
                  <a:pt x="130" y="934"/>
                </a:cubicBezTo>
                <a:cubicBezTo>
                  <a:pt x="130" y="934"/>
                  <a:pt x="130" y="934"/>
                  <a:pt x="60" y="904"/>
                </a:cubicBezTo>
                <a:cubicBezTo>
                  <a:pt x="60" y="904"/>
                  <a:pt x="60" y="904"/>
                  <a:pt x="80" y="828"/>
                </a:cubicBezTo>
                <a:cubicBezTo>
                  <a:pt x="80" y="828"/>
                  <a:pt x="80" y="828"/>
                  <a:pt x="90" y="793"/>
                </a:cubicBezTo>
                <a:cubicBezTo>
                  <a:pt x="90" y="793"/>
                  <a:pt x="90" y="793"/>
                  <a:pt x="60" y="767"/>
                </a:cubicBezTo>
                <a:cubicBezTo>
                  <a:pt x="60" y="767"/>
                  <a:pt x="60" y="767"/>
                  <a:pt x="0" y="717"/>
                </a:cubicBezTo>
                <a:cubicBezTo>
                  <a:pt x="0" y="717"/>
                  <a:pt x="0" y="717"/>
                  <a:pt x="45" y="651"/>
                </a:cubicBezTo>
                <a:cubicBezTo>
                  <a:pt x="45" y="651"/>
                  <a:pt x="45" y="651"/>
                  <a:pt x="65" y="621"/>
                </a:cubicBezTo>
                <a:cubicBezTo>
                  <a:pt x="65" y="621"/>
                  <a:pt x="65" y="621"/>
                  <a:pt x="45" y="586"/>
                </a:cubicBezTo>
                <a:cubicBezTo>
                  <a:pt x="45" y="586"/>
                  <a:pt x="45" y="586"/>
                  <a:pt x="5" y="520"/>
                </a:cubicBezTo>
                <a:cubicBezTo>
                  <a:pt x="5" y="520"/>
                  <a:pt x="5" y="520"/>
                  <a:pt x="65" y="475"/>
                </a:cubicBezTo>
                <a:cubicBezTo>
                  <a:pt x="65" y="475"/>
                  <a:pt x="65" y="475"/>
                  <a:pt x="95" y="444"/>
                </a:cubicBezTo>
                <a:cubicBezTo>
                  <a:pt x="95" y="444"/>
                  <a:pt x="95" y="444"/>
                  <a:pt x="85" y="409"/>
                </a:cubicBezTo>
                <a:cubicBezTo>
                  <a:pt x="85" y="409"/>
                  <a:pt x="85" y="409"/>
                  <a:pt x="65" y="333"/>
                </a:cubicBezTo>
                <a:cubicBezTo>
                  <a:pt x="65" y="333"/>
                  <a:pt x="65" y="333"/>
                  <a:pt x="135" y="308"/>
                </a:cubicBezTo>
                <a:cubicBezTo>
                  <a:pt x="135" y="308"/>
                  <a:pt x="135" y="308"/>
                  <a:pt x="176" y="293"/>
                </a:cubicBezTo>
                <a:cubicBezTo>
                  <a:pt x="176" y="293"/>
                  <a:pt x="176" y="293"/>
                  <a:pt x="176" y="252"/>
                </a:cubicBezTo>
                <a:cubicBezTo>
                  <a:pt x="176" y="252"/>
                  <a:pt x="176" y="252"/>
                  <a:pt x="181" y="177"/>
                </a:cubicBezTo>
                <a:cubicBezTo>
                  <a:pt x="181" y="177"/>
                  <a:pt x="181" y="177"/>
                  <a:pt x="256" y="172"/>
                </a:cubicBezTo>
                <a:cubicBezTo>
                  <a:pt x="256" y="172"/>
                  <a:pt x="256" y="172"/>
                  <a:pt x="296" y="172"/>
                </a:cubicBezTo>
                <a:cubicBezTo>
                  <a:pt x="296" y="172"/>
                  <a:pt x="296" y="172"/>
                  <a:pt x="311" y="131"/>
                </a:cubicBezTo>
                <a:cubicBezTo>
                  <a:pt x="311" y="131"/>
                  <a:pt x="311" y="131"/>
                  <a:pt x="341" y="61"/>
                </a:cubicBezTo>
                <a:cubicBezTo>
                  <a:pt x="341" y="61"/>
                  <a:pt x="341" y="61"/>
                  <a:pt x="412" y="81"/>
                </a:cubicBezTo>
                <a:cubicBezTo>
                  <a:pt x="412" y="81"/>
                  <a:pt x="412" y="81"/>
                  <a:pt x="452" y="91"/>
                </a:cubicBezTo>
                <a:cubicBezTo>
                  <a:pt x="452" y="91"/>
                  <a:pt x="452" y="91"/>
                  <a:pt x="477" y="61"/>
                </a:cubicBezTo>
                <a:cubicBezTo>
                  <a:pt x="477" y="61"/>
                  <a:pt x="477" y="61"/>
                  <a:pt x="527" y="0"/>
                </a:cubicBezTo>
                <a:cubicBezTo>
                  <a:pt x="527" y="0"/>
                  <a:pt x="527" y="0"/>
                  <a:pt x="588" y="45"/>
                </a:cubicBezTo>
                <a:cubicBezTo>
                  <a:pt x="588" y="45"/>
                  <a:pt x="588" y="45"/>
                  <a:pt x="623" y="66"/>
                </a:cubicBezTo>
                <a:cubicBezTo>
                  <a:pt x="623" y="66"/>
                  <a:pt x="623" y="66"/>
                  <a:pt x="658" y="45"/>
                </a:cubicBezTo>
                <a:cubicBezTo>
                  <a:pt x="658" y="45"/>
                  <a:pt x="658" y="45"/>
                  <a:pt x="718" y="0"/>
                </a:cubicBezTo>
                <a:cubicBezTo>
                  <a:pt x="718" y="0"/>
                  <a:pt x="718" y="0"/>
                  <a:pt x="769" y="61"/>
                </a:cubicBezTo>
                <a:cubicBezTo>
                  <a:pt x="769" y="61"/>
                  <a:pt x="769" y="61"/>
                  <a:pt x="794" y="91"/>
                </a:cubicBezTo>
                <a:cubicBezTo>
                  <a:pt x="794" y="91"/>
                  <a:pt x="794" y="91"/>
                  <a:pt x="834" y="81"/>
                </a:cubicBezTo>
                <a:cubicBezTo>
                  <a:pt x="834" y="81"/>
                  <a:pt x="834" y="81"/>
                  <a:pt x="904" y="66"/>
                </a:cubicBezTo>
                <a:cubicBezTo>
                  <a:pt x="904" y="66"/>
                  <a:pt x="904" y="66"/>
                  <a:pt x="934" y="136"/>
                </a:cubicBezTo>
                <a:cubicBezTo>
                  <a:pt x="934" y="136"/>
                  <a:pt x="934" y="136"/>
                  <a:pt x="945" y="172"/>
                </a:cubicBezTo>
                <a:cubicBezTo>
                  <a:pt x="945" y="172"/>
                  <a:pt x="945" y="172"/>
                  <a:pt x="990" y="177"/>
                </a:cubicBezTo>
                <a:cubicBezTo>
                  <a:pt x="990" y="177"/>
                  <a:pt x="990" y="177"/>
                  <a:pt x="1065" y="182"/>
                </a:cubicBezTo>
                <a:cubicBezTo>
                  <a:pt x="1065" y="182"/>
                  <a:pt x="1065" y="182"/>
                  <a:pt x="1065" y="258"/>
                </a:cubicBezTo>
                <a:cubicBezTo>
                  <a:pt x="1065" y="258"/>
                  <a:pt x="1065" y="258"/>
                  <a:pt x="1070" y="298"/>
                </a:cubicBezTo>
                <a:cubicBezTo>
                  <a:pt x="1070" y="298"/>
                  <a:pt x="1070" y="298"/>
                  <a:pt x="1105" y="313"/>
                </a:cubicBezTo>
                <a:cubicBezTo>
                  <a:pt x="1105" y="313"/>
                  <a:pt x="1105" y="313"/>
                  <a:pt x="1176" y="338"/>
                </a:cubicBezTo>
                <a:cubicBezTo>
                  <a:pt x="1176" y="338"/>
                  <a:pt x="1176" y="338"/>
                  <a:pt x="1156" y="414"/>
                </a:cubicBezTo>
                <a:cubicBezTo>
                  <a:pt x="1156" y="414"/>
                  <a:pt x="1156" y="414"/>
                  <a:pt x="1146" y="454"/>
                </a:cubicBezTo>
                <a:cubicBezTo>
                  <a:pt x="1146" y="454"/>
                  <a:pt x="1146" y="454"/>
                  <a:pt x="1176" y="480"/>
                </a:cubicBezTo>
                <a:cubicBezTo>
                  <a:pt x="1176" y="480"/>
                  <a:pt x="1176" y="480"/>
                  <a:pt x="1236" y="530"/>
                </a:cubicBezTo>
                <a:cubicBezTo>
                  <a:pt x="1236" y="530"/>
                  <a:pt x="1236" y="530"/>
                  <a:pt x="1196" y="591"/>
                </a:cubicBezTo>
                <a:cubicBezTo>
                  <a:pt x="1196" y="591"/>
                  <a:pt x="1196" y="591"/>
                  <a:pt x="1171" y="626"/>
                </a:cubicBezTo>
                <a:close/>
                <a:moveTo>
                  <a:pt x="613" y="1055"/>
                </a:moveTo>
                <a:cubicBezTo>
                  <a:pt x="849" y="1055"/>
                  <a:pt x="1040" y="858"/>
                  <a:pt x="1040" y="621"/>
                </a:cubicBezTo>
                <a:cubicBezTo>
                  <a:pt x="1040" y="379"/>
                  <a:pt x="849" y="182"/>
                  <a:pt x="613" y="182"/>
                </a:cubicBezTo>
                <a:cubicBezTo>
                  <a:pt x="372" y="182"/>
                  <a:pt x="181" y="379"/>
                  <a:pt x="181" y="621"/>
                </a:cubicBezTo>
                <a:cubicBezTo>
                  <a:pt x="181" y="858"/>
                  <a:pt x="372" y="1055"/>
                  <a:pt x="613" y="1055"/>
                </a:cubicBezTo>
                <a:close/>
                <a:moveTo>
                  <a:pt x="241" y="621"/>
                </a:moveTo>
                <a:cubicBezTo>
                  <a:pt x="241" y="823"/>
                  <a:pt x="407" y="990"/>
                  <a:pt x="613" y="990"/>
                </a:cubicBezTo>
                <a:cubicBezTo>
                  <a:pt x="814" y="990"/>
                  <a:pt x="980" y="823"/>
                  <a:pt x="980" y="621"/>
                </a:cubicBezTo>
                <a:cubicBezTo>
                  <a:pt x="980" y="414"/>
                  <a:pt x="814" y="247"/>
                  <a:pt x="613" y="247"/>
                </a:cubicBezTo>
                <a:cubicBezTo>
                  <a:pt x="407" y="247"/>
                  <a:pt x="241" y="414"/>
                  <a:pt x="241" y="621"/>
                </a:cubicBezTo>
                <a:close/>
              </a:path>
            </a:pathLst>
          </a:custGeom>
          <a:noFill/>
          <a:ln w="19050">
            <a:solidFill>
              <a:schemeClr val="bg1"/>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74746"/>
              </a:solidFill>
              <a:effectLst/>
              <a:uLnTx/>
              <a:uFillTx/>
              <a:latin typeface="Arial"/>
              <a:ea typeface="+mn-ea"/>
              <a:cs typeface="+mn-cs"/>
            </a:endParaRPr>
          </a:p>
        </p:txBody>
      </p:sp>
      <p:sp>
        <p:nvSpPr>
          <p:cNvPr id="58" name="Rectangle 57">
            <a:extLst>
              <a:ext uri="{FF2B5EF4-FFF2-40B4-BE49-F238E27FC236}">
                <a16:creationId xmlns:a16="http://schemas.microsoft.com/office/drawing/2014/main" id="{32326E5E-C03A-413F-A73F-FA142F6EFE60}"/>
              </a:ext>
            </a:extLst>
          </p:cNvPr>
          <p:cNvSpPr/>
          <p:nvPr/>
        </p:nvSpPr>
        <p:spPr>
          <a:xfrm>
            <a:off x="12922906" y="3562165"/>
            <a:ext cx="1779245" cy="1779245"/>
          </a:xfrm>
          <a:prstGeom prst="rect">
            <a:avLst/>
          </a:prstGeom>
          <a:noFill/>
          <a:ln w="38100">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a:ea typeface="+mn-ea"/>
                <a:cs typeface="+mn-cs"/>
              </a:rPr>
              <a:t>Silos </a:t>
            </a:r>
            <a:br>
              <a:rPr kumimoji="0" lang="en-US" sz="1800" b="0" i="0" u="none" strike="noStrike" kern="1200" cap="none" spc="0" normalizeH="0" baseline="0" noProof="0" dirty="0">
                <a:ln>
                  <a:noFill/>
                </a:ln>
                <a:solidFill>
                  <a:prstClr val="white"/>
                </a:solidFill>
                <a:effectLst/>
                <a:uLnTx/>
                <a:uFillTx/>
                <a:latin typeface="Arial"/>
                <a:ea typeface="+mn-ea"/>
                <a:cs typeface="+mn-cs"/>
              </a:rPr>
            </a:br>
            <a:r>
              <a:rPr kumimoji="0" lang="en-US" sz="1800" b="0" i="0" u="none" strike="noStrike" kern="1200" cap="none" spc="0" normalizeH="0" baseline="0" noProof="0" dirty="0">
                <a:ln>
                  <a:noFill/>
                </a:ln>
                <a:solidFill>
                  <a:prstClr val="white"/>
                </a:solidFill>
                <a:effectLst/>
                <a:uLnTx/>
                <a:uFillTx/>
                <a:latin typeface="Arial"/>
                <a:ea typeface="+mn-ea"/>
                <a:cs typeface="+mn-cs"/>
              </a:rPr>
              <a:t>Project to Product</a:t>
            </a:r>
          </a:p>
        </p:txBody>
      </p:sp>
      <p:grpSp>
        <p:nvGrpSpPr>
          <p:cNvPr id="59" name="Group 58">
            <a:extLst>
              <a:ext uri="{FF2B5EF4-FFF2-40B4-BE49-F238E27FC236}">
                <a16:creationId xmlns:a16="http://schemas.microsoft.com/office/drawing/2014/main" id="{B57817CB-D980-46ED-90A6-B48236098158}"/>
              </a:ext>
            </a:extLst>
          </p:cNvPr>
          <p:cNvGrpSpPr/>
          <p:nvPr/>
        </p:nvGrpSpPr>
        <p:grpSpPr>
          <a:xfrm>
            <a:off x="13411271" y="2993618"/>
            <a:ext cx="843788" cy="778391"/>
            <a:chOff x="4221704" y="1791782"/>
            <a:chExt cx="700593" cy="646294"/>
          </a:xfrm>
        </p:grpSpPr>
        <p:sp>
          <p:nvSpPr>
            <p:cNvPr id="60" name="Freeform 25">
              <a:extLst>
                <a:ext uri="{FF2B5EF4-FFF2-40B4-BE49-F238E27FC236}">
                  <a16:creationId xmlns:a16="http://schemas.microsoft.com/office/drawing/2014/main" id="{54DDCDB3-F375-46DC-945F-F54FF90727E7}"/>
                </a:ext>
              </a:extLst>
            </p:cNvPr>
            <p:cNvSpPr>
              <a:spLocks/>
            </p:cNvSpPr>
            <p:nvPr/>
          </p:nvSpPr>
          <p:spPr bwMode="auto">
            <a:xfrm>
              <a:off x="4346088" y="2191249"/>
              <a:ext cx="450441" cy="246827"/>
            </a:xfrm>
            <a:custGeom>
              <a:avLst/>
              <a:gdLst>
                <a:gd name="T0" fmla="*/ 0 w 1626"/>
                <a:gd name="T1" fmla="*/ 38 h 891"/>
                <a:gd name="T2" fmla="*/ 0 w 1626"/>
                <a:gd name="T3" fmla="*/ 351 h 891"/>
                <a:gd name="T4" fmla="*/ 810 w 1626"/>
                <a:gd name="T5" fmla="*/ 891 h 891"/>
                <a:gd name="T6" fmla="*/ 1626 w 1626"/>
                <a:gd name="T7" fmla="*/ 351 h 891"/>
                <a:gd name="T8" fmla="*/ 1626 w 1626"/>
                <a:gd name="T9" fmla="*/ 0 h 891"/>
              </a:gdLst>
              <a:ahLst/>
              <a:cxnLst>
                <a:cxn ang="0">
                  <a:pos x="T0" y="T1"/>
                </a:cxn>
                <a:cxn ang="0">
                  <a:pos x="T2" y="T3"/>
                </a:cxn>
                <a:cxn ang="0">
                  <a:pos x="T4" y="T5"/>
                </a:cxn>
                <a:cxn ang="0">
                  <a:pos x="T6" y="T7"/>
                </a:cxn>
                <a:cxn ang="0">
                  <a:pos x="T8" y="T9"/>
                </a:cxn>
              </a:cxnLst>
              <a:rect l="0" t="0" r="r" b="b"/>
              <a:pathLst>
                <a:path w="1626" h="891">
                  <a:moveTo>
                    <a:pt x="0" y="38"/>
                  </a:moveTo>
                  <a:lnTo>
                    <a:pt x="0" y="351"/>
                  </a:lnTo>
                  <a:lnTo>
                    <a:pt x="810" y="891"/>
                  </a:lnTo>
                  <a:lnTo>
                    <a:pt x="1626" y="351"/>
                  </a:lnTo>
                  <a:lnTo>
                    <a:pt x="1626" y="0"/>
                  </a:lnTo>
                </a:path>
              </a:pathLst>
            </a:custGeom>
            <a:noFill/>
            <a:ln w="19050"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61" name="Line 26">
              <a:extLst>
                <a:ext uri="{FF2B5EF4-FFF2-40B4-BE49-F238E27FC236}">
                  <a16:creationId xmlns:a16="http://schemas.microsoft.com/office/drawing/2014/main" id="{1F3E9B1D-4A71-4ACC-89CB-924A0B81DE4F}"/>
                </a:ext>
              </a:extLst>
            </p:cNvPr>
            <p:cNvSpPr>
              <a:spLocks noChangeShapeType="1"/>
            </p:cNvSpPr>
            <p:nvPr/>
          </p:nvSpPr>
          <p:spPr bwMode="auto">
            <a:xfrm flipH="1" flipV="1">
              <a:off x="4568815" y="2176289"/>
              <a:ext cx="1662" cy="261787"/>
            </a:xfrm>
            <a:prstGeom prst="line">
              <a:avLst/>
            </a:prstGeom>
            <a:noFill/>
            <a:ln w="1905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62" name="Freeform 34">
              <a:extLst>
                <a:ext uri="{FF2B5EF4-FFF2-40B4-BE49-F238E27FC236}">
                  <a16:creationId xmlns:a16="http://schemas.microsoft.com/office/drawing/2014/main" id="{1BB48EEE-54DD-4F23-9FA4-D91C53858AAC}"/>
                </a:ext>
              </a:extLst>
            </p:cNvPr>
            <p:cNvSpPr>
              <a:spLocks/>
            </p:cNvSpPr>
            <p:nvPr/>
          </p:nvSpPr>
          <p:spPr bwMode="auto">
            <a:xfrm>
              <a:off x="4221704" y="1791782"/>
              <a:ext cx="700593" cy="466784"/>
            </a:xfrm>
            <a:custGeom>
              <a:avLst/>
              <a:gdLst>
                <a:gd name="T0" fmla="*/ 1708 w 2529"/>
                <a:gd name="T1" fmla="*/ 0 h 1685"/>
                <a:gd name="T2" fmla="*/ 0 w 2529"/>
                <a:gd name="T3" fmla="*/ 1134 h 1685"/>
                <a:gd name="T4" fmla="*/ 805 w 2529"/>
                <a:gd name="T5" fmla="*/ 1685 h 1685"/>
                <a:gd name="T6" fmla="*/ 1253 w 2529"/>
                <a:gd name="T7" fmla="*/ 1388 h 1685"/>
                <a:gd name="T8" fmla="*/ 2529 w 2529"/>
                <a:gd name="T9" fmla="*/ 540 h 1685"/>
                <a:gd name="T10" fmla="*/ 1708 w 2529"/>
                <a:gd name="T11" fmla="*/ 0 h 1685"/>
              </a:gdLst>
              <a:ahLst/>
              <a:cxnLst>
                <a:cxn ang="0">
                  <a:pos x="T0" y="T1"/>
                </a:cxn>
                <a:cxn ang="0">
                  <a:pos x="T2" y="T3"/>
                </a:cxn>
                <a:cxn ang="0">
                  <a:pos x="T4" y="T5"/>
                </a:cxn>
                <a:cxn ang="0">
                  <a:pos x="T6" y="T7"/>
                </a:cxn>
                <a:cxn ang="0">
                  <a:pos x="T8" y="T9"/>
                </a:cxn>
                <a:cxn ang="0">
                  <a:pos x="T10" y="T11"/>
                </a:cxn>
              </a:cxnLst>
              <a:rect l="0" t="0" r="r" b="b"/>
              <a:pathLst>
                <a:path w="2529" h="1685">
                  <a:moveTo>
                    <a:pt x="1708" y="0"/>
                  </a:moveTo>
                  <a:lnTo>
                    <a:pt x="0" y="1134"/>
                  </a:lnTo>
                  <a:lnTo>
                    <a:pt x="805" y="1685"/>
                  </a:lnTo>
                  <a:lnTo>
                    <a:pt x="1253" y="1388"/>
                  </a:lnTo>
                  <a:lnTo>
                    <a:pt x="2529" y="540"/>
                  </a:lnTo>
                  <a:lnTo>
                    <a:pt x="1708" y="0"/>
                  </a:lnTo>
                  <a:close/>
                </a:path>
              </a:pathLst>
            </a:custGeom>
            <a:noFill/>
            <a:ln w="19050"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63" name="Freeform 35">
              <a:extLst>
                <a:ext uri="{FF2B5EF4-FFF2-40B4-BE49-F238E27FC236}">
                  <a16:creationId xmlns:a16="http://schemas.microsoft.com/office/drawing/2014/main" id="{1D2C3241-76FF-4D50-90CF-F7D93F79949C}"/>
                </a:ext>
              </a:extLst>
            </p:cNvPr>
            <p:cNvSpPr>
              <a:spLocks/>
            </p:cNvSpPr>
            <p:nvPr/>
          </p:nvSpPr>
          <p:spPr bwMode="auto">
            <a:xfrm>
              <a:off x="4221704" y="1791782"/>
              <a:ext cx="700593" cy="466784"/>
            </a:xfrm>
            <a:custGeom>
              <a:avLst/>
              <a:gdLst>
                <a:gd name="T0" fmla="*/ 0 w 2529"/>
                <a:gd name="T1" fmla="*/ 551 h 1685"/>
                <a:gd name="T2" fmla="*/ 1692 w 2529"/>
                <a:gd name="T3" fmla="*/ 1685 h 1685"/>
                <a:gd name="T4" fmla="*/ 2529 w 2529"/>
                <a:gd name="T5" fmla="*/ 1151 h 1685"/>
                <a:gd name="T6" fmla="*/ 811 w 2529"/>
                <a:gd name="T7" fmla="*/ 0 h 1685"/>
                <a:gd name="T8" fmla="*/ 0 w 2529"/>
                <a:gd name="T9" fmla="*/ 551 h 1685"/>
              </a:gdLst>
              <a:ahLst/>
              <a:cxnLst>
                <a:cxn ang="0">
                  <a:pos x="T0" y="T1"/>
                </a:cxn>
                <a:cxn ang="0">
                  <a:pos x="T2" y="T3"/>
                </a:cxn>
                <a:cxn ang="0">
                  <a:pos x="T4" y="T5"/>
                </a:cxn>
                <a:cxn ang="0">
                  <a:pos x="T6" y="T7"/>
                </a:cxn>
                <a:cxn ang="0">
                  <a:pos x="T8" y="T9"/>
                </a:cxn>
              </a:cxnLst>
              <a:rect l="0" t="0" r="r" b="b"/>
              <a:pathLst>
                <a:path w="2529" h="1685">
                  <a:moveTo>
                    <a:pt x="0" y="551"/>
                  </a:moveTo>
                  <a:lnTo>
                    <a:pt x="1692" y="1685"/>
                  </a:lnTo>
                  <a:lnTo>
                    <a:pt x="2529" y="1151"/>
                  </a:lnTo>
                  <a:lnTo>
                    <a:pt x="811" y="0"/>
                  </a:lnTo>
                  <a:lnTo>
                    <a:pt x="0" y="551"/>
                  </a:lnTo>
                  <a:close/>
                </a:path>
              </a:pathLst>
            </a:custGeom>
            <a:noFill/>
            <a:ln w="19050"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grpSp>
      <p:sp>
        <p:nvSpPr>
          <p:cNvPr id="64" name="Rectangle 63">
            <a:extLst>
              <a:ext uri="{FF2B5EF4-FFF2-40B4-BE49-F238E27FC236}">
                <a16:creationId xmlns:a16="http://schemas.microsoft.com/office/drawing/2014/main" id="{7E490B37-7CDF-4FD6-93C5-6822D5CB5D46}"/>
              </a:ext>
            </a:extLst>
          </p:cNvPr>
          <p:cNvSpPr/>
          <p:nvPr/>
        </p:nvSpPr>
        <p:spPr>
          <a:xfrm>
            <a:off x="15093263" y="3562165"/>
            <a:ext cx="1779245" cy="1779245"/>
          </a:xfrm>
          <a:prstGeom prst="rect">
            <a:avLst/>
          </a:prstGeom>
          <a:noFill/>
          <a:ln w="38100">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a:ea typeface="+mn-ea"/>
                <a:cs typeface="+mn-cs"/>
              </a:rPr>
              <a:t>Capex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a:ea typeface="+mn-ea"/>
                <a:cs typeface="+mn-cs"/>
              </a:rPr>
              <a:t>Versus </a:t>
            </a:r>
            <a:br>
              <a:rPr kumimoji="0" lang="en-US" sz="1800" b="0" i="0" u="none" strike="noStrike" kern="1200" cap="none" spc="0" normalizeH="0" baseline="0" noProof="0" dirty="0">
                <a:ln>
                  <a:noFill/>
                </a:ln>
                <a:solidFill>
                  <a:prstClr val="white"/>
                </a:solidFill>
                <a:effectLst/>
                <a:uLnTx/>
                <a:uFillTx/>
                <a:latin typeface="Arial"/>
                <a:ea typeface="+mn-ea"/>
                <a:cs typeface="+mn-cs"/>
              </a:rPr>
            </a:br>
            <a:r>
              <a:rPr kumimoji="0" lang="en-US" sz="1800" b="0" i="0" u="none" strike="noStrike" kern="1200" cap="none" spc="0" normalizeH="0" baseline="0" noProof="0" dirty="0" err="1">
                <a:ln>
                  <a:noFill/>
                </a:ln>
                <a:solidFill>
                  <a:prstClr val="white"/>
                </a:solidFill>
                <a:effectLst/>
                <a:uLnTx/>
                <a:uFillTx/>
                <a:latin typeface="Arial"/>
                <a:ea typeface="+mn-ea"/>
                <a:cs typeface="+mn-cs"/>
              </a:rPr>
              <a:t>Opex</a:t>
            </a: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grpSp>
        <p:nvGrpSpPr>
          <p:cNvPr id="65" name="Group 42">
            <a:extLst>
              <a:ext uri="{FF2B5EF4-FFF2-40B4-BE49-F238E27FC236}">
                <a16:creationId xmlns:a16="http://schemas.microsoft.com/office/drawing/2014/main" id="{FA43CC74-8643-469E-A4FE-770D9504F67B}"/>
              </a:ext>
            </a:extLst>
          </p:cNvPr>
          <p:cNvGrpSpPr>
            <a:grpSpLocks noChangeAspect="1"/>
          </p:cNvGrpSpPr>
          <p:nvPr/>
        </p:nvGrpSpPr>
        <p:grpSpPr bwMode="auto">
          <a:xfrm>
            <a:off x="15564325" y="3027434"/>
            <a:ext cx="1055117" cy="726211"/>
            <a:chOff x="4740" y="1768"/>
            <a:chExt cx="725" cy="499"/>
          </a:xfrm>
          <a:noFill/>
        </p:grpSpPr>
        <p:sp>
          <p:nvSpPr>
            <p:cNvPr id="66" name="Freeform 45">
              <a:extLst>
                <a:ext uri="{FF2B5EF4-FFF2-40B4-BE49-F238E27FC236}">
                  <a16:creationId xmlns:a16="http://schemas.microsoft.com/office/drawing/2014/main" id="{C3593B1A-28B4-4247-AF46-C32C4E4108D6}"/>
                </a:ext>
              </a:extLst>
            </p:cNvPr>
            <p:cNvSpPr>
              <a:spLocks/>
            </p:cNvSpPr>
            <p:nvPr/>
          </p:nvSpPr>
          <p:spPr bwMode="auto">
            <a:xfrm>
              <a:off x="4966" y="1768"/>
              <a:ext cx="499" cy="459"/>
            </a:xfrm>
            <a:custGeom>
              <a:avLst/>
              <a:gdLst>
                <a:gd name="T0" fmla="*/ 339 w 499"/>
                <a:gd name="T1" fmla="*/ 24 h 459"/>
                <a:gd name="T2" fmla="*/ 0 w 499"/>
                <a:gd name="T3" fmla="*/ 459 h 459"/>
                <a:gd name="T4" fmla="*/ 499 w 499"/>
                <a:gd name="T5" fmla="*/ 249 h 459"/>
                <a:gd name="T6" fmla="*/ 394 w 499"/>
                <a:gd name="T7" fmla="*/ 0 h 459"/>
                <a:gd name="T8" fmla="*/ 339 w 499"/>
                <a:gd name="T9" fmla="*/ 24 h 459"/>
              </a:gdLst>
              <a:ahLst/>
              <a:cxnLst>
                <a:cxn ang="0">
                  <a:pos x="T0" y="T1"/>
                </a:cxn>
                <a:cxn ang="0">
                  <a:pos x="T2" y="T3"/>
                </a:cxn>
                <a:cxn ang="0">
                  <a:pos x="T4" y="T5"/>
                </a:cxn>
                <a:cxn ang="0">
                  <a:pos x="T6" y="T7"/>
                </a:cxn>
                <a:cxn ang="0">
                  <a:pos x="T8" y="T9"/>
                </a:cxn>
              </a:cxnLst>
              <a:rect l="0" t="0" r="r" b="b"/>
              <a:pathLst>
                <a:path w="499" h="459">
                  <a:moveTo>
                    <a:pt x="339" y="24"/>
                  </a:moveTo>
                  <a:lnTo>
                    <a:pt x="0" y="459"/>
                  </a:lnTo>
                  <a:lnTo>
                    <a:pt x="499" y="249"/>
                  </a:lnTo>
                  <a:lnTo>
                    <a:pt x="394" y="0"/>
                  </a:lnTo>
                  <a:lnTo>
                    <a:pt x="339" y="24"/>
                  </a:lnTo>
                  <a:close/>
                </a:path>
              </a:pathLst>
            </a:custGeom>
            <a:grpFill/>
            <a:ln w="19050" cap="rnd">
              <a:solidFill>
                <a:schemeClr val="tx2"/>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474746"/>
                </a:solidFill>
                <a:effectLst/>
                <a:uLnTx/>
                <a:uFillTx/>
                <a:latin typeface="Arial"/>
                <a:ea typeface="+mn-ea"/>
                <a:cs typeface="+mn-cs"/>
              </a:endParaRPr>
            </a:p>
          </p:txBody>
        </p:sp>
        <p:sp>
          <p:nvSpPr>
            <p:cNvPr id="67" name="Freeform 46">
              <a:extLst>
                <a:ext uri="{FF2B5EF4-FFF2-40B4-BE49-F238E27FC236}">
                  <a16:creationId xmlns:a16="http://schemas.microsoft.com/office/drawing/2014/main" id="{A59E17C1-F880-47F3-8266-790E762C7FB1}"/>
                </a:ext>
              </a:extLst>
            </p:cNvPr>
            <p:cNvSpPr>
              <a:spLocks/>
            </p:cNvSpPr>
            <p:nvPr/>
          </p:nvSpPr>
          <p:spPr bwMode="auto">
            <a:xfrm>
              <a:off x="5305" y="1768"/>
              <a:ext cx="78" cy="68"/>
            </a:xfrm>
            <a:custGeom>
              <a:avLst/>
              <a:gdLst>
                <a:gd name="T0" fmla="*/ 0 w 37"/>
                <a:gd name="T1" fmla="*/ 11 h 32"/>
                <a:gd name="T2" fmla="*/ 15 w 37"/>
                <a:gd name="T3" fmla="*/ 29 h 32"/>
                <a:gd name="T4" fmla="*/ 37 w 37"/>
                <a:gd name="T5" fmla="*/ 26 h 32"/>
                <a:gd name="T6" fmla="*/ 26 w 37"/>
                <a:gd name="T7" fmla="*/ 0 h 32"/>
                <a:gd name="T8" fmla="*/ 0 w 37"/>
                <a:gd name="T9" fmla="*/ 11 h 32"/>
              </a:gdLst>
              <a:ahLst/>
              <a:cxnLst>
                <a:cxn ang="0">
                  <a:pos x="T0" y="T1"/>
                </a:cxn>
                <a:cxn ang="0">
                  <a:pos x="T2" y="T3"/>
                </a:cxn>
                <a:cxn ang="0">
                  <a:pos x="T4" y="T5"/>
                </a:cxn>
                <a:cxn ang="0">
                  <a:pos x="T6" y="T7"/>
                </a:cxn>
                <a:cxn ang="0">
                  <a:pos x="T8" y="T9"/>
                </a:cxn>
              </a:cxnLst>
              <a:rect l="0" t="0" r="r" b="b"/>
              <a:pathLst>
                <a:path w="37" h="32">
                  <a:moveTo>
                    <a:pt x="0" y="11"/>
                  </a:moveTo>
                  <a:cubicBezTo>
                    <a:pt x="2" y="18"/>
                    <a:pt x="7" y="26"/>
                    <a:pt x="15" y="29"/>
                  </a:cubicBezTo>
                  <a:cubicBezTo>
                    <a:pt x="22" y="32"/>
                    <a:pt x="31" y="31"/>
                    <a:pt x="37" y="26"/>
                  </a:cubicBezTo>
                  <a:cubicBezTo>
                    <a:pt x="26" y="0"/>
                    <a:pt x="26" y="0"/>
                    <a:pt x="26" y="0"/>
                  </a:cubicBezTo>
                  <a:lnTo>
                    <a:pt x="0" y="11"/>
                  </a:lnTo>
                  <a:close/>
                </a:path>
              </a:pathLst>
            </a:custGeom>
            <a:grpFill/>
            <a:ln w="19050" cap="rnd">
              <a:solidFill>
                <a:schemeClr val="tx2"/>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74746"/>
                </a:solidFill>
                <a:effectLst/>
                <a:uLnTx/>
                <a:uFillTx/>
                <a:latin typeface="Arial"/>
                <a:ea typeface="+mn-ea"/>
                <a:cs typeface="+mn-cs"/>
              </a:endParaRPr>
            </a:p>
          </p:txBody>
        </p:sp>
        <p:sp>
          <p:nvSpPr>
            <p:cNvPr id="68" name="Freeform 47">
              <a:extLst>
                <a:ext uri="{FF2B5EF4-FFF2-40B4-BE49-F238E27FC236}">
                  <a16:creationId xmlns:a16="http://schemas.microsoft.com/office/drawing/2014/main" id="{0F07EB75-C0C5-497C-BBC8-7980B233738F}"/>
                </a:ext>
              </a:extLst>
            </p:cNvPr>
            <p:cNvSpPr>
              <a:spLocks/>
            </p:cNvSpPr>
            <p:nvPr/>
          </p:nvSpPr>
          <p:spPr bwMode="auto">
            <a:xfrm>
              <a:off x="5398" y="1962"/>
              <a:ext cx="67" cy="78"/>
            </a:xfrm>
            <a:custGeom>
              <a:avLst/>
              <a:gdLst>
                <a:gd name="T0" fmla="*/ 6 w 32"/>
                <a:gd name="T1" fmla="*/ 37 h 37"/>
                <a:gd name="T2" fmla="*/ 3 w 32"/>
                <a:gd name="T3" fmla="*/ 14 h 37"/>
                <a:gd name="T4" fmla="*/ 21 w 32"/>
                <a:gd name="T5" fmla="*/ 0 h 37"/>
                <a:gd name="T6" fmla="*/ 32 w 32"/>
                <a:gd name="T7" fmla="*/ 26 h 37"/>
                <a:gd name="T8" fmla="*/ 6 w 32"/>
                <a:gd name="T9" fmla="*/ 37 h 37"/>
              </a:gdLst>
              <a:ahLst/>
              <a:cxnLst>
                <a:cxn ang="0">
                  <a:pos x="T0" y="T1"/>
                </a:cxn>
                <a:cxn ang="0">
                  <a:pos x="T2" y="T3"/>
                </a:cxn>
                <a:cxn ang="0">
                  <a:pos x="T4" y="T5"/>
                </a:cxn>
                <a:cxn ang="0">
                  <a:pos x="T6" y="T7"/>
                </a:cxn>
                <a:cxn ang="0">
                  <a:pos x="T8" y="T9"/>
                </a:cxn>
              </a:cxnLst>
              <a:rect l="0" t="0" r="r" b="b"/>
              <a:pathLst>
                <a:path w="32" h="37">
                  <a:moveTo>
                    <a:pt x="6" y="37"/>
                  </a:moveTo>
                  <a:cubicBezTo>
                    <a:pt x="2" y="31"/>
                    <a:pt x="0" y="21"/>
                    <a:pt x="3" y="14"/>
                  </a:cubicBezTo>
                  <a:cubicBezTo>
                    <a:pt x="6" y="6"/>
                    <a:pt x="13" y="1"/>
                    <a:pt x="21" y="0"/>
                  </a:cubicBezTo>
                  <a:cubicBezTo>
                    <a:pt x="32" y="26"/>
                    <a:pt x="32" y="26"/>
                    <a:pt x="32" y="26"/>
                  </a:cubicBezTo>
                  <a:lnTo>
                    <a:pt x="6" y="37"/>
                  </a:lnTo>
                  <a:close/>
                </a:path>
              </a:pathLst>
            </a:custGeom>
            <a:grpFill/>
            <a:ln w="19050" cap="rnd">
              <a:solidFill>
                <a:schemeClr val="tx2"/>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74746"/>
                </a:solidFill>
                <a:effectLst/>
                <a:uLnTx/>
                <a:uFillTx/>
                <a:latin typeface="Arial"/>
                <a:ea typeface="+mn-ea"/>
                <a:cs typeface="+mn-cs"/>
              </a:endParaRPr>
            </a:p>
          </p:txBody>
        </p:sp>
        <p:sp>
          <p:nvSpPr>
            <p:cNvPr id="69" name="Freeform 48">
              <a:extLst>
                <a:ext uri="{FF2B5EF4-FFF2-40B4-BE49-F238E27FC236}">
                  <a16:creationId xmlns:a16="http://schemas.microsoft.com/office/drawing/2014/main" id="{62A25FFD-5D38-4A09-99BA-3FBFFD2EFB77}"/>
                </a:ext>
              </a:extLst>
            </p:cNvPr>
            <p:cNvSpPr>
              <a:spLocks/>
            </p:cNvSpPr>
            <p:nvPr/>
          </p:nvSpPr>
          <p:spPr bwMode="auto">
            <a:xfrm>
              <a:off x="5083" y="1941"/>
              <a:ext cx="151" cy="162"/>
            </a:xfrm>
            <a:custGeom>
              <a:avLst/>
              <a:gdLst>
                <a:gd name="T0" fmla="*/ 0 w 72"/>
                <a:gd name="T1" fmla="*/ 65 h 77"/>
                <a:gd name="T2" fmla="*/ 41 w 72"/>
                <a:gd name="T3" fmla="*/ 71 h 77"/>
                <a:gd name="T4" fmla="*/ 63 w 72"/>
                <a:gd name="T5" fmla="*/ 17 h 77"/>
                <a:gd name="T6" fmla="*/ 50 w 72"/>
                <a:gd name="T7" fmla="*/ 0 h 77"/>
                <a:gd name="T8" fmla="*/ 0 w 72"/>
                <a:gd name="T9" fmla="*/ 65 h 77"/>
              </a:gdLst>
              <a:ahLst/>
              <a:cxnLst>
                <a:cxn ang="0">
                  <a:pos x="T0" y="T1"/>
                </a:cxn>
                <a:cxn ang="0">
                  <a:pos x="T2" y="T3"/>
                </a:cxn>
                <a:cxn ang="0">
                  <a:pos x="T4" y="T5"/>
                </a:cxn>
                <a:cxn ang="0">
                  <a:pos x="T6" y="T7"/>
                </a:cxn>
                <a:cxn ang="0">
                  <a:pos x="T8" y="T9"/>
                </a:cxn>
              </a:cxnLst>
              <a:rect l="0" t="0" r="r" b="b"/>
              <a:pathLst>
                <a:path w="72" h="77">
                  <a:moveTo>
                    <a:pt x="0" y="65"/>
                  </a:moveTo>
                  <a:cubicBezTo>
                    <a:pt x="11" y="74"/>
                    <a:pt x="27" y="77"/>
                    <a:pt x="41" y="71"/>
                  </a:cubicBezTo>
                  <a:cubicBezTo>
                    <a:pt x="62" y="62"/>
                    <a:pt x="72" y="38"/>
                    <a:pt x="63" y="17"/>
                  </a:cubicBezTo>
                  <a:cubicBezTo>
                    <a:pt x="60" y="10"/>
                    <a:pt x="56" y="4"/>
                    <a:pt x="50" y="0"/>
                  </a:cubicBezTo>
                  <a:lnTo>
                    <a:pt x="0" y="65"/>
                  </a:lnTo>
                  <a:close/>
                </a:path>
              </a:pathLst>
            </a:custGeom>
            <a:grpFill/>
            <a:ln w="19050" cap="rnd">
              <a:solidFill>
                <a:schemeClr val="tx2"/>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74746"/>
                </a:solidFill>
                <a:effectLst/>
                <a:uLnTx/>
                <a:uFillTx/>
                <a:latin typeface="Arial"/>
                <a:ea typeface="+mn-ea"/>
                <a:cs typeface="+mn-cs"/>
              </a:endParaRPr>
            </a:p>
          </p:txBody>
        </p:sp>
        <p:sp>
          <p:nvSpPr>
            <p:cNvPr id="70" name="Freeform 49">
              <a:extLst>
                <a:ext uri="{FF2B5EF4-FFF2-40B4-BE49-F238E27FC236}">
                  <a16:creationId xmlns:a16="http://schemas.microsoft.com/office/drawing/2014/main" id="{5F535D87-762E-453A-840C-6DD8E7D34693}"/>
                </a:ext>
              </a:extLst>
            </p:cNvPr>
            <p:cNvSpPr>
              <a:spLocks/>
            </p:cNvSpPr>
            <p:nvPr/>
          </p:nvSpPr>
          <p:spPr bwMode="auto">
            <a:xfrm>
              <a:off x="4740" y="1785"/>
              <a:ext cx="484" cy="482"/>
            </a:xfrm>
            <a:custGeom>
              <a:avLst/>
              <a:gdLst>
                <a:gd name="T0" fmla="*/ 174 w 484"/>
                <a:gd name="T1" fmla="*/ 457 h 482"/>
                <a:gd name="T2" fmla="*/ 484 w 484"/>
                <a:gd name="T3" fmla="*/ 0 h 482"/>
                <a:gd name="T4" fmla="*/ 0 w 484"/>
                <a:gd name="T5" fmla="*/ 242 h 482"/>
                <a:gd name="T6" fmla="*/ 119 w 484"/>
                <a:gd name="T7" fmla="*/ 482 h 482"/>
                <a:gd name="T8" fmla="*/ 174 w 484"/>
                <a:gd name="T9" fmla="*/ 457 h 482"/>
              </a:gdLst>
              <a:ahLst/>
              <a:cxnLst>
                <a:cxn ang="0">
                  <a:pos x="T0" y="T1"/>
                </a:cxn>
                <a:cxn ang="0">
                  <a:pos x="T2" y="T3"/>
                </a:cxn>
                <a:cxn ang="0">
                  <a:pos x="T4" y="T5"/>
                </a:cxn>
                <a:cxn ang="0">
                  <a:pos x="T6" y="T7"/>
                </a:cxn>
                <a:cxn ang="0">
                  <a:pos x="T8" y="T9"/>
                </a:cxn>
              </a:cxnLst>
              <a:rect l="0" t="0" r="r" b="b"/>
              <a:pathLst>
                <a:path w="484" h="482">
                  <a:moveTo>
                    <a:pt x="174" y="457"/>
                  </a:moveTo>
                  <a:lnTo>
                    <a:pt x="484" y="0"/>
                  </a:lnTo>
                  <a:lnTo>
                    <a:pt x="0" y="242"/>
                  </a:lnTo>
                  <a:lnTo>
                    <a:pt x="119" y="482"/>
                  </a:lnTo>
                  <a:lnTo>
                    <a:pt x="174" y="457"/>
                  </a:lnTo>
                  <a:close/>
                </a:path>
              </a:pathLst>
            </a:custGeom>
            <a:grpFill/>
            <a:ln w="19050" cap="rnd">
              <a:solidFill>
                <a:schemeClr val="tx2"/>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74746"/>
                </a:solidFill>
                <a:effectLst/>
                <a:uLnTx/>
                <a:uFillTx/>
                <a:latin typeface="Arial"/>
                <a:ea typeface="+mn-ea"/>
                <a:cs typeface="+mn-cs"/>
              </a:endParaRPr>
            </a:p>
          </p:txBody>
        </p:sp>
        <p:sp>
          <p:nvSpPr>
            <p:cNvPr id="71" name="Freeform 50">
              <a:extLst>
                <a:ext uri="{FF2B5EF4-FFF2-40B4-BE49-F238E27FC236}">
                  <a16:creationId xmlns:a16="http://schemas.microsoft.com/office/drawing/2014/main" id="{DF898878-5C8A-402D-ACB6-F839CE165D07}"/>
                </a:ext>
              </a:extLst>
            </p:cNvPr>
            <p:cNvSpPr>
              <a:spLocks/>
            </p:cNvSpPr>
            <p:nvPr/>
          </p:nvSpPr>
          <p:spPr bwMode="auto">
            <a:xfrm>
              <a:off x="4834" y="2200"/>
              <a:ext cx="78" cy="67"/>
            </a:xfrm>
            <a:custGeom>
              <a:avLst/>
              <a:gdLst>
                <a:gd name="T0" fmla="*/ 37 w 37"/>
                <a:gd name="T1" fmla="*/ 20 h 32"/>
                <a:gd name="T2" fmla="*/ 22 w 37"/>
                <a:gd name="T3" fmla="*/ 3 h 32"/>
                <a:gd name="T4" fmla="*/ 0 w 37"/>
                <a:gd name="T5" fmla="*/ 7 h 32"/>
                <a:gd name="T6" fmla="*/ 12 w 37"/>
                <a:gd name="T7" fmla="*/ 32 h 32"/>
                <a:gd name="T8" fmla="*/ 37 w 37"/>
                <a:gd name="T9" fmla="*/ 20 h 32"/>
              </a:gdLst>
              <a:ahLst/>
              <a:cxnLst>
                <a:cxn ang="0">
                  <a:pos x="T0" y="T1"/>
                </a:cxn>
                <a:cxn ang="0">
                  <a:pos x="T2" y="T3"/>
                </a:cxn>
                <a:cxn ang="0">
                  <a:pos x="T4" y="T5"/>
                </a:cxn>
                <a:cxn ang="0">
                  <a:pos x="T6" y="T7"/>
                </a:cxn>
                <a:cxn ang="0">
                  <a:pos x="T8" y="T9"/>
                </a:cxn>
              </a:cxnLst>
              <a:rect l="0" t="0" r="r" b="b"/>
              <a:pathLst>
                <a:path w="37" h="32">
                  <a:moveTo>
                    <a:pt x="37" y="20"/>
                  </a:moveTo>
                  <a:cubicBezTo>
                    <a:pt x="36" y="13"/>
                    <a:pt x="29" y="5"/>
                    <a:pt x="22" y="3"/>
                  </a:cubicBezTo>
                  <a:cubicBezTo>
                    <a:pt x="14" y="0"/>
                    <a:pt x="6" y="2"/>
                    <a:pt x="0" y="7"/>
                  </a:cubicBezTo>
                  <a:cubicBezTo>
                    <a:pt x="12" y="32"/>
                    <a:pt x="12" y="32"/>
                    <a:pt x="12" y="32"/>
                  </a:cubicBezTo>
                  <a:lnTo>
                    <a:pt x="37" y="20"/>
                  </a:lnTo>
                  <a:close/>
                </a:path>
              </a:pathLst>
            </a:custGeom>
            <a:grpFill/>
            <a:ln w="19050" cap="rnd">
              <a:solidFill>
                <a:schemeClr val="tx2"/>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74746"/>
                </a:solidFill>
                <a:effectLst/>
                <a:uLnTx/>
                <a:uFillTx/>
                <a:latin typeface="Arial"/>
                <a:ea typeface="+mn-ea"/>
                <a:cs typeface="+mn-cs"/>
              </a:endParaRPr>
            </a:p>
          </p:txBody>
        </p:sp>
        <p:sp>
          <p:nvSpPr>
            <p:cNvPr id="72" name="Freeform 51">
              <a:extLst>
                <a:ext uri="{FF2B5EF4-FFF2-40B4-BE49-F238E27FC236}">
                  <a16:creationId xmlns:a16="http://schemas.microsoft.com/office/drawing/2014/main" id="{04637628-AFB8-40D0-AE67-63B995D67791}"/>
                </a:ext>
              </a:extLst>
            </p:cNvPr>
            <p:cNvSpPr>
              <a:spLocks/>
            </p:cNvSpPr>
            <p:nvPr/>
          </p:nvSpPr>
          <p:spPr bwMode="auto">
            <a:xfrm>
              <a:off x="4740" y="2000"/>
              <a:ext cx="67" cy="80"/>
            </a:xfrm>
            <a:custGeom>
              <a:avLst/>
              <a:gdLst>
                <a:gd name="T0" fmla="*/ 25 w 32"/>
                <a:gd name="T1" fmla="*/ 0 h 38"/>
                <a:gd name="T2" fmla="*/ 30 w 32"/>
                <a:gd name="T3" fmla="*/ 23 h 38"/>
                <a:gd name="T4" fmla="*/ 13 w 32"/>
                <a:gd name="T5" fmla="*/ 38 h 38"/>
                <a:gd name="T6" fmla="*/ 0 w 32"/>
                <a:gd name="T7" fmla="*/ 13 h 38"/>
                <a:gd name="T8" fmla="*/ 25 w 32"/>
                <a:gd name="T9" fmla="*/ 0 h 38"/>
              </a:gdLst>
              <a:ahLst/>
              <a:cxnLst>
                <a:cxn ang="0">
                  <a:pos x="T0" y="T1"/>
                </a:cxn>
                <a:cxn ang="0">
                  <a:pos x="T2" y="T3"/>
                </a:cxn>
                <a:cxn ang="0">
                  <a:pos x="T4" y="T5"/>
                </a:cxn>
                <a:cxn ang="0">
                  <a:pos x="T6" y="T7"/>
                </a:cxn>
                <a:cxn ang="0">
                  <a:pos x="T8" y="T9"/>
                </a:cxn>
              </a:cxnLst>
              <a:rect l="0" t="0" r="r" b="b"/>
              <a:pathLst>
                <a:path w="32" h="38">
                  <a:moveTo>
                    <a:pt x="25" y="0"/>
                  </a:moveTo>
                  <a:cubicBezTo>
                    <a:pt x="30" y="6"/>
                    <a:pt x="32" y="15"/>
                    <a:pt x="30" y="23"/>
                  </a:cubicBezTo>
                  <a:cubicBezTo>
                    <a:pt x="27" y="31"/>
                    <a:pt x="20" y="36"/>
                    <a:pt x="13" y="38"/>
                  </a:cubicBezTo>
                  <a:cubicBezTo>
                    <a:pt x="0" y="13"/>
                    <a:pt x="0" y="13"/>
                    <a:pt x="0" y="13"/>
                  </a:cubicBezTo>
                  <a:lnTo>
                    <a:pt x="25" y="0"/>
                  </a:lnTo>
                  <a:close/>
                </a:path>
              </a:pathLst>
            </a:custGeom>
            <a:grpFill/>
            <a:ln w="19050" cap="rnd">
              <a:solidFill>
                <a:schemeClr val="tx2"/>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74746"/>
                </a:solidFill>
                <a:effectLst/>
                <a:uLnTx/>
                <a:uFillTx/>
                <a:latin typeface="Arial"/>
                <a:ea typeface="+mn-ea"/>
                <a:cs typeface="+mn-cs"/>
              </a:endParaRPr>
            </a:p>
          </p:txBody>
        </p:sp>
        <p:sp>
          <p:nvSpPr>
            <p:cNvPr id="73" name="Freeform 52">
              <a:extLst>
                <a:ext uri="{FF2B5EF4-FFF2-40B4-BE49-F238E27FC236}">
                  <a16:creationId xmlns:a16="http://schemas.microsoft.com/office/drawing/2014/main" id="{CC5368D8-E239-4308-BCFB-BD025E2126A6}"/>
                </a:ext>
              </a:extLst>
            </p:cNvPr>
            <p:cNvSpPr>
              <a:spLocks/>
            </p:cNvSpPr>
            <p:nvPr/>
          </p:nvSpPr>
          <p:spPr bwMode="auto">
            <a:xfrm>
              <a:off x="4970" y="1920"/>
              <a:ext cx="147" cy="164"/>
            </a:xfrm>
            <a:custGeom>
              <a:avLst/>
              <a:gdLst>
                <a:gd name="T0" fmla="*/ 70 w 70"/>
                <a:gd name="T1" fmla="*/ 10 h 78"/>
                <a:gd name="T2" fmla="*/ 28 w 70"/>
                <a:gd name="T3" fmla="*/ 7 h 78"/>
                <a:gd name="T4" fmla="*/ 10 w 70"/>
                <a:gd name="T5" fmla="*/ 62 h 78"/>
                <a:gd name="T6" fmla="*/ 24 w 70"/>
                <a:gd name="T7" fmla="*/ 78 h 78"/>
                <a:gd name="T8" fmla="*/ 70 w 70"/>
                <a:gd name="T9" fmla="*/ 10 h 78"/>
              </a:gdLst>
              <a:ahLst/>
              <a:cxnLst>
                <a:cxn ang="0">
                  <a:pos x="T0" y="T1"/>
                </a:cxn>
                <a:cxn ang="0">
                  <a:pos x="T2" y="T3"/>
                </a:cxn>
                <a:cxn ang="0">
                  <a:pos x="T4" y="T5"/>
                </a:cxn>
                <a:cxn ang="0">
                  <a:pos x="T6" y="T7"/>
                </a:cxn>
                <a:cxn ang="0">
                  <a:pos x="T8" y="T9"/>
                </a:cxn>
              </a:cxnLst>
              <a:rect l="0" t="0" r="r" b="b"/>
              <a:pathLst>
                <a:path w="70" h="78">
                  <a:moveTo>
                    <a:pt x="70" y="10"/>
                  </a:moveTo>
                  <a:cubicBezTo>
                    <a:pt x="58" y="2"/>
                    <a:pt x="42" y="0"/>
                    <a:pt x="28" y="7"/>
                  </a:cubicBezTo>
                  <a:cubicBezTo>
                    <a:pt x="8" y="17"/>
                    <a:pt x="0" y="42"/>
                    <a:pt x="10" y="62"/>
                  </a:cubicBezTo>
                  <a:cubicBezTo>
                    <a:pt x="13" y="69"/>
                    <a:pt x="18" y="74"/>
                    <a:pt x="24" y="78"/>
                  </a:cubicBezTo>
                  <a:lnTo>
                    <a:pt x="70" y="10"/>
                  </a:lnTo>
                  <a:close/>
                </a:path>
              </a:pathLst>
            </a:custGeom>
            <a:grpFill/>
            <a:ln w="19050" cap="rnd">
              <a:solidFill>
                <a:schemeClr val="tx2"/>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74746"/>
                </a:solidFill>
                <a:effectLst/>
                <a:uLnTx/>
                <a:uFillTx/>
                <a:latin typeface="Arial"/>
                <a:ea typeface="+mn-ea"/>
                <a:cs typeface="+mn-cs"/>
              </a:endParaRPr>
            </a:p>
          </p:txBody>
        </p:sp>
      </p:grpSp>
      <p:sp>
        <p:nvSpPr>
          <p:cNvPr id="74" name="Arrow: Pentagon 73">
            <a:extLst>
              <a:ext uri="{FF2B5EF4-FFF2-40B4-BE49-F238E27FC236}">
                <a16:creationId xmlns:a16="http://schemas.microsoft.com/office/drawing/2014/main" id="{30FD1131-DC62-4C33-A169-484FA457FFA6}"/>
              </a:ext>
            </a:extLst>
          </p:cNvPr>
          <p:cNvSpPr/>
          <p:nvPr/>
        </p:nvSpPr>
        <p:spPr>
          <a:xfrm>
            <a:off x="-1" y="0"/>
            <a:ext cx="9859378" cy="5143500"/>
          </a:xfrm>
          <a:prstGeom prst="homePlate">
            <a:avLst>
              <a:gd name="adj" fmla="val 11560"/>
            </a:avLst>
          </a:prstGeom>
          <a:gradFill>
            <a:gsLst>
              <a:gs pos="1961">
                <a:srgbClr val="F1605D"/>
              </a:gs>
              <a:gs pos="100000">
                <a:srgbClr val="E84A44"/>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grpSp>
        <p:nvGrpSpPr>
          <p:cNvPr id="18" name="Group 17">
            <a:extLst>
              <a:ext uri="{FF2B5EF4-FFF2-40B4-BE49-F238E27FC236}">
                <a16:creationId xmlns:a16="http://schemas.microsoft.com/office/drawing/2014/main" id="{9E610788-1873-467E-89A6-B5CFCF31772B}"/>
              </a:ext>
            </a:extLst>
          </p:cNvPr>
          <p:cNvGrpSpPr/>
          <p:nvPr/>
        </p:nvGrpSpPr>
        <p:grpSpPr>
          <a:xfrm>
            <a:off x="537440" y="423947"/>
            <a:ext cx="712708" cy="849445"/>
            <a:chOff x="2897012" y="2317750"/>
            <a:chExt cx="581499" cy="693063"/>
          </a:xfrm>
        </p:grpSpPr>
        <p:sp>
          <p:nvSpPr>
            <p:cNvPr id="19" name="Freeform 11">
              <a:extLst>
                <a:ext uri="{FF2B5EF4-FFF2-40B4-BE49-F238E27FC236}">
                  <a16:creationId xmlns:a16="http://schemas.microsoft.com/office/drawing/2014/main" id="{F1E75F84-93F5-4215-A5C3-B6426A4DB55A}"/>
                </a:ext>
              </a:extLst>
            </p:cNvPr>
            <p:cNvSpPr>
              <a:spLocks/>
            </p:cNvSpPr>
            <p:nvPr/>
          </p:nvSpPr>
          <p:spPr bwMode="auto">
            <a:xfrm>
              <a:off x="2941462" y="2317750"/>
              <a:ext cx="537049" cy="661314"/>
            </a:xfrm>
            <a:custGeom>
              <a:avLst/>
              <a:gdLst>
                <a:gd name="T0" fmla="*/ 178 w 178"/>
                <a:gd name="T1" fmla="*/ 89 h 220"/>
                <a:gd name="T2" fmla="*/ 178 w 178"/>
                <a:gd name="T3" fmla="*/ 81 h 220"/>
                <a:gd name="T4" fmla="*/ 156 w 178"/>
                <a:gd name="T5" fmla="*/ 31 h 220"/>
                <a:gd name="T6" fmla="*/ 89 w 178"/>
                <a:gd name="T7" fmla="*/ 0 h 220"/>
                <a:gd name="T8" fmla="*/ 0 w 178"/>
                <a:gd name="T9" fmla="*/ 89 h 220"/>
                <a:gd name="T10" fmla="*/ 89 w 178"/>
                <a:gd name="T11" fmla="*/ 179 h 220"/>
                <a:gd name="T12" fmla="*/ 89 w 178"/>
                <a:gd name="T13" fmla="*/ 220 h 220"/>
                <a:gd name="T14" fmla="*/ 160 w 178"/>
                <a:gd name="T15" fmla="*/ 145 h 220"/>
                <a:gd name="T16" fmla="*/ 178 w 178"/>
                <a:gd name="T17" fmla="*/ 89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8" h="220">
                  <a:moveTo>
                    <a:pt x="178" y="89"/>
                  </a:moveTo>
                  <a:cubicBezTo>
                    <a:pt x="178" y="87"/>
                    <a:pt x="178" y="84"/>
                    <a:pt x="178" y="81"/>
                  </a:cubicBezTo>
                  <a:cubicBezTo>
                    <a:pt x="176" y="62"/>
                    <a:pt x="168" y="45"/>
                    <a:pt x="156" y="31"/>
                  </a:cubicBezTo>
                  <a:cubicBezTo>
                    <a:pt x="139" y="11"/>
                    <a:pt x="115" y="0"/>
                    <a:pt x="89" y="0"/>
                  </a:cubicBezTo>
                  <a:cubicBezTo>
                    <a:pt x="40" y="0"/>
                    <a:pt x="0" y="40"/>
                    <a:pt x="0" y="89"/>
                  </a:cubicBezTo>
                  <a:cubicBezTo>
                    <a:pt x="0" y="139"/>
                    <a:pt x="40" y="179"/>
                    <a:pt x="89" y="179"/>
                  </a:cubicBezTo>
                  <a:cubicBezTo>
                    <a:pt x="89" y="220"/>
                    <a:pt x="89" y="220"/>
                    <a:pt x="89" y="220"/>
                  </a:cubicBezTo>
                  <a:cubicBezTo>
                    <a:pt x="115" y="198"/>
                    <a:pt x="143" y="175"/>
                    <a:pt x="160" y="145"/>
                  </a:cubicBezTo>
                  <a:cubicBezTo>
                    <a:pt x="170" y="128"/>
                    <a:pt x="178" y="110"/>
                    <a:pt x="178" y="89"/>
                  </a:cubicBezTo>
                  <a:close/>
                </a:path>
              </a:pathLst>
            </a:cu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74746"/>
                </a:solidFill>
                <a:effectLst/>
                <a:uLnTx/>
                <a:uFillTx/>
                <a:latin typeface="Arial"/>
                <a:ea typeface="+mn-ea"/>
                <a:cs typeface="+mn-cs"/>
              </a:endParaRPr>
            </a:p>
          </p:txBody>
        </p:sp>
        <p:sp>
          <p:nvSpPr>
            <p:cNvPr id="20" name="Oval 19">
              <a:extLst>
                <a:ext uri="{FF2B5EF4-FFF2-40B4-BE49-F238E27FC236}">
                  <a16:creationId xmlns:a16="http://schemas.microsoft.com/office/drawing/2014/main" id="{B223DCE2-F419-4B94-B2DB-95FBF3A617B8}"/>
                </a:ext>
              </a:extLst>
            </p:cNvPr>
            <p:cNvSpPr/>
            <p:nvPr/>
          </p:nvSpPr>
          <p:spPr>
            <a:xfrm>
              <a:off x="3036094" y="2533076"/>
              <a:ext cx="88106" cy="88106"/>
            </a:xfrm>
            <a:prstGeom prst="ellipse">
              <a:avLst/>
            </a:prstGeom>
            <a:noFill/>
            <a:ln w="19050"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21" name="Rectangle 20">
              <a:extLst>
                <a:ext uri="{FF2B5EF4-FFF2-40B4-BE49-F238E27FC236}">
                  <a16:creationId xmlns:a16="http://schemas.microsoft.com/office/drawing/2014/main" id="{5BE9AD95-795C-4E18-9A26-5A9403A9EBC0}"/>
                </a:ext>
              </a:extLst>
            </p:cNvPr>
            <p:cNvSpPr/>
            <p:nvPr/>
          </p:nvSpPr>
          <p:spPr>
            <a:xfrm>
              <a:off x="3161109" y="2533076"/>
              <a:ext cx="88106" cy="88106"/>
            </a:xfrm>
            <a:prstGeom prst="rect">
              <a:avLst/>
            </a:prstGeom>
            <a:noFill/>
            <a:ln w="19050"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22" name="Isosceles Triangle 21">
              <a:extLst>
                <a:ext uri="{FF2B5EF4-FFF2-40B4-BE49-F238E27FC236}">
                  <a16:creationId xmlns:a16="http://schemas.microsoft.com/office/drawing/2014/main" id="{9DC4941A-978B-49F7-ADC7-6DD878BABE75}"/>
                </a:ext>
              </a:extLst>
            </p:cNvPr>
            <p:cNvSpPr/>
            <p:nvPr/>
          </p:nvSpPr>
          <p:spPr>
            <a:xfrm>
              <a:off x="3286125" y="2533076"/>
              <a:ext cx="88106" cy="88106"/>
            </a:xfrm>
            <a:prstGeom prst="triangle">
              <a:avLst/>
            </a:prstGeom>
            <a:noFill/>
            <a:ln w="19050"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23" name="Freeform 11">
              <a:extLst>
                <a:ext uri="{FF2B5EF4-FFF2-40B4-BE49-F238E27FC236}">
                  <a16:creationId xmlns:a16="http://schemas.microsoft.com/office/drawing/2014/main" id="{F4416533-7ABE-4DE2-91B1-26322E30CAB6}"/>
                </a:ext>
              </a:extLst>
            </p:cNvPr>
            <p:cNvSpPr>
              <a:spLocks/>
            </p:cNvSpPr>
            <p:nvPr/>
          </p:nvSpPr>
          <p:spPr bwMode="auto">
            <a:xfrm flipH="1">
              <a:off x="2897012" y="2699780"/>
              <a:ext cx="252588" cy="311033"/>
            </a:xfrm>
            <a:custGeom>
              <a:avLst/>
              <a:gdLst>
                <a:gd name="T0" fmla="*/ 178 w 178"/>
                <a:gd name="T1" fmla="*/ 89 h 220"/>
                <a:gd name="T2" fmla="*/ 178 w 178"/>
                <a:gd name="T3" fmla="*/ 81 h 220"/>
                <a:gd name="T4" fmla="*/ 156 w 178"/>
                <a:gd name="T5" fmla="*/ 31 h 220"/>
                <a:gd name="T6" fmla="*/ 89 w 178"/>
                <a:gd name="T7" fmla="*/ 0 h 220"/>
                <a:gd name="T8" fmla="*/ 0 w 178"/>
                <a:gd name="T9" fmla="*/ 89 h 220"/>
                <a:gd name="T10" fmla="*/ 89 w 178"/>
                <a:gd name="T11" fmla="*/ 179 h 220"/>
                <a:gd name="T12" fmla="*/ 89 w 178"/>
                <a:gd name="T13" fmla="*/ 220 h 220"/>
                <a:gd name="T14" fmla="*/ 160 w 178"/>
                <a:gd name="T15" fmla="*/ 145 h 220"/>
                <a:gd name="T16" fmla="*/ 178 w 178"/>
                <a:gd name="T17" fmla="*/ 89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8" h="220">
                  <a:moveTo>
                    <a:pt x="178" y="89"/>
                  </a:moveTo>
                  <a:cubicBezTo>
                    <a:pt x="178" y="87"/>
                    <a:pt x="178" y="84"/>
                    <a:pt x="178" y="81"/>
                  </a:cubicBezTo>
                  <a:cubicBezTo>
                    <a:pt x="176" y="62"/>
                    <a:pt x="168" y="45"/>
                    <a:pt x="156" y="31"/>
                  </a:cubicBezTo>
                  <a:cubicBezTo>
                    <a:pt x="139" y="11"/>
                    <a:pt x="115" y="0"/>
                    <a:pt x="89" y="0"/>
                  </a:cubicBezTo>
                  <a:cubicBezTo>
                    <a:pt x="40" y="0"/>
                    <a:pt x="0" y="40"/>
                    <a:pt x="0" y="89"/>
                  </a:cubicBezTo>
                  <a:cubicBezTo>
                    <a:pt x="0" y="139"/>
                    <a:pt x="40" y="179"/>
                    <a:pt x="89" y="179"/>
                  </a:cubicBezTo>
                  <a:cubicBezTo>
                    <a:pt x="89" y="220"/>
                    <a:pt x="89" y="220"/>
                    <a:pt x="89" y="220"/>
                  </a:cubicBezTo>
                  <a:cubicBezTo>
                    <a:pt x="115" y="198"/>
                    <a:pt x="143" y="175"/>
                    <a:pt x="160" y="145"/>
                  </a:cubicBezTo>
                  <a:cubicBezTo>
                    <a:pt x="170" y="128"/>
                    <a:pt x="178" y="110"/>
                    <a:pt x="178" y="89"/>
                  </a:cubicBezTo>
                  <a:close/>
                </a:path>
              </a:pathLst>
            </a:custGeom>
            <a:solidFill>
              <a:srgbClr val="EE5853"/>
            </a:solidFill>
            <a:ln w="19050"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74746"/>
                </a:solidFill>
                <a:effectLst/>
                <a:uLnTx/>
                <a:uFillTx/>
                <a:latin typeface="Arial"/>
                <a:ea typeface="+mn-ea"/>
                <a:cs typeface="+mn-cs"/>
              </a:endParaRPr>
            </a:p>
          </p:txBody>
        </p:sp>
      </p:grpSp>
      <p:sp>
        <p:nvSpPr>
          <p:cNvPr id="10" name="Title 8">
            <a:extLst>
              <a:ext uri="{FF2B5EF4-FFF2-40B4-BE49-F238E27FC236}">
                <a16:creationId xmlns:a16="http://schemas.microsoft.com/office/drawing/2014/main" id="{0D5E3576-A49B-C345-905E-6692311BD710}"/>
              </a:ext>
            </a:extLst>
          </p:cNvPr>
          <p:cNvSpPr txBox="1">
            <a:spLocks/>
          </p:cNvSpPr>
          <p:nvPr/>
        </p:nvSpPr>
        <p:spPr>
          <a:xfrm>
            <a:off x="1473408" y="1798320"/>
            <a:ext cx="6004773" cy="3043143"/>
          </a:xfrm>
          <a:prstGeom prst="rect">
            <a:avLst/>
          </a:prstGeom>
        </p:spPr>
        <p:txBody>
          <a:bodyPr/>
          <a:lstStyle>
            <a:lvl1pPr algn="l" defTabSz="457200" rtl="0" eaLnBrk="1" latinLnBrk="0" hangingPunct="1">
              <a:spcBef>
                <a:spcPct val="0"/>
              </a:spcBef>
              <a:buNone/>
              <a:defRPr sz="2800" b="1" i="0" kern="1200">
                <a:solidFill>
                  <a:schemeClr val="tx1">
                    <a:lumMod val="95000"/>
                  </a:schemeClr>
                </a:solidFill>
                <a:latin typeface="Arial"/>
                <a:ea typeface="+mj-ea"/>
                <a:cs typeface="Arial"/>
              </a:defRPr>
            </a:lvl1pPr>
          </a:lstStyle>
          <a:p>
            <a:pPr marL="0" marR="0" lvl="0" indent="0" algn="l" defTabSz="457200"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Arial"/>
                <a:ea typeface="+mj-ea"/>
                <a:cs typeface="Arial"/>
              </a:rPr>
              <a:t>Stephen </a:t>
            </a:r>
            <a:r>
              <a:rPr kumimoji="0" lang="en-US" sz="2800" b="0" i="0" u="none" strike="noStrike" kern="1200" cap="none" spc="0" normalizeH="0" baseline="0" noProof="0" dirty="0" err="1">
                <a:ln>
                  <a:noFill/>
                </a:ln>
                <a:solidFill>
                  <a:prstClr val="white"/>
                </a:solidFill>
                <a:effectLst/>
                <a:uLnTx/>
                <a:uFillTx/>
                <a:latin typeface="Arial"/>
                <a:ea typeface="+mj-ea"/>
                <a:cs typeface="Arial"/>
              </a:rPr>
              <a:t>Orban</a:t>
            </a:r>
            <a:endParaRPr lang="en-US" b="0" dirty="0">
              <a:solidFill>
                <a:prstClr val="white"/>
              </a:solidFill>
            </a:endParaRPr>
          </a:p>
          <a:p>
            <a:pPr marL="0" marR="0" lvl="0" indent="0" algn="l" defTabSz="457200"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Arial"/>
                <a:ea typeface="+mj-ea"/>
                <a:cs typeface="Arial"/>
              </a:rPr>
              <a:t>Ahead in the Cloud</a:t>
            </a:r>
          </a:p>
          <a:p>
            <a:pPr marL="0" marR="0" lvl="0" indent="0" algn="l" defTabSz="457200" rtl="0" eaLnBrk="1" fontAlgn="auto" latinLnBrk="0" hangingPunct="1">
              <a:lnSpc>
                <a:spcPct val="90000"/>
              </a:lnSpc>
              <a:spcBef>
                <a:spcPct val="0"/>
              </a:spcBef>
              <a:spcAft>
                <a:spcPts val="0"/>
              </a:spcAft>
              <a:buClrTx/>
              <a:buSzTx/>
              <a:buFontTx/>
              <a:buNone/>
              <a:tabLst/>
              <a:defRPr/>
            </a:pPr>
            <a:endParaRPr lang="en-US" b="0" dirty="0">
              <a:solidFill>
                <a:prstClr val="white"/>
              </a:solidFill>
            </a:endParaRPr>
          </a:p>
          <a:p>
            <a:pPr marL="0" marR="0" lvl="0" indent="0" algn="l" defTabSz="457200" rtl="0" eaLnBrk="1" fontAlgn="auto" latinLnBrk="0" hangingPunct="1">
              <a:lnSpc>
                <a:spcPct val="90000"/>
              </a:lnSpc>
              <a:spcBef>
                <a:spcPct val="0"/>
              </a:spcBef>
              <a:spcAft>
                <a:spcPts val="0"/>
              </a:spcAft>
              <a:buClrTx/>
              <a:buSzTx/>
              <a:buFontTx/>
              <a:buNone/>
              <a:tabLst/>
              <a:defRPr/>
            </a:pPr>
            <a:endParaRPr lang="en-US" b="0" dirty="0">
              <a:solidFill>
                <a:prstClr val="white"/>
              </a:solidFill>
            </a:endParaRPr>
          </a:p>
          <a:p>
            <a:pPr marL="0" marR="0" lvl="0" indent="0" algn="l" defTabSz="457200"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Arial"/>
                <a:ea typeface="+mj-ea"/>
                <a:cs typeface="Arial"/>
              </a:rPr>
              <a:t>Mark Schwartz</a:t>
            </a:r>
          </a:p>
          <a:p>
            <a:pPr marL="0" marR="0" lvl="0" indent="0" algn="l" defTabSz="457200"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Arial"/>
                <a:ea typeface="+mj-ea"/>
                <a:cs typeface="Arial"/>
              </a:rPr>
              <a:t>A Seat at the Table</a:t>
            </a:r>
          </a:p>
          <a:p>
            <a:pPr marL="0" marR="0" lvl="0" indent="0" algn="l" defTabSz="457200" rtl="0" eaLnBrk="1" fontAlgn="auto" latinLnBrk="0" hangingPunct="1">
              <a:lnSpc>
                <a:spcPct val="90000"/>
              </a:lnSpc>
              <a:spcBef>
                <a:spcPct val="0"/>
              </a:spcBef>
              <a:spcAft>
                <a:spcPts val="0"/>
              </a:spcAft>
              <a:buClrTx/>
              <a:buSzTx/>
              <a:buFontTx/>
              <a:buNone/>
              <a:tabLst/>
              <a:defRPr/>
            </a:pPr>
            <a:endParaRPr kumimoji="0" lang="en-US" sz="2800" b="1" i="0" u="none" strike="noStrike" kern="1200" cap="none" spc="0" normalizeH="0" baseline="0" noProof="0" dirty="0">
              <a:ln>
                <a:noFill/>
              </a:ln>
              <a:solidFill>
                <a:prstClr val="white"/>
              </a:solidFill>
              <a:effectLst/>
              <a:uLnTx/>
              <a:uFillTx/>
              <a:latin typeface="Arial"/>
              <a:ea typeface="+mj-ea"/>
              <a:cs typeface="Arial"/>
            </a:endParaRPr>
          </a:p>
        </p:txBody>
      </p:sp>
      <p:sp>
        <p:nvSpPr>
          <p:cNvPr id="45" name="Title 8">
            <a:extLst>
              <a:ext uri="{FF2B5EF4-FFF2-40B4-BE49-F238E27FC236}">
                <a16:creationId xmlns:a16="http://schemas.microsoft.com/office/drawing/2014/main" id="{EA2DC75C-E953-472F-AC09-DBADF4F60602}"/>
              </a:ext>
            </a:extLst>
          </p:cNvPr>
          <p:cNvSpPr txBox="1">
            <a:spLocks/>
          </p:cNvSpPr>
          <p:nvPr/>
        </p:nvSpPr>
        <p:spPr>
          <a:xfrm>
            <a:off x="313924" y="-2377002"/>
            <a:ext cx="8593856" cy="1493082"/>
          </a:xfrm>
          <a:prstGeom prst="rect">
            <a:avLst/>
          </a:prstGeom>
        </p:spPr>
        <p:txBody>
          <a:bodyPr/>
          <a:lstStyle>
            <a:lvl1pPr algn="l" defTabSz="457200" rtl="0" eaLnBrk="1" latinLnBrk="0" hangingPunct="1">
              <a:spcBef>
                <a:spcPct val="0"/>
              </a:spcBef>
              <a:buNone/>
              <a:defRPr sz="2800" b="1" i="0" kern="1200">
                <a:solidFill>
                  <a:schemeClr val="tx1">
                    <a:lumMod val="95000"/>
                  </a:schemeClr>
                </a:solidFill>
                <a:latin typeface="Arial"/>
                <a:ea typeface="+mj-ea"/>
                <a:cs typeface="Arial"/>
              </a:defRPr>
            </a:lvl1pPr>
          </a:lstStyle>
          <a:p>
            <a:pPr marL="0" marR="0" lvl="0" indent="0" algn="l" defTabSz="457200" rtl="0" eaLnBrk="1" fontAlgn="auto" latinLnBrk="0" hangingPunct="1">
              <a:lnSpc>
                <a:spcPct val="90000"/>
              </a:lnSpc>
              <a:spcBef>
                <a:spcPct val="0"/>
              </a:spcBef>
              <a:spcAft>
                <a:spcPts val="0"/>
              </a:spcAft>
              <a:buClrTx/>
              <a:buSzTx/>
              <a:buFontTx/>
              <a:buNone/>
              <a:tabLst/>
              <a:defRPr/>
            </a:pPr>
            <a:r>
              <a:rPr kumimoji="0" lang="en-US" sz="3500" b="1" i="0" u="none" strike="noStrike" kern="1200" cap="none" spc="0" normalizeH="0" baseline="0" noProof="0" dirty="0">
                <a:ln>
                  <a:noFill/>
                </a:ln>
                <a:solidFill>
                  <a:srgbClr val="474746"/>
                </a:solidFill>
                <a:effectLst/>
                <a:uLnTx/>
                <a:uFillTx/>
                <a:latin typeface="Arial"/>
                <a:ea typeface="+mj-ea"/>
                <a:cs typeface="Arial"/>
              </a:rPr>
              <a:t>Blockers for Innovation</a:t>
            </a:r>
          </a:p>
        </p:txBody>
      </p:sp>
      <p:sp>
        <p:nvSpPr>
          <p:cNvPr id="46" name="Title 8">
            <a:extLst>
              <a:ext uri="{FF2B5EF4-FFF2-40B4-BE49-F238E27FC236}">
                <a16:creationId xmlns:a16="http://schemas.microsoft.com/office/drawing/2014/main" id="{91C3298D-9D5B-476B-9575-AF327DF9B889}"/>
              </a:ext>
            </a:extLst>
          </p:cNvPr>
          <p:cNvSpPr txBox="1">
            <a:spLocks/>
          </p:cNvSpPr>
          <p:nvPr/>
        </p:nvSpPr>
        <p:spPr>
          <a:xfrm>
            <a:off x="0" y="-780831"/>
            <a:ext cx="2240280" cy="464382"/>
          </a:xfrm>
          <a:prstGeom prst="rect">
            <a:avLst/>
          </a:prstGeom>
        </p:spPr>
        <p:txBody>
          <a:bodyPr/>
          <a:lstStyle>
            <a:lvl1pPr algn="l" defTabSz="457200" rtl="0" eaLnBrk="1" latinLnBrk="0" hangingPunct="1">
              <a:spcBef>
                <a:spcPct val="0"/>
              </a:spcBef>
              <a:buNone/>
              <a:defRPr sz="2800" b="1" i="0" kern="1200">
                <a:solidFill>
                  <a:schemeClr val="tx1">
                    <a:lumMod val="95000"/>
                  </a:schemeClr>
                </a:solidFill>
                <a:latin typeface="Arial"/>
                <a:ea typeface="+mj-ea"/>
                <a:cs typeface="Arial"/>
              </a:defRPr>
            </a:lvl1pPr>
          </a:lstStyle>
          <a:p>
            <a:pPr marL="0" marR="0" lvl="0" indent="0" algn="ctr" defTabSz="457200" rtl="0" eaLnBrk="1" fontAlgn="auto" latinLnBrk="0" hangingPunct="1">
              <a:lnSpc>
                <a:spcPct val="90000"/>
              </a:lnSpc>
              <a:spcBef>
                <a:spcPct val="0"/>
              </a:spcBef>
              <a:spcAft>
                <a:spcPts val="0"/>
              </a:spcAft>
              <a:buClrTx/>
              <a:buSzTx/>
              <a:buFontTx/>
              <a:buNone/>
              <a:tabLst/>
              <a:defRPr/>
            </a:pPr>
            <a:r>
              <a:rPr kumimoji="0" lang="en-US" sz="1800" b="0" i="0" u="none" strike="noStrike" kern="1200" cap="none" spc="0" normalizeH="0" baseline="0" noProof="0" dirty="0">
                <a:ln>
                  <a:noFill/>
                </a:ln>
                <a:solidFill>
                  <a:srgbClr val="474746"/>
                </a:solidFill>
                <a:effectLst/>
                <a:uLnTx/>
                <a:uFillTx/>
                <a:latin typeface="Arial"/>
                <a:ea typeface="+mj-ea"/>
                <a:cs typeface="Arial"/>
              </a:rPr>
              <a:t>Culture</a:t>
            </a:r>
          </a:p>
        </p:txBody>
      </p:sp>
      <p:sp>
        <p:nvSpPr>
          <p:cNvPr id="75" name="Rectangle 74">
            <a:extLst>
              <a:ext uri="{FF2B5EF4-FFF2-40B4-BE49-F238E27FC236}">
                <a16:creationId xmlns:a16="http://schemas.microsoft.com/office/drawing/2014/main" id="{25256F52-FE04-4514-89F7-052F0BC5F0D8}"/>
              </a:ext>
            </a:extLst>
          </p:cNvPr>
          <p:cNvSpPr/>
          <p:nvPr/>
        </p:nvSpPr>
        <p:spPr>
          <a:xfrm>
            <a:off x="1506521" y="-55587"/>
            <a:ext cx="4985719" cy="1779245"/>
          </a:xfrm>
          <a:prstGeom prst="rect">
            <a:avLst/>
          </a:prstGeom>
          <a:noFill/>
          <a:ln w="381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nSpc>
                <a:spcPct val="90000"/>
              </a:lnSpc>
              <a:spcBef>
                <a:spcPct val="0"/>
              </a:spcBef>
              <a:defRPr/>
            </a:pPr>
            <a:r>
              <a:rPr lang="en-US" sz="3500" b="1" dirty="0">
                <a:solidFill>
                  <a:prstClr val="white"/>
                </a:solidFill>
                <a:latin typeface="Arial"/>
                <a:ea typeface="+mj-ea"/>
                <a:cs typeface="Arial"/>
              </a:rPr>
              <a:t>Leadership Systems and Feedback</a:t>
            </a:r>
          </a:p>
        </p:txBody>
      </p:sp>
      <p:pic>
        <p:nvPicPr>
          <p:cNvPr id="2" name="Picture 1">
            <a:extLst>
              <a:ext uri="{FF2B5EF4-FFF2-40B4-BE49-F238E27FC236}">
                <a16:creationId xmlns:a16="http://schemas.microsoft.com/office/drawing/2014/main" id="{39389576-2DA8-514E-B5CC-9560F6D5DE14}"/>
              </a:ext>
            </a:extLst>
          </p:cNvPr>
          <p:cNvPicPr>
            <a:picLocks noChangeAspect="1"/>
          </p:cNvPicPr>
          <p:nvPr/>
        </p:nvPicPr>
        <p:blipFill>
          <a:blip r:embed="rId2"/>
          <a:stretch>
            <a:fillRect/>
          </a:stretch>
        </p:blipFill>
        <p:spPr>
          <a:xfrm>
            <a:off x="4974041" y="1779245"/>
            <a:ext cx="1863887" cy="2741010"/>
          </a:xfrm>
          <a:prstGeom prst="rect">
            <a:avLst/>
          </a:prstGeom>
        </p:spPr>
      </p:pic>
      <p:pic>
        <p:nvPicPr>
          <p:cNvPr id="3" name="Picture 2">
            <a:extLst>
              <a:ext uri="{FF2B5EF4-FFF2-40B4-BE49-F238E27FC236}">
                <a16:creationId xmlns:a16="http://schemas.microsoft.com/office/drawing/2014/main" id="{74BA088E-AB32-DE46-BEA7-4F9E37168B9D}"/>
              </a:ext>
            </a:extLst>
          </p:cNvPr>
          <p:cNvPicPr>
            <a:picLocks noChangeAspect="1"/>
          </p:cNvPicPr>
          <p:nvPr/>
        </p:nvPicPr>
        <p:blipFill>
          <a:blip r:embed="rId3"/>
          <a:stretch>
            <a:fillRect/>
          </a:stretch>
        </p:blipFill>
        <p:spPr>
          <a:xfrm>
            <a:off x="7012673" y="1779245"/>
            <a:ext cx="1838348" cy="2741010"/>
          </a:xfrm>
          <a:prstGeom prst="rect">
            <a:avLst/>
          </a:prstGeom>
        </p:spPr>
      </p:pic>
    </p:spTree>
    <p:extLst>
      <p:ext uri="{BB962C8B-B14F-4D97-AF65-F5344CB8AC3E}">
        <p14:creationId xmlns:p14="http://schemas.microsoft.com/office/powerpoint/2010/main" val="8823292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itle 8">
            <a:extLst>
              <a:ext uri="{FF2B5EF4-FFF2-40B4-BE49-F238E27FC236}">
                <a16:creationId xmlns:a16="http://schemas.microsoft.com/office/drawing/2014/main" id="{6AF9C1D2-BFC0-4E38-8C9F-9977F6731767}"/>
              </a:ext>
            </a:extLst>
          </p:cNvPr>
          <p:cNvSpPr txBox="1">
            <a:spLocks/>
          </p:cNvSpPr>
          <p:nvPr/>
        </p:nvSpPr>
        <p:spPr>
          <a:xfrm>
            <a:off x="313924" y="305238"/>
            <a:ext cx="8593856" cy="1493082"/>
          </a:xfrm>
          <a:prstGeom prst="rect">
            <a:avLst/>
          </a:prstGeom>
        </p:spPr>
        <p:txBody>
          <a:bodyPr/>
          <a:lstStyle>
            <a:lvl1pPr algn="l" defTabSz="457200" rtl="0" eaLnBrk="1" latinLnBrk="0" hangingPunct="1">
              <a:spcBef>
                <a:spcPct val="0"/>
              </a:spcBef>
              <a:buNone/>
              <a:defRPr sz="2800" b="1" i="0" kern="1200">
                <a:solidFill>
                  <a:schemeClr val="tx1">
                    <a:lumMod val="95000"/>
                  </a:schemeClr>
                </a:solidFill>
                <a:latin typeface="Arial"/>
                <a:ea typeface="+mj-ea"/>
                <a:cs typeface="Arial"/>
              </a:defRPr>
            </a:lvl1pPr>
          </a:lstStyle>
          <a:p>
            <a:pPr marL="0" marR="0" lvl="0" indent="0" algn="l" defTabSz="457200" rtl="0" eaLnBrk="1" fontAlgn="auto" latinLnBrk="0" hangingPunct="1">
              <a:lnSpc>
                <a:spcPct val="90000"/>
              </a:lnSpc>
              <a:spcBef>
                <a:spcPct val="0"/>
              </a:spcBef>
              <a:spcAft>
                <a:spcPts val="0"/>
              </a:spcAft>
              <a:buClrTx/>
              <a:buSzTx/>
              <a:buFontTx/>
              <a:buNone/>
              <a:tabLst/>
              <a:defRPr/>
            </a:pPr>
            <a:r>
              <a:rPr kumimoji="0" lang="en-US" sz="3500" b="1" i="0" u="none" strike="noStrike" kern="1200" cap="none" spc="0" normalizeH="0" baseline="0" noProof="0" dirty="0">
                <a:ln>
                  <a:noFill/>
                </a:ln>
                <a:solidFill>
                  <a:srgbClr val="474746"/>
                </a:solidFill>
                <a:effectLst/>
                <a:uLnTx/>
                <a:uFillTx/>
                <a:latin typeface="Arial"/>
                <a:ea typeface="+mj-ea"/>
                <a:cs typeface="Arial"/>
              </a:rPr>
              <a:t>Blockers for Innovation</a:t>
            </a:r>
          </a:p>
        </p:txBody>
      </p:sp>
      <p:sp>
        <p:nvSpPr>
          <p:cNvPr id="7" name="Title 8">
            <a:extLst>
              <a:ext uri="{FF2B5EF4-FFF2-40B4-BE49-F238E27FC236}">
                <a16:creationId xmlns:a16="http://schemas.microsoft.com/office/drawing/2014/main" id="{C9549E02-DB4E-4D29-B6EB-D669A85EE16E}"/>
              </a:ext>
            </a:extLst>
          </p:cNvPr>
          <p:cNvSpPr txBox="1">
            <a:spLocks/>
          </p:cNvSpPr>
          <p:nvPr/>
        </p:nvSpPr>
        <p:spPr>
          <a:xfrm>
            <a:off x="0" y="1901409"/>
            <a:ext cx="2240280" cy="464382"/>
          </a:xfrm>
          <a:prstGeom prst="rect">
            <a:avLst/>
          </a:prstGeom>
        </p:spPr>
        <p:txBody>
          <a:bodyPr/>
          <a:lstStyle>
            <a:lvl1pPr algn="l" defTabSz="457200" rtl="0" eaLnBrk="1" latinLnBrk="0" hangingPunct="1">
              <a:spcBef>
                <a:spcPct val="0"/>
              </a:spcBef>
              <a:buNone/>
              <a:defRPr sz="2800" b="1" i="0" kern="1200">
                <a:solidFill>
                  <a:schemeClr val="tx1">
                    <a:lumMod val="95000"/>
                  </a:schemeClr>
                </a:solidFill>
                <a:latin typeface="Arial"/>
                <a:ea typeface="+mj-ea"/>
                <a:cs typeface="Arial"/>
              </a:defRPr>
            </a:lvl1pPr>
          </a:lstStyle>
          <a:p>
            <a:pPr marL="0" marR="0" lvl="0" indent="0" algn="ctr" defTabSz="457200" rtl="0" eaLnBrk="1" fontAlgn="auto" latinLnBrk="0" hangingPunct="1">
              <a:lnSpc>
                <a:spcPct val="90000"/>
              </a:lnSpc>
              <a:spcBef>
                <a:spcPct val="0"/>
              </a:spcBef>
              <a:spcAft>
                <a:spcPts val="0"/>
              </a:spcAft>
              <a:buClrTx/>
              <a:buSzTx/>
              <a:buFontTx/>
              <a:buNone/>
              <a:tabLst/>
              <a:defRPr/>
            </a:pPr>
            <a:r>
              <a:rPr kumimoji="0" lang="en-US" sz="1800" b="0" i="0" u="none" strike="noStrike" kern="1200" cap="none" spc="0" normalizeH="0" baseline="0" noProof="0" dirty="0">
                <a:ln>
                  <a:noFill/>
                </a:ln>
                <a:solidFill>
                  <a:srgbClr val="474746"/>
                </a:solidFill>
                <a:effectLst/>
                <a:uLnTx/>
                <a:uFillTx/>
                <a:latin typeface="Arial"/>
                <a:ea typeface="+mj-ea"/>
                <a:cs typeface="Arial"/>
              </a:rPr>
              <a:t>Culture</a:t>
            </a:r>
          </a:p>
        </p:txBody>
      </p:sp>
      <p:sp>
        <p:nvSpPr>
          <p:cNvPr id="8" name="Title 8">
            <a:extLst>
              <a:ext uri="{FF2B5EF4-FFF2-40B4-BE49-F238E27FC236}">
                <a16:creationId xmlns:a16="http://schemas.microsoft.com/office/drawing/2014/main" id="{EB90601B-5838-4CF2-A198-6D8F635E1CE3}"/>
              </a:ext>
            </a:extLst>
          </p:cNvPr>
          <p:cNvSpPr txBox="1">
            <a:spLocks/>
          </p:cNvSpPr>
          <p:nvPr/>
        </p:nvSpPr>
        <p:spPr>
          <a:xfrm>
            <a:off x="2240280" y="1997374"/>
            <a:ext cx="2331720" cy="464382"/>
          </a:xfrm>
          <a:prstGeom prst="rect">
            <a:avLst/>
          </a:prstGeom>
        </p:spPr>
        <p:txBody>
          <a:bodyPr/>
          <a:lstStyle>
            <a:lvl1pPr algn="l" defTabSz="457200" rtl="0" eaLnBrk="1" latinLnBrk="0" hangingPunct="1">
              <a:spcBef>
                <a:spcPct val="0"/>
              </a:spcBef>
              <a:buNone/>
              <a:defRPr sz="2800" b="1" i="0" kern="1200">
                <a:solidFill>
                  <a:schemeClr val="tx1">
                    <a:lumMod val="95000"/>
                  </a:schemeClr>
                </a:solidFill>
                <a:latin typeface="Arial"/>
                <a:ea typeface="+mj-ea"/>
                <a:cs typeface="Arial"/>
              </a:defRPr>
            </a:lvl1pPr>
          </a:lstStyle>
          <a:p>
            <a:pPr marL="0" marR="0" lvl="0" indent="0" algn="ctr" defTabSz="457200" rtl="0" eaLnBrk="1" fontAlgn="auto" latinLnBrk="0" hangingPunct="1">
              <a:lnSpc>
                <a:spcPct val="90000"/>
              </a:lnSpc>
              <a:spcBef>
                <a:spcPct val="0"/>
              </a:spcBef>
              <a:spcAft>
                <a:spcPts val="0"/>
              </a:spcAft>
              <a:buClrTx/>
              <a:buSzTx/>
              <a:buFontTx/>
              <a:buNone/>
              <a:tabLst/>
              <a:defRPr/>
            </a:pPr>
            <a:r>
              <a:rPr kumimoji="0" lang="en-US" sz="1800" b="0" i="0" u="none" strike="noStrike" kern="1200" cap="none" spc="0" normalizeH="0" baseline="0" noProof="0" dirty="0">
                <a:ln>
                  <a:noFill/>
                </a:ln>
                <a:solidFill>
                  <a:srgbClr val="474746"/>
                </a:solidFill>
                <a:effectLst/>
                <a:uLnTx/>
                <a:uFillTx/>
                <a:latin typeface="Arial"/>
                <a:ea typeface="+mj-ea"/>
                <a:cs typeface="Arial"/>
              </a:rPr>
              <a:t>Skills</a:t>
            </a:r>
          </a:p>
        </p:txBody>
      </p:sp>
      <p:sp>
        <p:nvSpPr>
          <p:cNvPr id="9" name="Title 8">
            <a:extLst>
              <a:ext uri="{FF2B5EF4-FFF2-40B4-BE49-F238E27FC236}">
                <a16:creationId xmlns:a16="http://schemas.microsoft.com/office/drawing/2014/main" id="{B4C7E970-1504-44BA-95F3-CC6994CDB81D}"/>
              </a:ext>
            </a:extLst>
          </p:cNvPr>
          <p:cNvSpPr txBox="1">
            <a:spLocks/>
          </p:cNvSpPr>
          <p:nvPr/>
        </p:nvSpPr>
        <p:spPr>
          <a:xfrm>
            <a:off x="4480559" y="1997374"/>
            <a:ext cx="2331719" cy="464382"/>
          </a:xfrm>
          <a:prstGeom prst="rect">
            <a:avLst/>
          </a:prstGeom>
        </p:spPr>
        <p:txBody>
          <a:bodyPr/>
          <a:lstStyle>
            <a:lvl1pPr algn="l" defTabSz="457200" rtl="0" eaLnBrk="1" latinLnBrk="0" hangingPunct="1">
              <a:spcBef>
                <a:spcPct val="0"/>
              </a:spcBef>
              <a:buNone/>
              <a:defRPr sz="2800" b="1" i="0" kern="1200">
                <a:solidFill>
                  <a:schemeClr val="tx1">
                    <a:lumMod val="95000"/>
                  </a:schemeClr>
                </a:solidFill>
                <a:latin typeface="Arial"/>
                <a:ea typeface="+mj-ea"/>
                <a:cs typeface="Arial"/>
              </a:defRPr>
            </a:lvl1pPr>
          </a:lstStyle>
          <a:p>
            <a:pPr marL="0" marR="0" lvl="0" indent="0" algn="ctr" defTabSz="457200" rtl="0" eaLnBrk="1" fontAlgn="auto" latinLnBrk="0" hangingPunct="1">
              <a:lnSpc>
                <a:spcPct val="90000"/>
              </a:lnSpc>
              <a:spcBef>
                <a:spcPct val="0"/>
              </a:spcBef>
              <a:spcAft>
                <a:spcPts val="0"/>
              </a:spcAft>
              <a:buClrTx/>
              <a:buSzTx/>
              <a:buFontTx/>
              <a:buNone/>
              <a:tabLst/>
              <a:defRPr/>
            </a:pPr>
            <a:r>
              <a:rPr kumimoji="0" lang="en-US" sz="1800" b="0" i="0" u="none" strike="noStrike" kern="1200" cap="none" spc="0" normalizeH="0" baseline="0" noProof="0" dirty="0">
                <a:ln>
                  <a:noFill/>
                </a:ln>
                <a:solidFill>
                  <a:srgbClr val="474746"/>
                </a:solidFill>
                <a:effectLst/>
                <a:uLnTx/>
                <a:uFillTx/>
                <a:latin typeface="Arial"/>
                <a:ea typeface="+mj-ea"/>
                <a:cs typeface="Arial"/>
              </a:rPr>
              <a:t>Organization</a:t>
            </a:r>
          </a:p>
        </p:txBody>
      </p:sp>
      <p:sp>
        <p:nvSpPr>
          <p:cNvPr id="14" name="Title 8">
            <a:extLst>
              <a:ext uri="{FF2B5EF4-FFF2-40B4-BE49-F238E27FC236}">
                <a16:creationId xmlns:a16="http://schemas.microsoft.com/office/drawing/2014/main" id="{B6F9911F-FAFB-44B7-878F-CC9572456EEE}"/>
              </a:ext>
            </a:extLst>
          </p:cNvPr>
          <p:cNvSpPr txBox="1">
            <a:spLocks/>
          </p:cNvSpPr>
          <p:nvPr/>
        </p:nvSpPr>
        <p:spPr>
          <a:xfrm>
            <a:off x="6812277" y="1997374"/>
            <a:ext cx="2266311" cy="464382"/>
          </a:xfrm>
          <a:prstGeom prst="rect">
            <a:avLst/>
          </a:prstGeom>
        </p:spPr>
        <p:txBody>
          <a:bodyPr/>
          <a:lstStyle>
            <a:lvl1pPr algn="l" defTabSz="457200" rtl="0" eaLnBrk="1" latinLnBrk="0" hangingPunct="1">
              <a:spcBef>
                <a:spcPct val="0"/>
              </a:spcBef>
              <a:buNone/>
              <a:defRPr sz="2800" b="1" i="0" kern="1200">
                <a:solidFill>
                  <a:schemeClr val="tx1">
                    <a:lumMod val="95000"/>
                  </a:schemeClr>
                </a:solidFill>
                <a:latin typeface="Arial"/>
                <a:ea typeface="+mj-ea"/>
                <a:cs typeface="Arial"/>
              </a:defRPr>
            </a:lvl1pPr>
          </a:lstStyle>
          <a:p>
            <a:pPr marL="0" marR="0" lvl="0" indent="0" algn="ctr" defTabSz="457200" rtl="0" eaLnBrk="1" fontAlgn="auto" latinLnBrk="0" hangingPunct="1">
              <a:lnSpc>
                <a:spcPct val="90000"/>
              </a:lnSpc>
              <a:spcBef>
                <a:spcPct val="0"/>
              </a:spcBef>
              <a:spcAft>
                <a:spcPts val="0"/>
              </a:spcAft>
              <a:buClrTx/>
              <a:buSzTx/>
              <a:buFontTx/>
              <a:buNone/>
              <a:tabLst/>
              <a:defRPr/>
            </a:pPr>
            <a:r>
              <a:rPr kumimoji="0" lang="en-US" sz="1800" b="0" i="0" u="none" strike="noStrike" kern="1200" cap="none" spc="0" normalizeH="0" baseline="0" noProof="0" dirty="0">
                <a:ln>
                  <a:noFill/>
                </a:ln>
                <a:solidFill>
                  <a:srgbClr val="474746"/>
                </a:solidFill>
                <a:effectLst/>
                <a:uLnTx/>
                <a:uFillTx/>
                <a:latin typeface="Arial"/>
                <a:ea typeface="+mj-ea"/>
                <a:cs typeface="Arial"/>
              </a:rPr>
              <a:t>Finance</a:t>
            </a:r>
          </a:p>
        </p:txBody>
      </p:sp>
      <p:sp>
        <p:nvSpPr>
          <p:cNvPr id="18" name="Mask_right">
            <a:extLst>
              <a:ext uri="{FF2B5EF4-FFF2-40B4-BE49-F238E27FC236}">
                <a16:creationId xmlns:a16="http://schemas.microsoft.com/office/drawing/2014/main" id="{C6191362-68E0-492A-B565-1D4A8462260F}"/>
              </a:ext>
            </a:extLst>
          </p:cNvPr>
          <p:cNvSpPr/>
          <p:nvPr/>
        </p:nvSpPr>
        <p:spPr>
          <a:xfrm>
            <a:off x="6786477" y="2438400"/>
            <a:ext cx="2357524" cy="2705100"/>
          </a:xfrm>
          <a:prstGeom prst="rect">
            <a:avLst/>
          </a:prstGeom>
          <a:gradFill>
            <a:gsLst>
              <a:gs pos="0">
                <a:schemeClr val="tx2">
                  <a:lumMod val="25000"/>
                </a:schemeClr>
              </a:gs>
              <a:gs pos="100000">
                <a:schemeClr val="tx2">
                  <a:lumMod val="10000"/>
                </a:schemeClr>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19" name="Arrow: Pentagon 18">
            <a:extLst>
              <a:ext uri="{FF2B5EF4-FFF2-40B4-BE49-F238E27FC236}">
                <a16:creationId xmlns:a16="http://schemas.microsoft.com/office/drawing/2014/main" id="{FEE64F2F-3C6E-4DF9-A254-4CD405464FEA}"/>
              </a:ext>
            </a:extLst>
          </p:cNvPr>
          <p:cNvSpPr/>
          <p:nvPr/>
        </p:nvSpPr>
        <p:spPr>
          <a:xfrm>
            <a:off x="3521201" y="2438400"/>
            <a:ext cx="3641264" cy="2705100"/>
          </a:xfrm>
          <a:prstGeom prst="homePlate">
            <a:avLst>
              <a:gd name="adj" fmla="val 11560"/>
            </a:avLst>
          </a:prstGeom>
          <a:gradFill>
            <a:gsLst>
              <a:gs pos="1961">
                <a:schemeClr val="bg2"/>
              </a:gs>
              <a:gs pos="100000">
                <a:schemeClr val="bg2">
                  <a:lumMod val="7500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24" name="Arrow: Pentagon 23">
            <a:extLst>
              <a:ext uri="{FF2B5EF4-FFF2-40B4-BE49-F238E27FC236}">
                <a16:creationId xmlns:a16="http://schemas.microsoft.com/office/drawing/2014/main" id="{06E81830-67B7-4277-B501-AD735918A605}"/>
              </a:ext>
            </a:extLst>
          </p:cNvPr>
          <p:cNvSpPr/>
          <p:nvPr/>
        </p:nvSpPr>
        <p:spPr>
          <a:xfrm>
            <a:off x="1245853" y="2438400"/>
            <a:ext cx="3641264" cy="2705100"/>
          </a:xfrm>
          <a:prstGeom prst="homePlate">
            <a:avLst>
              <a:gd name="adj" fmla="val 11560"/>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20" name="Arrow: Pentagon 19">
            <a:extLst>
              <a:ext uri="{FF2B5EF4-FFF2-40B4-BE49-F238E27FC236}">
                <a16:creationId xmlns:a16="http://schemas.microsoft.com/office/drawing/2014/main" id="{75EA9A5D-8CEC-4794-BDF9-226CA98FFC83}"/>
              </a:ext>
            </a:extLst>
          </p:cNvPr>
          <p:cNvSpPr/>
          <p:nvPr/>
        </p:nvSpPr>
        <p:spPr>
          <a:xfrm>
            <a:off x="0" y="2438400"/>
            <a:ext cx="2600968" cy="2705100"/>
          </a:xfrm>
          <a:prstGeom prst="homePlate">
            <a:avLst>
              <a:gd name="adj" fmla="val 11560"/>
            </a:avLst>
          </a:prstGeom>
          <a:gradFill>
            <a:gsLst>
              <a:gs pos="1961">
                <a:srgbClr val="F1605D"/>
              </a:gs>
              <a:gs pos="100000">
                <a:srgbClr val="E84A44"/>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grpSp>
        <p:nvGrpSpPr>
          <p:cNvPr id="26" name="Group 25">
            <a:extLst>
              <a:ext uri="{FF2B5EF4-FFF2-40B4-BE49-F238E27FC236}">
                <a16:creationId xmlns:a16="http://schemas.microsoft.com/office/drawing/2014/main" id="{6BE4D8F5-57CF-4BC7-92E5-F902EE8FB3DF}"/>
              </a:ext>
            </a:extLst>
          </p:cNvPr>
          <p:cNvGrpSpPr/>
          <p:nvPr/>
        </p:nvGrpSpPr>
        <p:grpSpPr>
          <a:xfrm>
            <a:off x="862570" y="2866205"/>
            <a:ext cx="712708" cy="849445"/>
            <a:chOff x="2897012" y="2317750"/>
            <a:chExt cx="581499" cy="693063"/>
          </a:xfrm>
        </p:grpSpPr>
        <p:sp>
          <p:nvSpPr>
            <p:cNvPr id="28" name="Freeform 11">
              <a:extLst>
                <a:ext uri="{FF2B5EF4-FFF2-40B4-BE49-F238E27FC236}">
                  <a16:creationId xmlns:a16="http://schemas.microsoft.com/office/drawing/2014/main" id="{4BBB6115-0690-4FC1-8454-8A2728F5F817}"/>
                </a:ext>
              </a:extLst>
            </p:cNvPr>
            <p:cNvSpPr>
              <a:spLocks/>
            </p:cNvSpPr>
            <p:nvPr/>
          </p:nvSpPr>
          <p:spPr bwMode="auto">
            <a:xfrm>
              <a:off x="2941462" y="2317750"/>
              <a:ext cx="537049" cy="661314"/>
            </a:xfrm>
            <a:custGeom>
              <a:avLst/>
              <a:gdLst>
                <a:gd name="T0" fmla="*/ 178 w 178"/>
                <a:gd name="T1" fmla="*/ 89 h 220"/>
                <a:gd name="T2" fmla="*/ 178 w 178"/>
                <a:gd name="T3" fmla="*/ 81 h 220"/>
                <a:gd name="T4" fmla="*/ 156 w 178"/>
                <a:gd name="T5" fmla="*/ 31 h 220"/>
                <a:gd name="T6" fmla="*/ 89 w 178"/>
                <a:gd name="T7" fmla="*/ 0 h 220"/>
                <a:gd name="T8" fmla="*/ 0 w 178"/>
                <a:gd name="T9" fmla="*/ 89 h 220"/>
                <a:gd name="T10" fmla="*/ 89 w 178"/>
                <a:gd name="T11" fmla="*/ 179 h 220"/>
                <a:gd name="T12" fmla="*/ 89 w 178"/>
                <a:gd name="T13" fmla="*/ 220 h 220"/>
                <a:gd name="T14" fmla="*/ 160 w 178"/>
                <a:gd name="T15" fmla="*/ 145 h 220"/>
                <a:gd name="T16" fmla="*/ 178 w 178"/>
                <a:gd name="T17" fmla="*/ 89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8" h="220">
                  <a:moveTo>
                    <a:pt x="178" y="89"/>
                  </a:moveTo>
                  <a:cubicBezTo>
                    <a:pt x="178" y="87"/>
                    <a:pt x="178" y="84"/>
                    <a:pt x="178" y="81"/>
                  </a:cubicBezTo>
                  <a:cubicBezTo>
                    <a:pt x="176" y="62"/>
                    <a:pt x="168" y="45"/>
                    <a:pt x="156" y="31"/>
                  </a:cubicBezTo>
                  <a:cubicBezTo>
                    <a:pt x="139" y="11"/>
                    <a:pt x="115" y="0"/>
                    <a:pt x="89" y="0"/>
                  </a:cubicBezTo>
                  <a:cubicBezTo>
                    <a:pt x="40" y="0"/>
                    <a:pt x="0" y="40"/>
                    <a:pt x="0" y="89"/>
                  </a:cubicBezTo>
                  <a:cubicBezTo>
                    <a:pt x="0" y="139"/>
                    <a:pt x="40" y="179"/>
                    <a:pt x="89" y="179"/>
                  </a:cubicBezTo>
                  <a:cubicBezTo>
                    <a:pt x="89" y="220"/>
                    <a:pt x="89" y="220"/>
                    <a:pt x="89" y="220"/>
                  </a:cubicBezTo>
                  <a:cubicBezTo>
                    <a:pt x="115" y="198"/>
                    <a:pt x="143" y="175"/>
                    <a:pt x="160" y="145"/>
                  </a:cubicBezTo>
                  <a:cubicBezTo>
                    <a:pt x="170" y="128"/>
                    <a:pt x="178" y="110"/>
                    <a:pt x="178" y="89"/>
                  </a:cubicBezTo>
                  <a:close/>
                </a:path>
              </a:pathLst>
            </a:cu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74746"/>
                </a:solidFill>
                <a:effectLst/>
                <a:uLnTx/>
                <a:uFillTx/>
                <a:latin typeface="Arial"/>
                <a:ea typeface="+mn-ea"/>
                <a:cs typeface="+mn-cs"/>
              </a:endParaRPr>
            </a:p>
          </p:txBody>
        </p:sp>
        <p:sp>
          <p:nvSpPr>
            <p:cNvPr id="29" name="Oval 28">
              <a:extLst>
                <a:ext uri="{FF2B5EF4-FFF2-40B4-BE49-F238E27FC236}">
                  <a16:creationId xmlns:a16="http://schemas.microsoft.com/office/drawing/2014/main" id="{421CC304-ED9B-48CE-B1C2-B11543F2E420}"/>
                </a:ext>
              </a:extLst>
            </p:cNvPr>
            <p:cNvSpPr/>
            <p:nvPr/>
          </p:nvSpPr>
          <p:spPr>
            <a:xfrm>
              <a:off x="3036094" y="2533076"/>
              <a:ext cx="88106" cy="88106"/>
            </a:xfrm>
            <a:prstGeom prst="ellipse">
              <a:avLst/>
            </a:prstGeom>
            <a:noFill/>
            <a:ln w="19050"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30" name="Rectangle 29">
              <a:extLst>
                <a:ext uri="{FF2B5EF4-FFF2-40B4-BE49-F238E27FC236}">
                  <a16:creationId xmlns:a16="http://schemas.microsoft.com/office/drawing/2014/main" id="{2D63B225-75CD-40B8-9F35-715EF0857B57}"/>
                </a:ext>
              </a:extLst>
            </p:cNvPr>
            <p:cNvSpPr/>
            <p:nvPr/>
          </p:nvSpPr>
          <p:spPr>
            <a:xfrm>
              <a:off x="3161109" y="2533076"/>
              <a:ext cx="88106" cy="88106"/>
            </a:xfrm>
            <a:prstGeom prst="rect">
              <a:avLst/>
            </a:prstGeom>
            <a:noFill/>
            <a:ln w="19050"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31" name="Isosceles Triangle 30">
              <a:extLst>
                <a:ext uri="{FF2B5EF4-FFF2-40B4-BE49-F238E27FC236}">
                  <a16:creationId xmlns:a16="http://schemas.microsoft.com/office/drawing/2014/main" id="{F3655DB7-C7E8-46C9-A21B-E6F2332A837A}"/>
                </a:ext>
              </a:extLst>
            </p:cNvPr>
            <p:cNvSpPr/>
            <p:nvPr/>
          </p:nvSpPr>
          <p:spPr>
            <a:xfrm>
              <a:off x="3286125" y="2533076"/>
              <a:ext cx="88106" cy="88106"/>
            </a:xfrm>
            <a:prstGeom prst="triangle">
              <a:avLst/>
            </a:prstGeom>
            <a:noFill/>
            <a:ln w="19050"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34" name="Freeform 11">
              <a:extLst>
                <a:ext uri="{FF2B5EF4-FFF2-40B4-BE49-F238E27FC236}">
                  <a16:creationId xmlns:a16="http://schemas.microsoft.com/office/drawing/2014/main" id="{A6BE21FE-0B19-43A0-9EE1-A44581366054}"/>
                </a:ext>
              </a:extLst>
            </p:cNvPr>
            <p:cNvSpPr>
              <a:spLocks/>
            </p:cNvSpPr>
            <p:nvPr/>
          </p:nvSpPr>
          <p:spPr bwMode="auto">
            <a:xfrm flipH="1">
              <a:off x="2897012" y="2699780"/>
              <a:ext cx="252588" cy="311033"/>
            </a:xfrm>
            <a:custGeom>
              <a:avLst/>
              <a:gdLst>
                <a:gd name="T0" fmla="*/ 178 w 178"/>
                <a:gd name="T1" fmla="*/ 89 h 220"/>
                <a:gd name="T2" fmla="*/ 178 w 178"/>
                <a:gd name="T3" fmla="*/ 81 h 220"/>
                <a:gd name="T4" fmla="*/ 156 w 178"/>
                <a:gd name="T5" fmla="*/ 31 h 220"/>
                <a:gd name="T6" fmla="*/ 89 w 178"/>
                <a:gd name="T7" fmla="*/ 0 h 220"/>
                <a:gd name="T8" fmla="*/ 0 w 178"/>
                <a:gd name="T9" fmla="*/ 89 h 220"/>
                <a:gd name="T10" fmla="*/ 89 w 178"/>
                <a:gd name="T11" fmla="*/ 179 h 220"/>
                <a:gd name="T12" fmla="*/ 89 w 178"/>
                <a:gd name="T13" fmla="*/ 220 h 220"/>
                <a:gd name="T14" fmla="*/ 160 w 178"/>
                <a:gd name="T15" fmla="*/ 145 h 220"/>
                <a:gd name="T16" fmla="*/ 178 w 178"/>
                <a:gd name="T17" fmla="*/ 89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8" h="220">
                  <a:moveTo>
                    <a:pt x="178" y="89"/>
                  </a:moveTo>
                  <a:cubicBezTo>
                    <a:pt x="178" y="87"/>
                    <a:pt x="178" y="84"/>
                    <a:pt x="178" y="81"/>
                  </a:cubicBezTo>
                  <a:cubicBezTo>
                    <a:pt x="176" y="62"/>
                    <a:pt x="168" y="45"/>
                    <a:pt x="156" y="31"/>
                  </a:cubicBezTo>
                  <a:cubicBezTo>
                    <a:pt x="139" y="11"/>
                    <a:pt x="115" y="0"/>
                    <a:pt x="89" y="0"/>
                  </a:cubicBezTo>
                  <a:cubicBezTo>
                    <a:pt x="40" y="0"/>
                    <a:pt x="0" y="40"/>
                    <a:pt x="0" y="89"/>
                  </a:cubicBezTo>
                  <a:cubicBezTo>
                    <a:pt x="0" y="139"/>
                    <a:pt x="40" y="179"/>
                    <a:pt x="89" y="179"/>
                  </a:cubicBezTo>
                  <a:cubicBezTo>
                    <a:pt x="89" y="220"/>
                    <a:pt x="89" y="220"/>
                    <a:pt x="89" y="220"/>
                  </a:cubicBezTo>
                  <a:cubicBezTo>
                    <a:pt x="115" y="198"/>
                    <a:pt x="143" y="175"/>
                    <a:pt x="160" y="145"/>
                  </a:cubicBezTo>
                  <a:cubicBezTo>
                    <a:pt x="170" y="128"/>
                    <a:pt x="178" y="110"/>
                    <a:pt x="178" y="89"/>
                  </a:cubicBezTo>
                  <a:close/>
                </a:path>
              </a:pathLst>
            </a:custGeom>
            <a:solidFill>
              <a:srgbClr val="EE5853"/>
            </a:solidFill>
            <a:ln w="19050"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74746"/>
                </a:solidFill>
                <a:effectLst/>
                <a:uLnTx/>
                <a:uFillTx/>
                <a:latin typeface="Arial"/>
                <a:ea typeface="+mn-ea"/>
                <a:cs typeface="+mn-cs"/>
              </a:endParaRPr>
            </a:p>
          </p:txBody>
        </p:sp>
      </p:grpSp>
      <p:sp>
        <p:nvSpPr>
          <p:cNvPr id="41" name="Freeform 11">
            <a:extLst>
              <a:ext uri="{FF2B5EF4-FFF2-40B4-BE49-F238E27FC236}">
                <a16:creationId xmlns:a16="http://schemas.microsoft.com/office/drawing/2014/main" id="{30FB4A3F-113E-41EE-B94B-5E99C4BF8956}"/>
              </a:ext>
            </a:extLst>
          </p:cNvPr>
          <p:cNvSpPr>
            <a:spLocks noEditPoints="1"/>
          </p:cNvSpPr>
          <p:nvPr/>
        </p:nvSpPr>
        <p:spPr bwMode="auto">
          <a:xfrm>
            <a:off x="3318254" y="2897524"/>
            <a:ext cx="609790" cy="970580"/>
          </a:xfrm>
          <a:custGeom>
            <a:avLst/>
            <a:gdLst>
              <a:gd name="T0" fmla="*/ 603 w 1286"/>
              <a:gd name="T1" fmla="*/ 1237 h 2050"/>
              <a:gd name="T2" fmla="*/ 367 w 1286"/>
              <a:gd name="T3" fmla="*/ 1555 h 2050"/>
              <a:gd name="T4" fmla="*/ 45 w 1286"/>
              <a:gd name="T5" fmla="*/ 1530 h 2050"/>
              <a:gd name="T6" fmla="*/ 266 w 1286"/>
              <a:gd name="T7" fmla="*/ 1111 h 2050"/>
              <a:gd name="T8" fmla="*/ 306 w 1286"/>
              <a:gd name="T9" fmla="*/ 1227 h 2050"/>
              <a:gd name="T10" fmla="*/ 432 w 1286"/>
              <a:gd name="T11" fmla="*/ 1197 h 2050"/>
              <a:gd name="T12" fmla="*/ 507 w 1286"/>
              <a:gd name="T13" fmla="*/ 1298 h 2050"/>
              <a:gd name="T14" fmla="*/ 985 w 1286"/>
              <a:gd name="T15" fmla="*/ 1116 h 2050"/>
              <a:gd name="T16" fmla="*/ 934 w 1286"/>
              <a:gd name="T17" fmla="*/ 1202 h 2050"/>
              <a:gd name="T18" fmla="*/ 814 w 1286"/>
              <a:gd name="T19" fmla="*/ 1202 h 2050"/>
              <a:gd name="T20" fmla="*/ 744 w 1286"/>
              <a:gd name="T21" fmla="*/ 1272 h 2050"/>
              <a:gd name="T22" fmla="*/ 643 w 1286"/>
              <a:gd name="T23" fmla="*/ 1247 h 2050"/>
              <a:gd name="T24" fmla="*/ 955 w 1286"/>
              <a:gd name="T25" fmla="*/ 1727 h 2050"/>
              <a:gd name="T26" fmla="*/ 1171 w 1286"/>
              <a:gd name="T27" fmla="*/ 626 h 2050"/>
              <a:gd name="T28" fmla="*/ 1236 w 1286"/>
              <a:gd name="T29" fmla="*/ 727 h 2050"/>
              <a:gd name="T30" fmla="*/ 1156 w 1286"/>
              <a:gd name="T31" fmla="*/ 838 h 2050"/>
              <a:gd name="T32" fmla="*/ 1065 w 1286"/>
              <a:gd name="T33" fmla="*/ 954 h 2050"/>
              <a:gd name="T34" fmla="*/ 980 w 1286"/>
              <a:gd name="T35" fmla="*/ 1076 h 2050"/>
              <a:gd name="T36" fmla="*/ 899 w 1286"/>
              <a:gd name="T37" fmla="*/ 1187 h 2050"/>
              <a:gd name="T38" fmla="*/ 764 w 1286"/>
              <a:gd name="T39" fmla="*/ 1187 h 2050"/>
              <a:gd name="T40" fmla="*/ 618 w 1286"/>
              <a:gd name="T41" fmla="*/ 1182 h 2050"/>
              <a:gd name="T42" fmla="*/ 467 w 1286"/>
              <a:gd name="T43" fmla="*/ 1182 h 2050"/>
              <a:gd name="T44" fmla="*/ 331 w 1286"/>
              <a:gd name="T45" fmla="*/ 1182 h 2050"/>
              <a:gd name="T46" fmla="*/ 251 w 1286"/>
              <a:gd name="T47" fmla="*/ 1070 h 2050"/>
              <a:gd name="T48" fmla="*/ 171 w 1286"/>
              <a:gd name="T49" fmla="*/ 949 h 2050"/>
              <a:gd name="T50" fmla="*/ 80 w 1286"/>
              <a:gd name="T51" fmla="*/ 828 h 2050"/>
              <a:gd name="T52" fmla="*/ 0 w 1286"/>
              <a:gd name="T53" fmla="*/ 717 h 2050"/>
              <a:gd name="T54" fmla="*/ 45 w 1286"/>
              <a:gd name="T55" fmla="*/ 586 h 2050"/>
              <a:gd name="T56" fmla="*/ 95 w 1286"/>
              <a:gd name="T57" fmla="*/ 444 h 2050"/>
              <a:gd name="T58" fmla="*/ 135 w 1286"/>
              <a:gd name="T59" fmla="*/ 308 h 2050"/>
              <a:gd name="T60" fmla="*/ 181 w 1286"/>
              <a:gd name="T61" fmla="*/ 177 h 2050"/>
              <a:gd name="T62" fmla="*/ 311 w 1286"/>
              <a:gd name="T63" fmla="*/ 131 h 2050"/>
              <a:gd name="T64" fmla="*/ 452 w 1286"/>
              <a:gd name="T65" fmla="*/ 91 h 2050"/>
              <a:gd name="T66" fmla="*/ 588 w 1286"/>
              <a:gd name="T67" fmla="*/ 45 h 2050"/>
              <a:gd name="T68" fmla="*/ 718 w 1286"/>
              <a:gd name="T69" fmla="*/ 0 h 2050"/>
              <a:gd name="T70" fmla="*/ 834 w 1286"/>
              <a:gd name="T71" fmla="*/ 81 h 2050"/>
              <a:gd name="T72" fmla="*/ 945 w 1286"/>
              <a:gd name="T73" fmla="*/ 172 h 2050"/>
              <a:gd name="T74" fmla="*/ 1065 w 1286"/>
              <a:gd name="T75" fmla="*/ 258 h 2050"/>
              <a:gd name="T76" fmla="*/ 1176 w 1286"/>
              <a:gd name="T77" fmla="*/ 338 h 2050"/>
              <a:gd name="T78" fmla="*/ 1176 w 1286"/>
              <a:gd name="T79" fmla="*/ 480 h 2050"/>
              <a:gd name="T80" fmla="*/ 1171 w 1286"/>
              <a:gd name="T81" fmla="*/ 626 h 2050"/>
              <a:gd name="T82" fmla="*/ 613 w 1286"/>
              <a:gd name="T83" fmla="*/ 182 h 2050"/>
              <a:gd name="T84" fmla="*/ 241 w 1286"/>
              <a:gd name="T85" fmla="*/ 621 h 2050"/>
              <a:gd name="T86" fmla="*/ 613 w 1286"/>
              <a:gd name="T87" fmla="*/ 247 h 20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86" h="2050">
                <a:moveTo>
                  <a:pt x="537" y="1277"/>
                </a:moveTo>
                <a:cubicBezTo>
                  <a:pt x="537" y="1277"/>
                  <a:pt x="537" y="1277"/>
                  <a:pt x="537" y="1277"/>
                </a:cubicBezTo>
                <a:cubicBezTo>
                  <a:pt x="603" y="1237"/>
                  <a:pt x="603" y="1237"/>
                  <a:pt x="603" y="1237"/>
                </a:cubicBezTo>
                <a:cubicBezTo>
                  <a:pt x="603" y="1237"/>
                  <a:pt x="603" y="1237"/>
                  <a:pt x="603" y="1237"/>
                </a:cubicBezTo>
                <a:cubicBezTo>
                  <a:pt x="558" y="1530"/>
                  <a:pt x="512" y="1687"/>
                  <a:pt x="487" y="1762"/>
                </a:cubicBezTo>
                <a:cubicBezTo>
                  <a:pt x="487" y="1762"/>
                  <a:pt x="487" y="1762"/>
                  <a:pt x="367" y="1555"/>
                </a:cubicBezTo>
                <a:cubicBezTo>
                  <a:pt x="367" y="1555"/>
                  <a:pt x="367" y="1555"/>
                  <a:pt x="357" y="1540"/>
                </a:cubicBezTo>
                <a:cubicBezTo>
                  <a:pt x="357" y="1540"/>
                  <a:pt x="357" y="1540"/>
                  <a:pt x="331" y="1540"/>
                </a:cubicBezTo>
                <a:cubicBezTo>
                  <a:pt x="331" y="1540"/>
                  <a:pt x="331" y="1540"/>
                  <a:pt x="45" y="1530"/>
                </a:cubicBezTo>
                <a:cubicBezTo>
                  <a:pt x="125" y="1409"/>
                  <a:pt x="186" y="1257"/>
                  <a:pt x="231" y="1111"/>
                </a:cubicBezTo>
                <a:cubicBezTo>
                  <a:pt x="231" y="1111"/>
                  <a:pt x="231" y="1111"/>
                  <a:pt x="251" y="1111"/>
                </a:cubicBezTo>
                <a:cubicBezTo>
                  <a:pt x="251" y="1111"/>
                  <a:pt x="251" y="1111"/>
                  <a:pt x="266" y="1111"/>
                </a:cubicBezTo>
                <a:cubicBezTo>
                  <a:pt x="266" y="1111"/>
                  <a:pt x="266" y="1111"/>
                  <a:pt x="271" y="1126"/>
                </a:cubicBezTo>
                <a:cubicBezTo>
                  <a:pt x="271" y="1126"/>
                  <a:pt x="271" y="1126"/>
                  <a:pt x="296" y="1197"/>
                </a:cubicBezTo>
                <a:cubicBezTo>
                  <a:pt x="296" y="1197"/>
                  <a:pt x="296" y="1197"/>
                  <a:pt x="306" y="1227"/>
                </a:cubicBezTo>
                <a:cubicBezTo>
                  <a:pt x="306" y="1227"/>
                  <a:pt x="306" y="1227"/>
                  <a:pt x="341" y="1222"/>
                </a:cubicBezTo>
                <a:cubicBezTo>
                  <a:pt x="341" y="1222"/>
                  <a:pt x="341" y="1222"/>
                  <a:pt x="417" y="1202"/>
                </a:cubicBezTo>
                <a:cubicBezTo>
                  <a:pt x="417" y="1202"/>
                  <a:pt x="417" y="1202"/>
                  <a:pt x="432" y="1197"/>
                </a:cubicBezTo>
                <a:cubicBezTo>
                  <a:pt x="432" y="1197"/>
                  <a:pt x="432" y="1197"/>
                  <a:pt x="442" y="1212"/>
                </a:cubicBezTo>
                <a:cubicBezTo>
                  <a:pt x="442" y="1212"/>
                  <a:pt x="442" y="1212"/>
                  <a:pt x="487" y="1267"/>
                </a:cubicBezTo>
                <a:cubicBezTo>
                  <a:pt x="487" y="1267"/>
                  <a:pt x="487" y="1267"/>
                  <a:pt x="507" y="1298"/>
                </a:cubicBezTo>
                <a:cubicBezTo>
                  <a:pt x="507" y="1298"/>
                  <a:pt x="507" y="1298"/>
                  <a:pt x="537" y="1277"/>
                </a:cubicBezTo>
                <a:close/>
                <a:moveTo>
                  <a:pt x="1005" y="1116"/>
                </a:moveTo>
                <a:cubicBezTo>
                  <a:pt x="985" y="1116"/>
                  <a:pt x="985" y="1116"/>
                  <a:pt x="985" y="1116"/>
                </a:cubicBezTo>
                <a:cubicBezTo>
                  <a:pt x="970" y="1116"/>
                  <a:pt x="970" y="1116"/>
                  <a:pt x="970" y="1116"/>
                </a:cubicBezTo>
                <a:cubicBezTo>
                  <a:pt x="965" y="1131"/>
                  <a:pt x="965" y="1131"/>
                  <a:pt x="965" y="1131"/>
                </a:cubicBezTo>
                <a:cubicBezTo>
                  <a:pt x="934" y="1202"/>
                  <a:pt x="934" y="1202"/>
                  <a:pt x="934" y="1202"/>
                </a:cubicBezTo>
                <a:cubicBezTo>
                  <a:pt x="924" y="1232"/>
                  <a:pt x="924" y="1232"/>
                  <a:pt x="924" y="1232"/>
                </a:cubicBezTo>
                <a:cubicBezTo>
                  <a:pt x="889" y="1222"/>
                  <a:pt x="889" y="1222"/>
                  <a:pt x="889" y="1222"/>
                </a:cubicBezTo>
                <a:cubicBezTo>
                  <a:pt x="814" y="1202"/>
                  <a:pt x="814" y="1202"/>
                  <a:pt x="814" y="1202"/>
                </a:cubicBezTo>
                <a:cubicBezTo>
                  <a:pt x="799" y="1202"/>
                  <a:pt x="799" y="1202"/>
                  <a:pt x="799" y="1202"/>
                </a:cubicBezTo>
                <a:cubicBezTo>
                  <a:pt x="789" y="1212"/>
                  <a:pt x="789" y="1212"/>
                  <a:pt x="789" y="1212"/>
                </a:cubicBezTo>
                <a:cubicBezTo>
                  <a:pt x="744" y="1272"/>
                  <a:pt x="744" y="1272"/>
                  <a:pt x="744" y="1272"/>
                </a:cubicBezTo>
                <a:cubicBezTo>
                  <a:pt x="718" y="1298"/>
                  <a:pt x="718" y="1298"/>
                  <a:pt x="718" y="1298"/>
                </a:cubicBezTo>
                <a:cubicBezTo>
                  <a:pt x="693" y="1277"/>
                  <a:pt x="693" y="1277"/>
                  <a:pt x="693" y="1277"/>
                </a:cubicBezTo>
                <a:cubicBezTo>
                  <a:pt x="643" y="1247"/>
                  <a:pt x="643" y="1247"/>
                  <a:pt x="643" y="1247"/>
                </a:cubicBezTo>
                <a:cubicBezTo>
                  <a:pt x="633" y="1288"/>
                  <a:pt x="628" y="1323"/>
                  <a:pt x="623" y="1358"/>
                </a:cubicBezTo>
                <a:cubicBezTo>
                  <a:pt x="759" y="1929"/>
                  <a:pt x="844" y="2050"/>
                  <a:pt x="844" y="2050"/>
                </a:cubicBezTo>
                <a:cubicBezTo>
                  <a:pt x="955" y="1727"/>
                  <a:pt x="955" y="1727"/>
                  <a:pt x="955" y="1727"/>
                </a:cubicBezTo>
                <a:cubicBezTo>
                  <a:pt x="1286" y="1676"/>
                  <a:pt x="1286" y="1676"/>
                  <a:pt x="1286" y="1676"/>
                </a:cubicBezTo>
                <a:cubicBezTo>
                  <a:pt x="1171" y="1530"/>
                  <a:pt x="1075" y="1318"/>
                  <a:pt x="1005" y="1116"/>
                </a:cubicBezTo>
                <a:close/>
                <a:moveTo>
                  <a:pt x="1171" y="626"/>
                </a:moveTo>
                <a:cubicBezTo>
                  <a:pt x="1171" y="626"/>
                  <a:pt x="1171" y="626"/>
                  <a:pt x="1171" y="626"/>
                </a:cubicBezTo>
                <a:cubicBezTo>
                  <a:pt x="1196" y="662"/>
                  <a:pt x="1196" y="662"/>
                  <a:pt x="1196" y="662"/>
                </a:cubicBezTo>
                <a:cubicBezTo>
                  <a:pt x="1196" y="662"/>
                  <a:pt x="1196" y="662"/>
                  <a:pt x="1236" y="727"/>
                </a:cubicBezTo>
                <a:cubicBezTo>
                  <a:pt x="1236" y="727"/>
                  <a:pt x="1236" y="727"/>
                  <a:pt x="1176" y="773"/>
                </a:cubicBezTo>
                <a:cubicBezTo>
                  <a:pt x="1176" y="773"/>
                  <a:pt x="1176" y="773"/>
                  <a:pt x="1146" y="798"/>
                </a:cubicBezTo>
                <a:cubicBezTo>
                  <a:pt x="1146" y="798"/>
                  <a:pt x="1146" y="798"/>
                  <a:pt x="1156" y="838"/>
                </a:cubicBezTo>
                <a:cubicBezTo>
                  <a:pt x="1156" y="838"/>
                  <a:pt x="1156" y="838"/>
                  <a:pt x="1176" y="914"/>
                </a:cubicBezTo>
                <a:cubicBezTo>
                  <a:pt x="1176" y="914"/>
                  <a:pt x="1176" y="914"/>
                  <a:pt x="1100" y="939"/>
                </a:cubicBezTo>
                <a:cubicBezTo>
                  <a:pt x="1100" y="939"/>
                  <a:pt x="1100" y="939"/>
                  <a:pt x="1065" y="954"/>
                </a:cubicBezTo>
                <a:cubicBezTo>
                  <a:pt x="1065" y="954"/>
                  <a:pt x="1065" y="954"/>
                  <a:pt x="1065" y="995"/>
                </a:cubicBezTo>
                <a:cubicBezTo>
                  <a:pt x="1065" y="995"/>
                  <a:pt x="1065" y="995"/>
                  <a:pt x="1060" y="1070"/>
                </a:cubicBezTo>
                <a:cubicBezTo>
                  <a:pt x="1060" y="1070"/>
                  <a:pt x="1060" y="1070"/>
                  <a:pt x="980" y="1076"/>
                </a:cubicBezTo>
                <a:cubicBezTo>
                  <a:pt x="980" y="1076"/>
                  <a:pt x="980" y="1076"/>
                  <a:pt x="940" y="1076"/>
                </a:cubicBezTo>
                <a:cubicBezTo>
                  <a:pt x="940" y="1076"/>
                  <a:pt x="940" y="1076"/>
                  <a:pt x="929" y="1116"/>
                </a:cubicBezTo>
                <a:cubicBezTo>
                  <a:pt x="929" y="1116"/>
                  <a:pt x="929" y="1116"/>
                  <a:pt x="899" y="1187"/>
                </a:cubicBezTo>
                <a:cubicBezTo>
                  <a:pt x="899" y="1187"/>
                  <a:pt x="899" y="1187"/>
                  <a:pt x="824" y="1166"/>
                </a:cubicBezTo>
                <a:cubicBezTo>
                  <a:pt x="824" y="1166"/>
                  <a:pt x="824" y="1166"/>
                  <a:pt x="789" y="1156"/>
                </a:cubicBezTo>
                <a:cubicBezTo>
                  <a:pt x="789" y="1156"/>
                  <a:pt x="789" y="1156"/>
                  <a:pt x="764" y="1187"/>
                </a:cubicBezTo>
                <a:cubicBezTo>
                  <a:pt x="764" y="1187"/>
                  <a:pt x="764" y="1187"/>
                  <a:pt x="713" y="1242"/>
                </a:cubicBezTo>
                <a:cubicBezTo>
                  <a:pt x="713" y="1242"/>
                  <a:pt x="713" y="1242"/>
                  <a:pt x="648" y="1202"/>
                </a:cubicBezTo>
                <a:cubicBezTo>
                  <a:pt x="648" y="1202"/>
                  <a:pt x="648" y="1202"/>
                  <a:pt x="618" y="1182"/>
                </a:cubicBezTo>
                <a:cubicBezTo>
                  <a:pt x="618" y="1182"/>
                  <a:pt x="618" y="1182"/>
                  <a:pt x="583" y="1202"/>
                </a:cubicBezTo>
                <a:cubicBezTo>
                  <a:pt x="583" y="1202"/>
                  <a:pt x="583" y="1202"/>
                  <a:pt x="517" y="1242"/>
                </a:cubicBezTo>
                <a:cubicBezTo>
                  <a:pt x="517" y="1242"/>
                  <a:pt x="517" y="1242"/>
                  <a:pt x="467" y="1182"/>
                </a:cubicBezTo>
                <a:cubicBezTo>
                  <a:pt x="467" y="1182"/>
                  <a:pt x="467" y="1182"/>
                  <a:pt x="447" y="1151"/>
                </a:cubicBezTo>
                <a:cubicBezTo>
                  <a:pt x="447" y="1151"/>
                  <a:pt x="447" y="1151"/>
                  <a:pt x="407" y="1161"/>
                </a:cubicBezTo>
                <a:cubicBezTo>
                  <a:pt x="407" y="1161"/>
                  <a:pt x="407" y="1161"/>
                  <a:pt x="331" y="1182"/>
                </a:cubicBezTo>
                <a:cubicBezTo>
                  <a:pt x="331" y="1182"/>
                  <a:pt x="331" y="1182"/>
                  <a:pt x="306" y="1111"/>
                </a:cubicBezTo>
                <a:cubicBezTo>
                  <a:pt x="306" y="1111"/>
                  <a:pt x="306" y="1111"/>
                  <a:pt x="291" y="1070"/>
                </a:cubicBezTo>
                <a:cubicBezTo>
                  <a:pt x="291" y="1070"/>
                  <a:pt x="291" y="1070"/>
                  <a:pt x="251" y="1070"/>
                </a:cubicBezTo>
                <a:cubicBezTo>
                  <a:pt x="251" y="1070"/>
                  <a:pt x="251" y="1070"/>
                  <a:pt x="176" y="1065"/>
                </a:cubicBezTo>
                <a:cubicBezTo>
                  <a:pt x="176" y="1065"/>
                  <a:pt x="176" y="1065"/>
                  <a:pt x="171" y="990"/>
                </a:cubicBezTo>
                <a:cubicBezTo>
                  <a:pt x="171" y="990"/>
                  <a:pt x="171" y="990"/>
                  <a:pt x="171" y="949"/>
                </a:cubicBezTo>
                <a:cubicBezTo>
                  <a:pt x="171" y="949"/>
                  <a:pt x="171" y="949"/>
                  <a:pt x="130" y="934"/>
                </a:cubicBezTo>
                <a:cubicBezTo>
                  <a:pt x="130" y="934"/>
                  <a:pt x="130" y="934"/>
                  <a:pt x="60" y="904"/>
                </a:cubicBezTo>
                <a:cubicBezTo>
                  <a:pt x="60" y="904"/>
                  <a:pt x="60" y="904"/>
                  <a:pt x="80" y="828"/>
                </a:cubicBezTo>
                <a:cubicBezTo>
                  <a:pt x="80" y="828"/>
                  <a:pt x="80" y="828"/>
                  <a:pt x="90" y="793"/>
                </a:cubicBezTo>
                <a:cubicBezTo>
                  <a:pt x="90" y="793"/>
                  <a:pt x="90" y="793"/>
                  <a:pt x="60" y="767"/>
                </a:cubicBezTo>
                <a:cubicBezTo>
                  <a:pt x="60" y="767"/>
                  <a:pt x="60" y="767"/>
                  <a:pt x="0" y="717"/>
                </a:cubicBezTo>
                <a:cubicBezTo>
                  <a:pt x="0" y="717"/>
                  <a:pt x="0" y="717"/>
                  <a:pt x="45" y="651"/>
                </a:cubicBezTo>
                <a:cubicBezTo>
                  <a:pt x="45" y="651"/>
                  <a:pt x="45" y="651"/>
                  <a:pt x="65" y="621"/>
                </a:cubicBezTo>
                <a:cubicBezTo>
                  <a:pt x="65" y="621"/>
                  <a:pt x="65" y="621"/>
                  <a:pt x="45" y="586"/>
                </a:cubicBezTo>
                <a:cubicBezTo>
                  <a:pt x="45" y="586"/>
                  <a:pt x="45" y="586"/>
                  <a:pt x="5" y="520"/>
                </a:cubicBezTo>
                <a:cubicBezTo>
                  <a:pt x="5" y="520"/>
                  <a:pt x="5" y="520"/>
                  <a:pt x="65" y="475"/>
                </a:cubicBezTo>
                <a:cubicBezTo>
                  <a:pt x="65" y="475"/>
                  <a:pt x="65" y="475"/>
                  <a:pt x="95" y="444"/>
                </a:cubicBezTo>
                <a:cubicBezTo>
                  <a:pt x="95" y="444"/>
                  <a:pt x="95" y="444"/>
                  <a:pt x="85" y="409"/>
                </a:cubicBezTo>
                <a:cubicBezTo>
                  <a:pt x="85" y="409"/>
                  <a:pt x="85" y="409"/>
                  <a:pt x="65" y="333"/>
                </a:cubicBezTo>
                <a:cubicBezTo>
                  <a:pt x="65" y="333"/>
                  <a:pt x="65" y="333"/>
                  <a:pt x="135" y="308"/>
                </a:cubicBezTo>
                <a:cubicBezTo>
                  <a:pt x="135" y="308"/>
                  <a:pt x="135" y="308"/>
                  <a:pt x="176" y="293"/>
                </a:cubicBezTo>
                <a:cubicBezTo>
                  <a:pt x="176" y="293"/>
                  <a:pt x="176" y="293"/>
                  <a:pt x="176" y="252"/>
                </a:cubicBezTo>
                <a:cubicBezTo>
                  <a:pt x="176" y="252"/>
                  <a:pt x="176" y="252"/>
                  <a:pt x="181" y="177"/>
                </a:cubicBezTo>
                <a:cubicBezTo>
                  <a:pt x="181" y="177"/>
                  <a:pt x="181" y="177"/>
                  <a:pt x="256" y="172"/>
                </a:cubicBezTo>
                <a:cubicBezTo>
                  <a:pt x="256" y="172"/>
                  <a:pt x="256" y="172"/>
                  <a:pt x="296" y="172"/>
                </a:cubicBezTo>
                <a:cubicBezTo>
                  <a:pt x="296" y="172"/>
                  <a:pt x="296" y="172"/>
                  <a:pt x="311" y="131"/>
                </a:cubicBezTo>
                <a:cubicBezTo>
                  <a:pt x="311" y="131"/>
                  <a:pt x="311" y="131"/>
                  <a:pt x="341" y="61"/>
                </a:cubicBezTo>
                <a:cubicBezTo>
                  <a:pt x="341" y="61"/>
                  <a:pt x="341" y="61"/>
                  <a:pt x="412" y="81"/>
                </a:cubicBezTo>
                <a:cubicBezTo>
                  <a:pt x="412" y="81"/>
                  <a:pt x="412" y="81"/>
                  <a:pt x="452" y="91"/>
                </a:cubicBezTo>
                <a:cubicBezTo>
                  <a:pt x="452" y="91"/>
                  <a:pt x="452" y="91"/>
                  <a:pt x="477" y="61"/>
                </a:cubicBezTo>
                <a:cubicBezTo>
                  <a:pt x="477" y="61"/>
                  <a:pt x="477" y="61"/>
                  <a:pt x="527" y="0"/>
                </a:cubicBezTo>
                <a:cubicBezTo>
                  <a:pt x="527" y="0"/>
                  <a:pt x="527" y="0"/>
                  <a:pt x="588" y="45"/>
                </a:cubicBezTo>
                <a:cubicBezTo>
                  <a:pt x="588" y="45"/>
                  <a:pt x="588" y="45"/>
                  <a:pt x="623" y="66"/>
                </a:cubicBezTo>
                <a:cubicBezTo>
                  <a:pt x="623" y="66"/>
                  <a:pt x="623" y="66"/>
                  <a:pt x="658" y="45"/>
                </a:cubicBezTo>
                <a:cubicBezTo>
                  <a:pt x="658" y="45"/>
                  <a:pt x="658" y="45"/>
                  <a:pt x="718" y="0"/>
                </a:cubicBezTo>
                <a:cubicBezTo>
                  <a:pt x="718" y="0"/>
                  <a:pt x="718" y="0"/>
                  <a:pt x="769" y="61"/>
                </a:cubicBezTo>
                <a:cubicBezTo>
                  <a:pt x="769" y="61"/>
                  <a:pt x="769" y="61"/>
                  <a:pt x="794" y="91"/>
                </a:cubicBezTo>
                <a:cubicBezTo>
                  <a:pt x="794" y="91"/>
                  <a:pt x="794" y="91"/>
                  <a:pt x="834" y="81"/>
                </a:cubicBezTo>
                <a:cubicBezTo>
                  <a:pt x="834" y="81"/>
                  <a:pt x="834" y="81"/>
                  <a:pt x="904" y="66"/>
                </a:cubicBezTo>
                <a:cubicBezTo>
                  <a:pt x="904" y="66"/>
                  <a:pt x="904" y="66"/>
                  <a:pt x="934" y="136"/>
                </a:cubicBezTo>
                <a:cubicBezTo>
                  <a:pt x="934" y="136"/>
                  <a:pt x="934" y="136"/>
                  <a:pt x="945" y="172"/>
                </a:cubicBezTo>
                <a:cubicBezTo>
                  <a:pt x="945" y="172"/>
                  <a:pt x="945" y="172"/>
                  <a:pt x="990" y="177"/>
                </a:cubicBezTo>
                <a:cubicBezTo>
                  <a:pt x="990" y="177"/>
                  <a:pt x="990" y="177"/>
                  <a:pt x="1065" y="182"/>
                </a:cubicBezTo>
                <a:cubicBezTo>
                  <a:pt x="1065" y="182"/>
                  <a:pt x="1065" y="182"/>
                  <a:pt x="1065" y="258"/>
                </a:cubicBezTo>
                <a:cubicBezTo>
                  <a:pt x="1065" y="258"/>
                  <a:pt x="1065" y="258"/>
                  <a:pt x="1070" y="298"/>
                </a:cubicBezTo>
                <a:cubicBezTo>
                  <a:pt x="1070" y="298"/>
                  <a:pt x="1070" y="298"/>
                  <a:pt x="1105" y="313"/>
                </a:cubicBezTo>
                <a:cubicBezTo>
                  <a:pt x="1105" y="313"/>
                  <a:pt x="1105" y="313"/>
                  <a:pt x="1176" y="338"/>
                </a:cubicBezTo>
                <a:cubicBezTo>
                  <a:pt x="1176" y="338"/>
                  <a:pt x="1176" y="338"/>
                  <a:pt x="1156" y="414"/>
                </a:cubicBezTo>
                <a:cubicBezTo>
                  <a:pt x="1156" y="414"/>
                  <a:pt x="1156" y="414"/>
                  <a:pt x="1146" y="454"/>
                </a:cubicBezTo>
                <a:cubicBezTo>
                  <a:pt x="1146" y="454"/>
                  <a:pt x="1146" y="454"/>
                  <a:pt x="1176" y="480"/>
                </a:cubicBezTo>
                <a:cubicBezTo>
                  <a:pt x="1176" y="480"/>
                  <a:pt x="1176" y="480"/>
                  <a:pt x="1236" y="530"/>
                </a:cubicBezTo>
                <a:cubicBezTo>
                  <a:pt x="1236" y="530"/>
                  <a:pt x="1236" y="530"/>
                  <a:pt x="1196" y="591"/>
                </a:cubicBezTo>
                <a:cubicBezTo>
                  <a:pt x="1196" y="591"/>
                  <a:pt x="1196" y="591"/>
                  <a:pt x="1171" y="626"/>
                </a:cubicBezTo>
                <a:close/>
                <a:moveTo>
                  <a:pt x="613" y="1055"/>
                </a:moveTo>
                <a:cubicBezTo>
                  <a:pt x="849" y="1055"/>
                  <a:pt x="1040" y="858"/>
                  <a:pt x="1040" y="621"/>
                </a:cubicBezTo>
                <a:cubicBezTo>
                  <a:pt x="1040" y="379"/>
                  <a:pt x="849" y="182"/>
                  <a:pt x="613" y="182"/>
                </a:cubicBezTo>
                <a:cubicBezTo>
                  <a:pt x="372" y="182"/>
                  <a:pt x="181" y="379"/>
                  <a:pt x="181" y="621"/>
                </a:cubicBezTo>
                <a:cubicBezTo>
                  <a:pt x="181" y="858"/>
                  <a:pt x="372" y="1055"/>
                  <a:pt x="613" y="1055"/>
                </a:cubicBezTo>
                <a:close/>
                <a:moveTo>
                  <a:pt x="241" y="621"/>
                </a:moveTo>
                <a:cubicBezTo>
                  <a:pt x="241" y="823"/>
                  <a:pt x="407" y="990"/>
                  <a:pt x="613" y="990"/>
                </a:cubicBezTo>
                <a:cubicBezTo>
                  <a:pt x="814" y="990"/>
                  <a:pt x="980" y="823"/>
                  <a:pt x="980" y="621"/>
                </a:cubicBezTo>
                <a:cubicBezTo>
                  <a:pt x="980" y="414"/>
                  <a:pt x="814" y="247"/>
                  <a:pt x="613" y="247"/>
                </a:cubicBezTo>
                <a:cubicBezTo>
                  <a:pt x="407" y="247"/>
                  <a:pt x="241" y="414"/>
                  <a:pt x="241" y="621"/>
                </a:cubicBezTo>
                <a:close/>
              </a:path>
            </a:pathLst>
          </a:custGeom>
          <a:noFill/>
          <a:ln w="19050">
            <a:solidFill>
              <a:schemeClr val="bg1"/>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74746"/>
              </a:solidFill>
              <a:effectLst/>
              <a:uLnTx/>
              <a:uFillTx/>
              <a:latin typeface="Arial"/>
              <a:ea typeface="+mn-ea"/>
              <a:cs typeface="+mn-cs"/>
            </a:endParaRPr>
          </a:p>
        </p:txBody>
      </p:sp>
      <p:grpSp>
        <p:nvGrpSpPr>
          <p:cNvPr id="42" name="Group 41">
            <a:extLst>
              <a:ext uri="{FF2B5EF4-FFF2-40B4-BE49-F238E27FC236}">
                <a16:creationId xmlns:a16="http://schemas.microsoft.com/office/drawing/2014/main" id="{9537EFF4-C88B-46B9-A394-209000667F2B}"/>
              </a:ext>
            </a:extLst>
          </p:cNvPr>
          <p:cNvGrpSpPr/>
          <p:nvPr/>
        </p:nvGrpSpPr>
        <p:grpSpPr>
          <a:xfrm>
            <a:off x="5455991" y="2993618"/>
            <a:ext cx="843788" cy="778391"/>
            <a:chOff x="4221704" y="1791782"/>
            <a:chExt cx="700593" cy="646294"/>
          </a:xfrm>
        </p:grpSpPr>
        <p:sp>
          <p:nvSpPr>
            <p:cNvPr id="44" name="Freeform 25">
              <a:extLst>
                <a:ext uri="{FF2B5EF4-FFF2-40B4-BE49-F238E27FC236}">
                  <a16:creationId xmlns:a16="http://schemas.microsoft.com/office/drawing/2014/main" id="{A2CE95D1-8CF5-46D7-94EF-C46E98F04A69}"/>
                </a:ext>
              </a:extLst>
            </p:cNvPr>
            <p:cNvSpPr>
              <a:spLocks/>
            </p:cNvSpPr>
            <p:nvPr/>
          </p:nvSpPr>
          <p:spPr bwMode="auto">
            <a:xfrm>
              <a:off x="4346088" y="2191249"/>
              <a:ext cx="450441" cy="246827"/>
            </a:xfrm>
            <a:custGeom>
              <a:avLst/>
              <a:gdLst>
                <a:gd name="T0" fmla="*/ 0 w 1626"/>
                <a:gd name="T1" fmla="*/ 38 h 891"/>
                <a:gd name="T2" fmla="*/ 0 w 1626"/>
                <a:gd name="T3" fmla="*/ 351 h 891"/>
                <a:gd name="T4" fmla="*/ 810 w 1626"/>
                <a:gd name="T5" fmla="*/ 891 h 891"/>
                <a:gd name="T6" fmla="*/ 1626 w 1626"/>
                <a:gd name="T7" fmla="*/ 351 h 891"/>
                <a:gd name="T8" fmla="*/ 1626 w 1626"/>
                <a:gd name="T9" fmla="*/ 0 h 891"/>
              </a:gdLst>
              <a:ahLst/>
              <a:cxnLst>
                <a:cxn ang="0">
                  <a:pos x="T0" y="T1"/>
                </a:cxn>
                <a:cxn ang="0">
                  <a:pos x="T2" y="T3"/>
                </a:cxn>
                <a:cxn ang="0">
                  <a:pos x="T4" y="T5"/>
                </a:cxn>
                <a:cxn ang="0">
                  <a:pos x="T6" y="T7"/>
                </a:cxn>
                <a:cxn ang="0">
                  <a:pos x="T8" y="T9"/>
                </a:cxn>
              </a:cxnLst>
              <a:rect l="0" t="0" r="r" b="b"/>
              <a:pathLst>
                <a:path w="1626" h="891">
                  <a:moveTo>
                    <a:pt x="0" y="38"/>
                  </a:moveTo>
                  <a:lnTo>
                    <a:pt x="0" y="351"/>
                  </a:lnTo>
                  <a:lnTo>
                    <a:pt x="810" y="891"/>
                  </a:lnTo>
                  <a:lnTo>
                    <a:pt x="1626" y="351"/>
                  </a:lnTo>
                  <a:lnTo>
                    <a:pt x="1626" y="0"/>
                  </a:lnTo>
                </a:path>
              </a:pathLst>
            </a:custGeom>
            <a:noFill/>
            <a:ln w="19050"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45" name="Line 26">
              <a:extLst>
                <a:ext uri="{FF2B5EF4-FFF2-40B4-BE49-F238E27FC236}">
                  <a16:creationId xmlns:a16="http://schemas.microsoft.com/office/drawing/2014/main" id="{5F117182-4A50-4669-B377-AF33847107D7}"/>
                </a:ext>
              </a:extLst>
            </p:cNvPr>
            <p:cNvSpPr>
              <a:spLocks noChangeShapeType="1"/>
            </p:cNvSpPr>
            <p:nvPr/>
          </p:nvSpPr>
          <p:spPr bwMode="auto">
            <a:xfrm flipH="1" flipV="1">
              <a:off x="4568815" y="2176289"/>
              <a:ext cx="1662" cy="261787"/>
            </a:xfrm>
            <a:prstGeom prst="line">
              <a:avLst/>
            </a:prstGeom>
            <a:noFill/>
            <a:ln w="1905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46" name="Freeform 34">
              <a:extLst>
                <a:ext uri="{FF2B5EF4-FFF2-40B4-BE49-F238E27FC236}">
                  <a16:creationId xmlns:a16="http://schemas.microsoft.com/office/drawing/2014/main" id="{A7243AD5-3668-4945-BB28-1442C58CA875}"/>
                </a:ext>
              </a:extLst>
            </p:cNvPr>
            <p:cNvSpPr>
              <a:spLocks/>
            </p:cNvSpPr>
            <p:nvPr/>
          </p:nvSpPr>
          <p:spPr bwMode="auto">
            <a:xfrm>
              <a:off x="4221704" y="1791782"/>
              <a:ext cx="700593" cy="466784"/>
            </a:xfrm>
            <a:custGeom>
              <a:avLst/>
              <a:gdLst>
                <a:gd name="T0" fmla="*/ 1708 w 2529"/>
                <a:gd name="T1" fmla="*/ 0 h 1685"/>
                <a:gd name="T2" fmla="*/ 0 w 2529"/>
                <a:gd name="T3" fmla="*/ 1134 h 1685"/>
                <a:gd name="T4" fmla="*/ 805 w 2529"/>
                <a:gd name="T5" fmla="*/ 1685 h 1685"/>
                <a:gd name="T6" fmla="*/ 1253 w 2529"/>
                <a:gd name="T7" fmla="*/ 1388 h 1685"/>
                <a:gd name="T8" fmla="*/ 2529 w 2529"/>
                <a:gd name="T9" fmla="*/ 540 h 1685"/>
                <a:gd name="T10" fmla="*/ 1708 w 2529"/>
                <a:gd name="T11" fmla="*/ 0 h 1685"/>
              </a:gdLst>
              <a:ahLst/>
              <a:cxnLst>
                <a:cxn ang="0">
                  <a:pos x="T0" y="T1"/>
                </a:cxn>
                <a:cxn ang="0">
                  <a:pos x="T2" y="T3"/>
                </a:cxn>
                <a:cxn ang="0">
                  <a:pos x="T4" y="T5"/>
                </a:cxn>
                <a:cxn ang="0">
                  <a:pos x="T6" y="T7"/>
                </a:cxn>
                <a:cxn ang="0">
                  <a:pos x="T8" y="T9"/>
                </a:cxn>
                <a:cxn ang="0">
                  <a:pos x="T10" y="T11"/>
                </a:cxn>
              </a:cxnLst>
              <a:rect l="0" t="0" r="r" b="b"/>
              <a:pathLst>
                <a:path w="2529" h="1685">
                  <a:moveTo>
                    <a:pt x="1708" y="0"/>
                  </a:moveTo>
                  <a:lnTo>
                    <a:pt x="0" y="1134"/>
                  </a:lnTo>
                  <a:lnTo>
                    <a:pt x="805" y="1685"/>
                  </a:lnTo>
                  <a:lnTo>
                    <a:pt x="1253" y="1388"/>
                  </a:lnTo>
                  <a:lnTo>
                    <a:pt x="2529" y="540"/>
                  </a:lnTo>
                  <a:lnTo>
                    <a:pt x="1708" y="0"/>
                  </a:lnTo>
                  <a:close/>
                </a:path>
              </a:pathLst>
            </a:custGeom>
            <a:noFill/>
            <a:ln w="19050"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47" name="Freeform 35">
              <a:extLst>
                <a:ext uri="{FF2B5EF4-FFF2-40B4-BE49-F238E27FC236}">
                  <a16:creationId xmlns:a16="http://schemas.microsoft.com/office/drawing/2014/main" id="{29B9283E-17AC-4955-8507-F1D77AE71DDB}"/>
                </a:ext>
              </a:extLst>
            </p:cNvPr>
            <p:cNvSpPr>
              <a:spLocks/>
            </p:cNvSpPr>
            <p:nvPr/>
          </p:nvSpPr>
          <p:spPr bwMode="auto">
            <a:xfrm>
              <a:off x="4221704" y="1791782"/>
              <a:ext cx="700593" cy="466784"/>
            </a:xfrm>
            <a:custGeom>
              <a:avLst/>
              <a:gdLst>
                <a:gd name="T0" fmla="*/ 0 w 2529"/>
                <a:gd name="T1" fmla="*/ 551 h 1685"/>
                <a:gd name="T2" fmla="*/ 1692 w 2529"/>
                <a:gd name="T3" fmla="*/ 1685 h 1685"/>
                <a:gd name="T4" fmla="*/ 2529 w 2529"/>
                <a:gd name="T5" fmla="*/ 1151 h 1685"/>
                <a:gd name="T6" fmla="*/ 811 w 2529"/>
                <a:gd name="T7" fmla="*/ 0 h 1685"/>
                <a:gd name="T8" fmla="*/ 0 w 2529"/>
                <a:gd name="T9" fmla="*/ 551 h 1685"/>
              </a:gdLst>
              <a:ahLst/>
              <a:cxnLst>
                <a:cxn ang="0">
                  <a:pos x="T0" y="T1"/>
                </a:cxn>
                <a:cxn ang="0">
                  <a:pos x="T2" y="T3"/>
                </a:cxn>
                <a:cxn ang="0">
                  <a:pos x="T4" y="T5"/>
                </a:cxn>
                <a:cxn ang="0">
                  <a:pos x="T6" y="T7"/>
                </a:cxn>
                <a:cxn ang="0">
                  <a:pos x="T8" y="T9"/>
                </a:cxn>
              </a:cxnLst>
              <a:rect l="0" t="0" r="r" b="b"/>
              <a:pathLst>
                <a:path w="2529" h="1685">
                  <a:moveTo>
                    <a:pt x="0" y="551"/>
                  </a:moveTo>
                  <a:lnTo>
                    <a:pt x="1692" y="1685"/>
                  </a:lnTo>
                  <a:lnTo>
                    <a:pt x="2529" y="1151"/>
                  </a:lnTo>
                  <a:lnTo>
                    <a:pt x="811" y="0"/>
                  </a:lnTo>
                  <a:lnTo>
                    <a:pt x="0" y="551"/>
                  </a:lnTo>
                  <a:close/>
                </a:path>
              </a:pathLst>
            </a:custGeom>
            <a:noFill/>
            <a:ln w="19050"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grpSp>
      <p:grpSp>
        <p:nvGrpSpPr>
          <p:cNvPr id="48" name="Group 42">
            <a:extLst>
              <a:ext uri="{FF2B5EF4-FFF2-40B4-BE49-F238E27FC236}">
                <a16:creationId xmlns:a16="http://schemas.microsoft.com/office/drawing/2014/main" id="{B4E4DF73-E410-4FA7-86DC-3DC4AAB4ED80}"/>
              </a:ext>
            </a:extLst>
          </p:cNvPr>
          <p:cNvGrpSpPr>
            <a:grpSpLocks noChangeAspect="1"/>
          </p:cNvGrpSpPr>
          <p:nvPr/>
        </p:nvGrpSpPr>
        <p:grpSpPr bwMode="auto">
          <a:xfrm>
            <a:off x="7609045" y="3027434"/>
            <a:ext cx="1055117" cy="726211"/>
            <a:chOff x="4740" y="1768"/>
            <a:chExt cx="725" cy="499"/>
          </a:xfrm>
          <a:noFill/>
        </p:grpSpPr>
        <p:sp>
          <p:nvSpPr>
            <p:cNvPr id="49" name="Freeform 45">
              <a:extLst>
                <a:ext uri="{FF2B5EF4-FFF2-40B4-BE49-F238E27FC236}">
                  <a16:creationId xmlns:a16="http://schemas.microsoft.com/office/drawing/2014/main" id="{0B90A0AC-428D-4009-8E12-D57819DA84BB}"/>
                </a:ext>
              </a:extLst>
            </p:cNvPr>
            <p:cNvSpPr>
              <a:spLocks/>
            </p:cNvSpPr>
            <p:nvPr/>
          </p:nvSpPr>
          <p:spPr bwMode="auto">
            <a:xfrm>
              <a:off x="4966" y="1768"/>
              <a:ext cx="499" cy="459"/>
            </a:xfrm>
            <a:custGeom>
              <a:avLst/>
              <a:gdLst>
                <a:gd name="T0" fmla="*/ 339 w 499"/>
                <a:gd name="T1" fmla="*/ 24 h 459"/>
                <a:gd name="T2" fmla="*/ 0 w 499"/>
                <a:gd name="T3" fmla="*/ 459 h 459"/>
                <a:gd name="T4" fmla="*/ 499 w 499"/>
                <a:gd name="T5" fmla="*/ 249 h 459"/>
                <a:gd name="T6" fmla="*/ 394 w 499"/>
                <a:gd name="T7" fmla="*/ 0 h 459"/>
                <a:gd name="T8" fmla="*/ 339 w 499"/>
                <a:gd name="T9" fmla="*/ 24 h 459"/>
              </a:gdLst>
              <a:ahLst/>
              <a:cxnLst>
                <a:cxn ang="0">
                  <a:pos x="T0" y="T1"/>
                </a:cxn>
                <a:cxn ang="0">
                  <a:pos x="T2" y="T3"/>
                </a:cxn>
                <a:cxn ang="0">
                  <a:pos x="T4" y="T5"/>
                </a:cxn>
                <a:cxn ang="0">
                  <a:pos x="T6" y="T7"/>
                </a:cxn>
                <a:cxn ang="0">
                  <a:pos x="T8" y="T9"/>
                </a:cxn>
              </a:cxnLst>
              <a:rect l="0" t="0" r="r" b="b"/>
              <a:pathLst>
                <a:path w="499" h="459">
                  <a:moveTo>
                    <a:pt x="339" y="24"/>
                  </a:moveTo>
                  <a:lnTo>
                    <a:pt x="0" y="459"/>
                  </a:lnTo>
                  <a:lnTo>
                    <a:pt x="499" y="249"/>
                  </a:lnTo>
                  <a:lnTo>
                    <a:pt x="394" y="0"/>
                  </a:lnTo>
                  <a:lnTo>
                    <a:pt x="339" y="24"/>
                  </a:lnTo>
                  <a:close/>
                </a:path>
              </a:pathLst>
            </a:custGeom>
            <a:grpFill/>
            <a:ln w="19050" cap="rnd">
              <a:solidFill>
                <a:schemeClr val="tx2"/>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474746"/>
                </a:solidFill>
                <a:effectLst/>
                <a:uLnTx/>
                <a:uFillTx/>
                <a:latin typeface="Arial"/>
                <a:ea typeface="+mn-ea"/>
                <a:cs typeface="+mn-cs"/>
              </a:endParaRPr>
            </a:p>
          </p:txBody>
        </p:sp>
        <p:sp>
          <p:nvSpPr>
            <p:cNvPr id="50" name="Freeform 46">
              <a:extLst>
                <a:ext uri="{FF2B5EF4-FFF2-40B4-BE49-F238E27FC236}">
                  <a16:creationId xmlns:a16="http://schemas.microsoft.com/office/drawing/2014/main" id="{3F44E852-8D32-4B3C-80BF-3320301A6A9E}"/>
                </a:ext>
              </a:extLst>
            </p:cNvPr>
            <p:cNvSpPr>
              <a:spLocks/>
            </p:cNvSpPr>
            <p:nvPr/>
          </p:nvSpPr>
          <p:spPr bwMode="auto">
            <a:xfrm>
              <a:off x="5305" y="1768"/>
              <a:ext cx="78" cy="68"/>
            </a:xfrm>
            <a:custGeom>
              <a:avLst/>
              <a:gdLst>
                <a:gd name="T0" fmla="*/ 0 w 37"/>
                <a:gd name="T1" fmla="*/ 11 h 32"/>
                <a:gd name="T2" fmla="*/ 15 w 37"/>
                <a:gd name="T3" fmla="*/ 29 h 32"/>
                <a:gd name="T4" fmla="*/ 37 w 37"/>
                <a:gd name="T5" fmla="*/ 26 h 32"/>
                <a:gd name="T6" fmla="*/ 26 w 37"/>
                <a:gd name="T7" fmla="*/ 0 h 32"/>
                <a:gd name="T8" fmla="*/ 0 w 37"/>
                <a:gd name="T9" fmla="*/ 11 h 32"/>
              </a:gdLst>
              <a:ahLst/>
              <a:cxnLst>
                <a:cxn ang="0">
                  <a:pos x="T0" y="T1"/>
                </a:cxn>
                <a:cxn ang="0">
                  <a:pos x="T2" y="T3"/>
                </a:cxn>
                <a:cxn ang="0">
                  <a:pos x="T4" y="T5"/>
                </a:cxn>
                <a:cxn ang="0">
                  <a:pos x="T6" y="T7"/>
                </a:cxn>
                <a:cxn ang="0">
                  <a:pos x="T8" y="T9"/>
                </a:cxn>
              </a:cxnLst>
              <a:rect l="0" t="0" r="r" b="b"/>
              <a:pathLst>
                <a:path w="37" h="32">
                  <a:moveTo>
                    <a:pt x="0" y="11"/>
                  </a:moveTo>
                  <a:cubicBezTo>
                    <a:pt x="2" y="18"/>
                    <a:pt x="7" y="26"/>
                    <a:pt x="15" y="29"/>
                  </a:cubicBezTo>
                  <a:cubicBezTo>
                    <a:pt x="22" y="32"/>
                    <a:pt x="31" y="31"/>
                    <a:pt x="37" y="26"/>
                  </a:cubicBezTo>
                  <a:cubicBezTo>
                    <a:pt x="26" y="0"/>
                    <a:pt x="26" y="0"/>
                    <a:pt x="26" y="0"/>
                  </a:cubicBezTo>
                  <a:lnTo>
                    <a:pt x="0" y="11"/>
                  </a:lnTo>
                  <a:close/>
                </a:path>
              </a:pathLst>
            </a:custGeom>
            <a:grpFill/>
            <a:ln w="19050" cap="rnd">
              <a:solidFill>
                <a:schemeClr val="tx2"/>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74746"/>
                </a:solidFill>
                <a:effectLst/>
                <a:uLnTx/>
                <a:uFillTx/>
                <a:latin typeface="Arial"/>
                <a:ea typeface="+mn-ea"/>
                <a:cs typeface="+mn-cs"/>
              </a:endParaRPr>
            </a:p>
          </p:txBody>
        </p:sp>
        <p:sp>
          <p:nvSpPr>
            <p:cNvPr id="51" name="Freeform 47">
              <a:extLst>
                <a:ext uri="{FF2B5EF4-FFF2-40B4-BE49-F238E27FC236}">
                  <a16:creationId xmlns:a16="http://schemas.microsoft.com/office/drawing/2014/main" id="{124DC039-57FA-444A-AD47-7E157B8DF6AE}"/>
                </a:ext>
              </a:extLst>
            </p:cNvPr>
            <p:cNvSpPr>
              <a:spLocks/>
            </p:cNvSpPr>
            <p:nvPr/>
          </p:nvSpPr>
          <p:spPr bwMode="auto">
            <a:xfrm>
              <a:off x="5398" y="1962"/>
              <a:ext cx="67" cy="78"/>
            </a:xfrm>
            <a:custGeom>
              <a:avLst/>
              <a:gdLst>
                <a:gd name="T0" fmla="*/ 6 w 32"/>
                <a:gd name="T1" fmla="*/ 37 h 37"/>
                <a:gd name="T2" fmla="*/ 3 w 32"/>
                <a:gd name="T3" fmla="*/ 14 h 37"/>
                <a:gd name="T4" fmla="*/ 21 w 32"/>
                <a:gd name="T5" fmla="*/ 0 h 37"/>
                <a:gd name="T6" fmla="*/ 32 w 32"/>
                <a:gd name="T7" fmla="*/ 26 h 37"/>
                <a:gd name="T8" fmla="*/ 6 w 32"/>
                <a:gd name="T9" fmla="*/ 37 h 37"/>
              </a:gdLst>
              <a:ahLst/>
              <a:cxnLst>
                <a:cxn ang="0">
                  <a:pos x="T0" y="T1"/>
                </a:cxn>
                <a:cxn ang="0">
                  <a:pos x="T2" y="T3"/>
                </a:cxn>
                <a:cxn ang="0">
                  <a:pos x="T4" y="T5"/>
                </a:cxn>
                <a:cxn ang="0">
                  <a:pos x="T6" y="T7"/>
                </a:cxn>
                <a:cxn ang="0">
                  <a:pos x="T8" y="T9"/>
                </a:cxn>
              </a:cxnLst>
              <a:rect l="0" t="0" r="r" b="b"/>
              <a:pathLst>
                <a:path w="32" h="37">
                  <a:moveTo>
                    <a:pt x="6" y="37"/>
                  </a:moveTo>
                  <a:cubicBezTo>
                    <a:pt x="2" y="31"/>
                    <a:pt x="0" y="21"/>
                    <a:pt x="3" y="14"/>
                  </a:cubicBezTo>
                  <a:cubicBezTo>
                    <a:pt x="6" y="6"/>
                    <a:pt x="13" y="1"/>
                    <a:pt x="21" y="0"/>
                  </a:cubicBezTo>
                  <a:cubicBezTo>
                    <a:pt x="32" y="26"/>
                    <a:pt x="32" y="26"/>
                    <a:pt x="32" y="26"/>
                  </a:cubicBezTo>
                  <a:lnTo>
                    <a:pt x="6" y="37"/>
                  </a:lnTo>
                  <a:close/>
                </a:path>
              </a:pathLst>
            </a:custGeom>
            <a:grpFill/>
            <a:ln w="19050" cap="rnd">
              <a:solidFill>
                <a:schemeClr val="tx2"/>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74746"/>
                </a:solidFill>
                <a:effectLst/>
                <a:uLnTx/>
                <a:uFillTx/>
                <a:latin typeface="Arial"/>
                <a:ea typeface="+mn-ea"/>
                <a:cs typeface="+mn-cs"/>
              </a:endParaRPr>
            </a:p>
          </p:txBody>
        </p:sp>
        <p:sp>
          <p:nvSpPr>
            <p:cNvPr id="52" name="Freeform 48">
              <a:extLst>
                <a:ext uri="{FF2B5EF4-FFF2-40B4-BE49-F238E27FC236}">
                  <a16:creationId xmlns:a16="http://schemas.microsoft.com/office/drawing/2014/main" id="{A7B26C77-1FEF-4169-AEA5-7C0F6A4075B8}"/>
                </a:ext>
              </a:extLst>
            </p:cNvPr>
            <p:cNvSpPr>
              <a:spLocks/>
            </p:cNvSpPr>
            <p:nvPr/>
          </p:nvSpPr>
          <p:spPr bwMode="auto">
            <a:xfrm>
              <a:off x="5083" y="1941"/>
              <a:ext cx="151" cy="162"/>
            </a:xfrm>
            <a:custGeom>
              <a:avLst/>
              <a:gdLst>
                <a:gd name="T0" fmla="*/ 0 w 72"/>
                <a:gd name="T1" fmla="*/ 65 h 77"/>
                <a:gd name="T2" fmla="*/ 41 w 72"/>
                <a:gd name="T3" fmla="*/ 71 h 77"/>
                <a:gd name="T4" fmla="*/ 63 w 72"/>
                <a:gd name="T5" fmla="*/ 17 h 77"/>
                <a:gd name="T6" fmla="*/ 50 w 72"/>
                <a:gd name="T7" fmla="*/ 0 h 77"/>
                <a:gd name="T8" fmla="*/ 0 w 72"/>
                <a:gd name="T9" fmla="*/ 65 h 77"/>
              </a:gdLst>
              <a:ahLst/>
              <a:cxnLst>
                <a:cxn ang="0">
                  <a:pos x="T0" y="T1"/>
                </a:cxn>
                <a:cxn ang="0">
                  <a:pos x="T2" y="T3"/>
                </a:cxn>
                <a:cxn ang="0">
                  <a:pos x="T4" y="T5"/>
                </a:cxn>
                <a:cxn ang="0">
                  <a:pos x="T6" y="T7"/>
                </a:cxn>
                <a:cxn ang="0">
                  <a:pos x="T8" y="T9"/>
                </a:cxn>
              </a:cxnLst>
              <a:rect l="0" t="0" r="r" b="b"/>
              <a:pathLst>
                <a:path w="72" h="77">
                  <a:moveTo>
                    <a:pt x="0" y="65"/>
                  </a:moveTo>
                  <a:cubicBezTo>
                    <a:pt x="11" y="74"/>
                    <a:pt x="27" y="77"/>
                    <a:pt x="41" y="71"/>
                  </a:cubicBezTo>
                  <a:cubicBezTo>
                    <a:pt x="62" y="62"/>
                    <a:pt x="72" y="38"/>
                    <a:pt x="63" y="17"/>
                  </a:cubicBezTo>
                  <a:cubicBezTo>
                    <a:pt x="60" y="10"/>
                    <a:pt x="56" y="4"/>
                    <a:pt x="50" y="0"/>
                  </a:cubicBezTo>
                  <a:lnTo>
                    <a:pt x="0" y="65"/>
                  </a:lnTo>
                  <a:close/>
                </a:path>
              </a:pathLst>
            </a:custGeom>
            <a:grpFill/>
            <a:ln w="19050" cap="rnd">
              <a:solidFill>
                <a:schemeClr val="tx2"/>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74746"/>
                </a:solidFill>
                <a:effectLst/>
                <a:uLnTx/>
                <a:uFillTx/>
                <a:latin typeface="Arial"/>
                <a:ea typeface="+mn-ea"/>
                <a:cs typeface="+mn-cs"/>
              </a:endParaRPr>
            </a:p>
          </p:txBody>
        </p:sp>
        <p:sp>
          <p:nvSpPr>
            <p:cNvPr id="53" name="Freeform 49">
              <a:extLst>
                <a:ext uri="{FF2B5EF4-FFF2-40B4-BE49-F238E27FC236}">
                  <a16:creationId xmlns:a16="http://schemas.microsoft.com/office/drawing/2014/main" id="{DC5415DD-E70F-4BAA-A0B7-591778D1498A}"/>
                </a:ext>
              </a:extLst>
            </p:cNvPr>
            <p:cNvSpPr>
              <a:spLocks/>
            </p:cNvSpPr>
            <p:nvPr/>
          </p:nvSpPr>
          <p:spPr bwMode="auto">
            <a:xfrm>
              <a:off x="4740" y="1785"/>
              <a:ext cx="484" cy="482"/>
            </a:xfrm>
            <a:custGeom>
              <a:avLst/>
              <a:gdLst>
                <a:gd name="T0" fmla="*/ 174 w 484"/>
                <a:gd name="T1" fmla="*/ 457 h 482"/>
                <a:gd name="T2" fmla="*/ 484 w 484"/>
                <a:gd name="T3" fmla="*/ 0 h 482"/>
                <a:gd name="T4" fmla="*/ 0 w 484"/>
                <a:gd name="T5" fmla="*/ 242 h 482"/>
                <a:gd name="T6" fmla="*/ 119 w 484"/>
                <a:gd name="T7" fmla="*/ 482 h 482"/>
                <a:gd name="T8" fmla="*/ 174 w 484"/>
                <a:gd name="T9" fmla="*/ 457 h 482"/>
              </a:gdLst>
              <a:ahLst/>
              <a:cxnLst>
                <a:cxn ang="0">
                  <a:pos x="T0" y="T1"/>
                </a:cxn>
                <a:cxn ang="0">
                  <a:pos x="T2" y="T3"/>
                </a:cxn>
                <a:cxn ang="0">
                  <a:pos x="T4" y="T5"/>
                </a:cxn>
                <a:cxn ang="0">
                  <a:pos x="T6" y="T7"/>
                </a:cxn>
                <a:cxn ang="0">
                  <a:pos x="T8" y="T9"/>
                </a:cxn>
              </a:cxnLst>
              <a:rect l="0" t="0" r="r" b="b"/>
              <a:pathLst>
                <a:path w="484" h="482">
                  <a:moveTo>
                    <a:pt x="174" y="457"/>
                  </a:moveTo>
                  <a:lnTo>
                    <a:pt x="484" y="0"/>
                  </a:lnTo>
                  <a:lnTo>
                    <a:pt x="0" y="242"/>
                  </a:lnTo>
                  <a:lnTo>
                    <a:pt x="119" y="482"/>
                  </a:lnTo>
                  <a:lnTo>
                    <a:pt x="174" y="457"/>
                  </a:lnTo>
                  <a:close/>
                </a:path>
              </a:pathLst>
            </a:custGeom>
            <a:grpFill/>
            <a:ln w="19050" cap="rnd">
              <a:solidFill>
                <a:schemeClr val="tx2"/>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74746"/>
                </a:solidFill>
                <a:effectLst/>
                <a:uLnTx/>
                <a:uFillTx/>
                <a:latin typeface="Arial"/>
                <a:ea typeface="+mn-ea"/>
                <a:cs typeface="+mn-cs"/>
              </a:endParaRPr>
            </a:p>
          </p:txBody>
        </p:sp>
        <p:sp>
          <p:nvSpPr>
            <p:cNvPr id="54" name="Freeform 50">
              <a:extLst>
                <a:ext uri="{FF2B5EF4-FFF2-40B4-BE49-F238E27FC236}">
                  <a16:creationId xmlns:a16="http://schemas.microsoft.com/office/drawing/2014/main" id="{27642D4F-E595-4195-A8C1-78791F7338BE}"/>
                </a:ext>
              </a:extLst>
            </p:cNvPr>
            <p:cNvSpPr>
              <a:spLocks/>
            </p:cNvSpPr>
            <p:nvPr/>
          </p:nvSpPr>
          <p:spPr bwMode="auto">
            <a:xfrm>
              <a:off x="4834" y="2200"/>
              <a:ext cx="78" cy="67"/>
            </a:xfrm>
            <a:custGeom>
              <a:avLst/>
              <a:gdLst>
                <a:gd name="T0" fmla="*/ 37 w 37"/>
                <a:gd name="T1" fmla="*/ 20 h 32"/>
                <a:gd name="T2" fmla="*/ 22 w 37"/>
                <a:gd name="T3" fmla="*/ 3 h 32"/>
                <a:gd name="T4" fmla="*/ 0 w 37"/>
                <a:gd name="T5" fmla="*/ 7 h 32"/>
                <a:gd name="T6" fmla="*/ 12 w 37"/>
                <a:gd name="T7" fmla="*/ 32 h 32"/>
                <a:gd name="T8" fmla="*/ 37 w 37"/>
                <a:gd name="T9" fmla="*/ 20 h 32"/>
              </a:gdLst>
              <a:ahLst/>
              <a:cxnLst>
                <a:cxn ang="0">
                  <a:pos x="T0" y="T1"/>
                </a:cxn>
                <a:cxn ang="0">
                  <a:pos x="T2" y="T3"/>
                </a:cxn>
                <a:cxn ang="0">
                  <a:pos x="T4" y="T5"/>
                </a:cxn>
                <a:cxn ang="0">
                  <a:pos x="T6" y="T7"/>
                </a:cxn>
                <a:cxn ang="0">
                  <a:pos x="T8" y="T9"/>
                </a:cxn>
              </a:cxnLst>
              <a:rect l="0" t="0" r="r" b="b"/>
              <a:pathLst>
                <a:path w="37" h="32">
                  <a:moveTo>
                    <a:pt x="37" y="20"/>
                  </a:moveTo>
                  <a:cubicBezTo>
                    <a:pt x="36" y="13"/>
                    <a:pt x="29" y="5"/>
                    <a:pt x="22" y="3"/>
                  </a:cubicBezTo>
                  <a:cubicBezTo>
                    <a:pt x="14" y="0"/>
                    <a:pt x="6" y="2"/>
                    <a:pt x="0" y="7"/>
                  </a:cubicBezTo>
                  <a:cubicBezTo>
                    <a:pt x="12" y="32"/>
                    <a:pt x="12" y="32"/>
                    <a:pt x="12" y="32"/>
                  </a:cubicBezTo>
                  <a:lnTo>
                    <a:pt x="37" y="20"/>
                  </a:lnTo>
                  <a:close/>
                </a:path>
              </a:pathLst>
            </a:custGeom>
            <a:grpFill/>
            <a:ln w="19050" cap="rnd">
              <a:solidFill>
                <a:schemeClr val="tx2"/>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74746"/>
                </a:solidFill>
                <a:effectLst/>
                <a:uLnTx/>
                <a:uFillTx/>
                <a:latin typeface="Arial"/>
                <a:ea typeface="+mn-ea"/>
                <a:cs typeface="+mn-cs"/>
              </a:endParaRPr>
            </a:p>
          </p:txBody>
        </p:sp>
        <p:sp>
          <p:nvSpPr>
            <p:cNvPr id="55" name="Freeform 51">
              <a:extLst>
                <a:ext uri="{FF2B5EF4-FFF2-40B4-BE49-F238E27FC236}">
                  <a16:creationId xmlns:a16="http://schemas.microsoft.com/office/drawing/2014/main" id="{D602B68E-6317-40E0-8A00-A20462B11110}"/>
                </a:ext>
              </a:extLst>
            </p:cNvPr>
            <p:cNvSpPr>
              <a:spLocks/>
            </p:cNvSpPr>
            <p:nvPr/>
          </p:nvSpPr>
          <p:spPr bwMode="auto">
            <a:xfrm>
              <a:off x="4740" y="2000"/>
              <a:ext cx="67" cy="80"/>
            </a:xfrm>
            <a:custGeom>
              <a:avLst/>
              <a:gdLst>
                <a:gd name="T0" fmla="*/ 25 w 32"/>
                <a:gd name="T1" fmla="*/ 0 h 38"/>
                <a:gd name="T2" fmla="*/ 30 w 32"/>
                <a:gd name="T3" fmla="*/ 23 h 38"/>
                <a:gd name="T4" fmla="*/ 13 w 32"/>
                <a:gd name="T5" fmla="*/ 38 h 38"/>
                <a:gd name="T6" fmla="*/ 0 w 32"/>
                <a:gd name="T7" fmla="*/ 13 h 38"/>
                <a:gd name="T8" fmla="*/ 25 w 32"/>
                <a:gd name="T9" fmla="*/ 0 h 38"/>
              </a:gdLst>
              <a:ahLst/>
              <a:cxnLst>
                <a:cxn ang="0">
                  <a:pos x="T0" y="T1"/>
                </a:cxn>
                <a:cxn ang="0">
                  <a:pos x="T2" y="T3"/>
                </a:cxn>
                <a:cxn ang="0">
                  <a:pos x="T4" y="T5"/>
                </a:cxn>
                <a:cxn ang="0">
                  <a:pos x="T6" y="T7"/>
                </a:cxn>
                <a:cxn ang="0">
                  <a:pos x="T8" y="T9"/>
                </a:cxn>
              </a:cxnLst>
              <a:rect l="0" t="0" r="r" b="b"/>
              <a:pathLst>
                <a:path w="32" h="38">
                  <a:moveTo>
                    <a:pt x="25" y="0"/>
                  </a:moveTo>
                  <a:cubicBezTo>
                    <a:pt x="30" y="6"/>
                    <a:pt x="32" y="15"/>
                    <a:pt x="30" y="23"/>
                  </a:cubicBezTo>
                  <a:cubicBezTo>
                    <a:pt x="27" y="31"/>
                    <a:pt x="20" y="36"/>
                    <a:pt x="13" y="38"/>
                  </a:cubicBezTo>
                  <a:cubicBezTo>
                    <a:pt x="0" y="13"/>
                    <a:pt x="0" y="13"/>
                    <a:pt x="0" y="13"/>
                  </a:cubicBezTo>
                  <a:lnTo>
                    <a:pt x="25" y="0"/>
                  </a:lnTo>
                  <a:close/>
                </a:path>
              </a:pathLst>
            </a:custGeom>
            <a:grpFill/>
            <a:ln w="19050" cap="rnd">
              <a:solidFill>
                <a:schemeClr val="tx2"/>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74746"/>
                </a:solidFill>
                <a:effectLst/>
                <a:uLnTx/>
                <a:uFillTx/>
                <a:latin typeface="Arial"/>
                <a:ea typeface="+mn-ea"/>
                <a:cs typeface="+mn-cs"/>
              </a:endParaRPr>
            </a:p>
          </p:txBody>
        </p:sp>
        <p:sp>
          <p:nvSpPr>
            <p:cNvPr id="56" name="Freeform 52">
              <a:extLst>
                <a:ext uri="{FF2B5EF4-FFF2-40B4-BE49-F238E27FC236}">
                  <a16:creationId xmlns:a16="http://schemas.microsoft.com/office/drawing/2014/main" id="{FD37592B-03DF-4A31-9160-EA2EE583697B}"/>
                </a:ext>
              </a:extLst>
            </p:cNvPr>
            <p:cNvSpPr>
              <a:spLocks/>
            </p:cNvSpPr>
            <p:nvPr/>
          </p:nvSpPr>
          <p:spPr bwMode="auto">
            <a:xfrm>
              <a:off x="4970" y="1920"/>
              <a:ext cx="147" cy="164"/>
            </a:xfrm>
            <a:custGeom>
              <a:avLst/>
              <a:gdLst>
                <a:gd name="T0" fmla="*/ 70 w 70"/>
                <a:gd name="T1" fmla="*/ 10 h 78"/>
                <a:gd name="T2" fmla="*/ 28 w 70"/>
                <a:gd name="T3" fmla="*/ 7 h 78"/>
                <a:gd name="T4" fmla="*/ 10 w 70"/>
                <a:gd name="T5" fmla="*/ 62 h 78"/>
                <a:gd name="T6" fmla="*/ 24 w 70"/>
                <a:gd name="T7" fmla="*/ 78 h 78"/>
                <a:gd name="T8" fmla="*/ 70 w 70"/>
                <a:gd name="T9" fmla="*/ 10 h 78"/>
              </a:gdLst>
              <a:ahLst/>
              <a:cxnLst>
                <a:cxn ang="0">
                  <a:pos x="T0" y="T1"/>
                </a:cxn>
                <a:cxn ang="0">
                  <a:pos x="T2" y="T3"/>
                </a:cxn>
                <a:cxn ang="0">
                  <a:pos x="T4" y="T5"/>
                </a:cxn>
                <a:cxn ang="0">
                  <a:pos x="T6" y="T7"/>
                </a:cxn>
                <a:cxn ang="0">
                  <a:pos x="T8" y="T9"/>
                </a:cxn>
              </a:cxnLst>
              <a:rect l="0" t="0" r="r" b="b"/>
              <a:pathLst>
                <a:path w="70" h="78">
                  <a:moveTo>
                    <a:pt x="70" y="10"/>
                  </a:moveTo>
                  <a:cubicBezTo>
                    <a:pt x="58" y="2"/>
                    <a:pt x="42" y="0"/>
                    <a:pt x="28" y="7"/>
                  </a:cubicBezTo>
                  <a:cubicBezTo>
                    <a:pt x="8" y="17"/>
                    <a:pt x="0" y="42"/>
                    <a:pt x="10" y="62"/>
                  </a:cubicBezTo>
                  <a:cubicBezTo>
                    <a:pt x="13" y="69"/>
                    <a:pt x="18" y="74"/>
                    <a:pt x="24" y="78"/>
                  </a:cubicBezTo>
                  <a:lnTo>
                    <a:pt x="70" y="10"/>
                  </a:lnTo>
                  <a:close/>
                </a:path>
              </a:pathLst>
            </a:custGeom>
            <a:grpFill/>
            <a:ln w="19050" cap="rnd">
              <a:solidFill>
                <a:schemeClr val="tx2"/>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74746"/>
                </a:solidFill>
                <a:effectLst/>
                <a:uLnTx/>
                <a:uFillTx/>
                <a:latin typeface="Arial"/>
                <a:ea typeface="+mn-ea"/>
                <a:cs typeface="+mn-cs"/>
              </a:endParaRPr>
            </a:p>
          </p:txBody>
        </p:sp>
      </p:grpSp>
      <p:sp>
        <p:nvSpPr>
          <p:cNvPr id="39" name="Title 8">
            <a:extLst>
              <a:ext uri="{FF2B5EF4-FFF2-40B4-BE49-F238E27FC236}">
                <a16:creationId xmlns:a16="http://schemas.microsoft.com/office/drawing/2014/main" id="{9D7C47C2-1634-4C57-95FD-A16871C794F5}"/>
              </a:ext>
            </a:extLst>
          </p:cNvPr>
          <p:cNvSpPr txBox="1">
            <a:spLocks/>
          </p:cNvSpPr>
          <p:nvPr/>
        </p:nvSpPr>
        <p:spPr>
          <a:xfrm>
            <a:off x="1473408" y="5935220"/>
            <a:ext cx="6004773" cy="3043143"/>
          </a:xfrm>
          <a:prstGeom prst="rect">
            <a:avLst/>
          </a:prstGeom>
        </p:spPr>
        <p:txBody>
          <a:bodyPr/>
          <a:lstStyle>
            <a:lvl1pPr algn="l" defTabSz="457200" rtl="0" eaLnBrk="1" latinLnBrk="0" hangingPunct="1">
              <a:spcBef>
                <a:spcPct val="0"/>
              </a:spcBef>
              <a:buNone/>
              <a:defRPr sz="2800" b="1" i="0" kern="1200">
                <a:solidFill>
                  <a:schemeClr val="tx1">
                    <a:lumMod val="95000"/>
                  </a:schemeClr>
                </a:solidFill>
                <a:latin typeface="Arial"/>
                <a:ea typeface="+mj-ea"/>
                <a:cs typeface="Arial"/>
              </a:defRPr>
            </a:lvl1pPr>
          </a:lstStyle>
          <a:p>
            <a:pPr marL="0" marR="0" lvl="0" indent="0" algn="l" defTabSz="457200"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Arial"/>
                <a:ea typeface="+mj-ea"/>
                <a:cs typeface="Arial"/>
              </a:rPr>
              <a:t>Centralized decision making</a:t>
            </a:r>
          </a:p>
          <a:p>
            <a:pPr marL="0" marR="0" lvl="0" indent="0" algn="l" defTabSz="457200" rtl="0" eaLnBrk="1" fontAlgn="auto" latinLnBrk="0" hangingPunct="1">
              <a:lnSpc>
                <a:spcPct val="90000"/>
              </a:lnSpc>
              <a:spcBef>
                <a:spcPct val="0"/>
              </a:spcBef>
              <a:spcAft>
                <a:spcPts val="0"/>
              </a:spcAft>
              <a:buClrTx/>
              <a:buSzTx/>
              <a:buFontTx/>
              <a:buNone/>
              <a:tabLst/>
              <a:defRPr/>
            </a:pPr>
            <a:endParaRPr kumimoji="0" lang="en-US" sz="2800" b="0" i="0" u="none" strike="noStrike" kern="1200" cap="none" spc="0" normalizeH="0" baseline="0" noProof="0" dirty="0">
              <a:ln>
                <a:noFill/>
              </a:ln>
              <a:solidFill>
                <a:prstClr val="white"/>
              </a:solidFill>
              <a:effectLst/>
              <a:uLnTx/>
              <a:uFillTx/>
              <a:latin typeface="Arial"/>
              <a:ea typeface="+mj-ea"/>
              <a:cs typeface="Arial"/>
            </a:endParaRPr>
          </a:p>
          <a:p>
            <a:pPr marL="0" marR="0" lvl="0" indent="0" algn="l" defTabSz="457200"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Arial"/>
                <a:ea typeface="+mj-ea"/>
                <a:cs typeface="Arial"/>
              </a:rPr>
              <a:t>Lack of trust</a:t>
            </a:r>
          </a:p>
          <a:p>
            <a:pPr marL="0" marR="0" lvl="0" indent="0" algn="l" defTabSz="457200" rtl="0" eaLnBrk="1" fontAlgn="auto" latinLnBrk="0" hangingPunct="1">
              <a:lnSpc>
                <a:spcPct val="90000"/>
              </a:lnSpc>
              <a:spcBef>
                <a:spcPct val="0"/>
              </a:spcBef>
              <a:spcAft>
                <a:spcPts val="0"/>
              </a:spcAft>
              <a:buClrTx/>
              <a:buSzTx/>
              <a:buFontTx/>
              <a:buNone/>
              <a:tabLst/>
              <a:defRPr/>
            </a:pPr>
            <a:endParaRPr kumimoji="0" lang="en-US" sz="2800" b="0" i="0" u="none" strike="noStrike" kern="1200" cap="none" spc="0" normalizeH="0" baseline="0" noProof="0" dirty="0">
              <a:ln>
                <a:noFill/>
              </a:ln>
              <a:solidFill>
                <a:prstClr val="white"/>
              </a:solidFill>
              <a:effectLst/>
              <a:uLnTx/>
              <a:uFillTx/>
              <a:latin typeface="Arial"/>
              <a:ea typeface="+mj-ea"/>
              <a:cs typeface="Arial"/>
            </a:endParaRPr>
          </a:p>
          <a:p>
            <a:pPr marL="0" marR="0" lvl="0" indent="0" algn="l" defTabSz="457200"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Arial"/>
                <a:ea typeface="+mj-ea"/>
                <a:cs typeface="Arial"/>
              </a:rPr>
              <a:t>Inflexible policies and processes</a:t>
            </a:r>
          </a:p>
          <a:p>
            <a:pPr marL="0" marR="0" lvl="0" indent="0" algn="l" defTabSz="457200" rtl="0" eaLnBrk="1" fontAlgn="auto" latinLnBrk="0" hangingPunct="1">
              <a:lnSpc>
                <a:spcPct val="90000"/>
              </a:lnSpc>
              <a:spcBef>
                <a:spcPct val="0"/>
              </a:spcBef>
              <a:spcAft>
                <a:spcPts val="0"/>
              </a:spcAft>
              <a:buClrTx/>
              <a:buSzTx/>
              <a:buFontTx/>
              <a:buNone/>
              <a:tabLst/>
              <a:defRPr/>
            </a:pPr>
            <a:endParaRPr kumimoji="0" lang="en-US" sz="2800" b="1" i="0" u="none" strike="noStrike" kern="1200" cap="none" spc="0" normalizeH="0" baseline="0" noProof="0" dirty="0">
              <a:ln>
                <a:noFill/>
              </a:ln>
              <a:solidFill>
                <a:prstClr val="white"/>
              </a:solidFill>
              <a:effectLst/>
              <a:uLnTx/>
              <a:uFillTx/>
              <a:latin typeface="Arial"/>
              <a:ea typeface="+mj-ea"/>
              <a:cs typeface="Arial"/>
            </a:endParaRPr>
          </a:p>
        </p:txBody>
      </p:sp>
      <p:sp>
        <p:nvSpPr>
          <p:cNvPr id="40" name="Rectangle 39">
            <a:extLst>
              <a:ext uri="{FF2B5EF4-FFF2-40B4-BE49-F238E27FC236}">
                <a16:creationId xmlns:a16="http://schemas.microsoft.com/office/drawing/2014/main" id="{2EEE9BD5-BC34-4E22-89B5-3A3E05192D84}"/>
              </a:ext>
            </a:extLst>
          </p:cNvPr>
          <p:cNvSpPr/>
          <p:nvPr/>
        </p:nvSpPr>
        <p:spPr>
          <a:xfrm>
            <a:off x="307045" y="3562165"/>
            <a:ext cx="1779245" cy="1779245"/>
          </a:xfrm>
          <a:prstGeom prst="rect">
            <a:avLst/>
          </a:prstGeom>
          <a:noFill/>
          <a:ln w="38100">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a:ea typeface="+mn-ea"/>
                <a:cs typeface="+mn-cs"/>
              </a:rPr>
              <a:t>Leadership Systems and Feedback</a:t>
            </a:r>
          </a:p>
        </p:txBody>
      </p:sp>
      <p:sp>
        <p:nvSpPr>
          <p:cNvPr id="43" name="Rectangle 42">
            <a:extLst>
              <a:ext uri="{FF2B5EF4-FFF2-40B4-BE49-F238E27FC236}">
                <a16:creationId xmlns:a16="http://schemas.microsoft.com/office/drawing/2014/main" id="{D8462DA3-C175-467B-BC8F-E40BCA6198E3}"/>
              </a:ext>
            </a:extLst>
          </p:cNvPr>
          <p:cNvSpPr/>
          <p:nvPr/>
        </p:nvSpPr>
        <p:spPr>
          <a:xfrm>
            <a:off x="2682895" y="3562165"/>
            <a:ext cx="1779245" cy="1779245"/>
          </a:xfrm>
          <a:prstGeom prst="rect">
            <a:avLst/>
          </a:prstGeom>
          <a:noFill/>
          <a:ln w="38100">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74746"/>
                </a:solidFill>
                <a:effectLst/>
                <a:uLnTx/>
                <a:uFillTx/>
                <a:latin typeface="Arial"/>
                <a:ea typeface="+mn-ea"/>
                <a:cs typeface="+mn-cs"/>
              </a:rPr>
              <a:t>Training and Compensation</a:t>
            </a:r>
          </a:p>
        </p:txBody>
      </p:sp>
      <p:sp>
        <p:nvSpPr>
          <p:cNvPr id="57" name="Rectangle 56">
            <a:extLst>
              <a:ext uri="{FF2B5EF4-FFF2-40B4-BE49-F238E27FC236}">
                <a16:creationId xmlns:a16="http://schemas.microsoft.com/office/drawing/2014/main" id="{6BDC167E-106A-4B2A-893E-73823D2F31CE}"/>
              </a:ext>
            </a:extLst>
          </p:cNvPr>
          <p:cNvSpPr/>
          <p:nvPr/>
        </p:nvSpPr>
        <p:spPr>
          <a:xfrm>
            <a:off x="4967626" y="3562165"/>
            <a:ext cx="1779245" cy="1779245"/>
          </a:xfrm>
          <a:prstGeom prst="rect">
            <a:avLst/>
          </a:prstGeom>
          <a:noFill/>
          <a:ln w="38100">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a:ea typeface="+mn-ea"/>
                <a:cs typeface="+mn-cs"/>
              </a:rPr>
              <a:t>Silos </a:t>
            </a:r>
            <a:br>
              <a:rPr kumimoji="0" lang="en-US" sz="1800" b="0" i="0" u="none" strike="noStrike" kern="1200" cap="none" spc="0" normalizeH="0" baseline="0" noProof="0" dirty="0">
                <a:ln>
                  <a:noFill/>
                </a:ln>
                <a:solidFill>
                  <a:prstClr val="white"/>
                </a:solidFill>
                <a:effectLst/>
                <a:uLnTx/>
                <a:uFillTx/>
                <a:latin typeface="Arial"/>
                <a:ea typeface="+mn-ea"/>
                <a:cs typeface="+mn-cs"/>
              </a:rPr>
            </a:br>
            <a:r>
              <a:rPr kumimoji="0" lang="en-US" sz="1800" b="0" i="0" u="none" strike="noStrike" kern="1200" cap="none" spc="0" normalizeH="0" baseline="0" noProof="0" dirty="0">
                <a:ln>
                  <a:noFill/>
                </a:ln>
                <a:solidFill>
                  <a:prstClr val="white"/>
                </a:solidFill>
                <a:effectLst/>
                <a:uLnTx/>
                <a:uFillTx/>
                <a:latin typeface="Arial"/>
                <a:ea typeface="+mn-ea"/>
                <a:cs typeface="+mn-cs"/>
              </a:rPr>
              <a:t>Project to Product</a:t>
            </a:r>
          </a:p>
        </p:txBody>
      </p:sp>
      <p:sp>
        <p:nvSpPr>
          <p:cNvPr id="58" name="Rectangle 57">
            <a:extLst>
              <a:ext uri="{FF2B5EF4-FFF2-40B4-BE49-F238E27FC236}">
                <a16:creationId xmlns:a16="http://schemas.microsoft.com/office/drawing/2014/main" id="{2561BD3D-7B12-411C-B3AE-4422C1E3DE68}"/>
              </a:ext>
            </a:extLst>
          </p:cNvPr>
          <p:cNvSpPr/>
          <p:nvPr/>
        </p:nvSpPr>
        <p:spPr>
          <a:xfrm>
            <a:off x="7137983" y="3562165"/>
            <a:ext cx="1779245" cy="1779245"/>
          </a:xfrm>
          <a:prstGeom prst="rect">
            <a:avLst/>
          </a:prstGeom>
          <a:noFill/>
          <a:ln w="38100">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a:ea typeface="+mn-ea"/>
                <a:cs typeface="+mn-cs"/>
              </a:rPr>
              <a:t>Capex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a:ea typeface="+mn-ea"/>
                <a:cs typeface="+mn-cs"/>
              </a:rPr>
              <a:t>Versus </a:t>
            </a:r>
            <a:br>
              <a:rPr kumimoji="0" lang="en-US" sz="1800" b="0" i="0" u="none" strike="noStrike" kern="1200" cap="none" spc="0" normalizeH="0" baseline="0" noProof="0" dirty="0">
                <a:ln>
                  <a:noFill/>
                </a:ln>
                <a:solidFill>
                  <a:prstClr val="white"/>
                </a:solidFill>
                <a:effectLst/>
                <a:uLnTx/>
                <a:uFillTx/>
                <a:latin typeface="Arial"/>
                <a:ea typeface="+mn-ea"/>
                <a:cs typeface="+mn-cs"/>
              </a:rPr>
            </a:br>
            <a:r>
              <a:rPr kumimoji="0" lang="en-US" sz="1800" b="0" i="0" u="none" strike="noStrike" kern="1200" cap="none" spc="0" normalizeH="0" baseline="0" noProof="0" dirty="0" err="1">
                <a:ln>
                  <a:noFill/>
                </a:ln>
                <a:solidFill>
                  <a:prstClr val="white"/>
                </a:solidFill>
                <a:effectLst/>
                <a:uLnTx/>
                <a:uFillTx/>
                <a:latin typeface="Arial"/>
                <a:ea typeface="+mn-ea"/>
                <a:cs typeface="+mn-cs"/>
              </a:rPr>
              <a:t>Opex</a:t>
            </a: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Tree>
    <p:extLst>
      <p:ext uri="{BB962C8B-B14F-4D97-AF65-F5344CB8AC3E}">
        <p14:creationId xmlns:p14="http://schemas.microsoft.com/office/powerpoint/2010/main" val="27108157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0" name="Mask_right">
            <a:extLst>
              <a:ext uri="{FF2B5EF4-FFF2-40B4-BE49-F238E27FC236}">
                <a16:creationId xmlns:a16="http://schemas.microsoft.com/office/drawing/2014/main" id="{51030EB7-4CB3-49DC-9B6D-A867F0AE2E37}"/>
              </a:ext>
            </a:extLst>
          </p:cNvPr>
          <p:cNvSpPr/>
          <p:nvPr/>
        </p:nvSpPr>
        <p:spPr>
          <a:xfrm>
            <a:off x="11548977" y="2438400"/>
            <a:ext cx="2357524" cy="2705100"/>
          </a:xfrm>
          <a:prstGeom prst="rect">
            <a:avLst/>
          </a:prstGeom>
          <a:gradFill>
            <a:gsLst>
              <a:gs pos="0">
                <a:schemeClr val="tx2">
                  <a:lumMod val="25000"/>
                </a:schemeClr>
              </a:gs>
              <a:gs pos="100000">
                <a:schemeClr val="tx2">
                  <a:lumMod val="10000"/>
                </a:schemeClr>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31" name="Arrow: Pentagon 30">
            <a:extLst>
              <a:ext uri="{FF2B5EF4-FFF2-40B4-BE49-F238E27FC236}">
                <a16:creationId xmlns:a16="http://schemas.microsoft.com/office/drawing/2014/main" id="{AD4C9084-29B1-47FA-A95A-91E832570F87}"/>
              </a:ext>
            </a:extLst>
          </p:cNvPr>
          <p:cNvSpPr/>
          <p:nvPr/>
        </p:nvSpPr>
        <p:spPr>
          <a:xfrm>
            <a:off x="8283701" y="2438400"/>
            <a:ext cx="3641264" cy="2705100"/>
          </a:xfrm>
          <a:prstGeom prst="homePlate">
            <a:avLst>
              <a:gd name="adj" fmla="val 11560"/>
            </a:avLst>
          </a:prstGeom>
          <a:gradFill>
            <a:gsLst>
              <a:gs pos="1961">
                <a:schemeClr val="bg2"/>
              </a:gs>
              <a:gs pos="100000">
                <a:schemeClr val="bg2">
                  <a:lumMod val="7500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32" name="Arrow: Pentagon 31">
            <a:extLst>
              <a:ext uri="{FF2B5EF4-FFF2-40B4-BE49-F238E27FC236}">
                <a16:creationId xmlns:a16="http://schemas.microsoft.com/office/drawing/2014/main" id="{8424680D-1042-425F-A718-7BCE50603C33}"/>
              </a:ext>
            </a:extLst>
          </p:cNvPr>
          <p:cNvSpPr/>
          <p:nvPr/>
        </p:nvSpPr>
        <p:spPr>
          <a:xfrm>
            <a:off x="0" y="0"/>
            <a:ext cx="9772650" cy="5143500"/>
          </a:xfrm>
          <a:prstGeom prst="homePlate">
            <a:avLst>
              <a:gd name="adj" fmla="val 11560"/>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35" name="Rectangle 34">
            <a:extLst>
              <a:ext uri="{FF2B5EF4-FFF2-40B4-BE49-F238E27FC236}">
                <a16:creationId xmlns:a16="http://schemas.microsoft.com/office/drawing/2014/main" id="{DB4B71C5-BBE8-4A48-B856-242E5547FC9D}"/>
              </a:ext>
            </a:extLst>
          </p:cNvPr>
          <p:cNvSpPr/>
          <p:nvPr/>
        </p:nvSpPr>
        <p:spPr>
          <a:xfrm>
            <a:off x="9730126" y="3562165"/>
            <a:ext cx="1779245" cy="1779245"/>
          </a:xfrm>
          <a:prstGeom prst="rect">
            <a:avLst/>
          </a:prstGeom>
          <a:noFill/>
          <a:ln w="38100">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a:ea typeface="+mn-ea"/>
                <a:cs typeface="+mn-cs"/>
              </a:rPr>
              <a:t>Silos </a:t>
            </a:r>
            <a:br>
              <a:rPr kumimoji="0" lang="en-US" sz="1800" b="0" i="0" u="none" strike="noStrike" kern="1200" cap="none" spc="0" normalizeH="0" baseline="0" noProof="0" dirty="0">
                <a:ln>
                  <a:noFill/>
                </a:ln>
                <a:solidFill>
                  <a:prstClr val="white"/>
                </a:solidFill>
                <a:effectLst/>
                <a:uLnTx/>
                <a:uFillTx/>
                <a:latin typeface="Arial"/>
                <a:ea typeface="+mn-ea"/>
                <a:cs typeface="+mn-cs"/>
              </a:rPr>
            </a:br>
            <a:r>
              <a:rPr kumimoji="0" lang="en-US" sz="1800" b="0" i="0" u="none" strike="noStrike" kern="1200" cap="none" spc="0" normalizeH="0" baseline="0" noProof="0" dirty="0">
                <a:ln>
                  <a:noFill/>
                </a:ln>
                <a:solidFill>
                  <a:prstClr val="white"/>
                </a:solidFill>
                <a:effectLst/>
                <a:uLnTx/>
                <a:uFillTx/>
                <a:latin typeface="Arial"/>
                <a:ea typeface="+mn-ea"/>
                <a:cs typeface="+mn-cs"/>
              </a:rPr>
              <a:t>Project to Product</a:t>
            </a:r>
          </a:p>
        </p:txBody>
      </p:sp>
      <p:grpSp>
        <p:nvGrpSpPr>
          <p:cNvPr id="36" name="Group 35">
            <a:extLst>
              <a:ext uri="{FF2B5EF4-FFF2-40B4-BE49-F238E27FC236}">
                <a16:creationId xmlns:a16="http://schemas.microsoft.com/office/drawing/2014/main" id="{7D05D84E-E496-4638-9174-6A1BD79529A3}"/>
              </a:ext>
            </a:extLst>
          </p:cNvPr>
          <p:cNvGrpSpPr/>
          <p:nvPr/>
        </p:nvGrpSpPr>
        <p:grpSpPr>
          <a:xfrm>
            <a:off x="10218491" y="2993618"/>
            <a:ext cx="843788" cy="778391"/>
            <a:chOff x="4221704" y="1791782"/>
            <a:chExt cx="700593" cy="646294"/>
          </a:xfrm>
        </p:grpSpPr>
        <p:sp>
          <p:nvSpPr>
            <p:cNvPr id="37" name="Freeform 25">
              <a:extLst>
                <a:ext uri="{FF2B5EF4-FFF2-40B4-BE49-F238E27FC236}">
                  <a16:creationId xmlns:a16="http://schemas.microsoft.com/office/drawing/2014/main" id="{D446E1D5-43B6-4EFA-8F16-BD22477D17C3}"/>
                </a:ext>
              </a:extLst>
            </p:cNvPr>
            <p:cNvSpPr>
              <a:spLocks/>
            </p:cNvSpPr>
            <p:nvPr/>
          </p:nvSpPr>
          <p:spPr bwMode="auto">
            <a:xfrm>
              <a:off x="4346088" y="2191249"/>
              <a:ext cx="450441" cy="246827"/>
            </a:xfrm>
            <a:custGeom>
              <a:avLst/>
              <a:gdLst>
                <a:gd name="T0" fmla="*/ 0 w 1626"/>
                <a:gd name="T1" fmla="*/ 38 h 891"/>
                <a:gd name="T2" fmla="*/ 0 w 1626"/>
                <a:gd name="T3" fmla="*/ 351 h 891"/>
                <a:gd name="T4" fmla="*/ 810 w 1626"/>
                <a:gd name="T5" fmla="*/ 891 h 891"/>
                <a:gd name="T6" fmla="*/ 1626 w 1626"/>
                <a:gd name="T7" fmla="*/ 351 h 891"/>
                <a:gd name="T8" fmla="*/ 1626 w 1626"/>
                <a:gd name="T9" fmla="*/ 0 h 891"/>
              </a:gdLst>
              <a:ahLst/>
              <a:cxnLst>
                <a:cxn ang="0">
                  <a:pos x="T0" y="T1"/>
                </a:cxn>
                <a:cxn ang="0">
                  <a:pos x="T2" y="T3"/>
                </a:cxn>
                <a:cxn ang="0">
                  <a:pos x="T4" y="T5"/>
                </a:cxn>
                <a:cxn ang="0">
                  <a:pos x="T6" y="T7"/>
                </a:cxn>
                <a:cxn ang="0">
                  <a:pos x="T8" y="T9"/>
                </a:cxn>
              </a:cxnLst>
              <a:rect l="0" t="0" r="r" b="b"/>
              <a:pathLst>
                <a:path w="1626" h="891">
                  <a:moveTo>
                    <a:pt x="0" y="38"/>
                  </a:moveTo>
                  <a:lnTo>
                    <a:pt x="0" y="351"/>
                  </a:lnTo>
                  <a:lnTo>
                    <a:pt x="810" y="891"/>
                  </a:lnTo>
                  <a:lnTo>
                    <a:pt x="1626" y="351"/>
                  </a:lnTo>
                  <a:lnTo>
                    <a:pt x="1626" y="0"/>
                  </a:lnTo>
                </a:path>
              </a:pathLst>
            </a:custGeom>
            <a:noFill/>
            <a:ln w="19050"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38" name="Line 26">
              <a:extLst>
                <a:ext uri="{FF2B5EF4-FFF2-40B4-BE49-F238E27FC236}">
                  <a16:creationId xmlns:a16="http://schemas.microsoft.com/office/drawing/2014/main" id="{4A63F1EF-9763-41EE-9136-71AE83963A33}"/>
                </a:ext>
              </a:extLst>
            </p:cNvPr>
            <p:cNvSpPr>
              <a:spLocks noChangeShapeType="1"/>
            </p:cNvSpPr>
            <p:nvPr/>
          </p:nvSpPr>
          <p:spPr bwMode="auto">
            <a:xfrm flipH="1" flipV="1">
              <a:off x="4568815" y="2176289"/>
              <a:ext cx="1662" cy="261787"/>
            </a:xfrm>
            <a:prstGeom prst="line">
              <a:avLst/>
            </a:prstGeom>
            <a:noFill/>
            <a:ln w="1905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39" name="Freeform 34">
              <a:extLst>
                <a:ext uri="{FF2B5EF4-FFF2-40B4-BE49-F238E27FC236}">
                  <a16:creationId xmlns:a16="http://schemas.microsoft.com/office/drawing/2014/main" id="{CD673306-432C-4628-831D-6BC0FE1A6359}"/>
                </a:ext>
              </a:extLst>
            </p:cNvPr>
            <p:cNvSpPr>
              <a:spLocks/>
            </p:cNvSpPr>
            <p:nvPr/>
          </p:nvSpPr>
          <p:spPr bwMode="auto">
            <a:xfrm>
              <a:off x="4221704" y="1791782"/>
              <a:ext cx="700593" cy="466784"/>
            </a:xfrm>
            <a:custGeom>
              <a:avLst/>
              <a:gdLst>
                <a:gd name="T0" fmla="*/ 1708 w 2529"/>
                <a:gd name="T1" fmla="*/ 0 h 1685"/>
                <a:gd name="T2" fmla="*/ 0 w 2529"/>
                <a:gd name="T3" fmla="*/ 1134 h 1685"/>
                <a:gd name="T4" fmla="*/ 805 w 2529"/>
                <a:gd name="T5" fmla="*/ 1685 h 1685"/>
                <a:gd name="T6" fmla="*/ 1253 w 2529"/>
                <a:gd name="T7" fmla="*/ 1388 h 1685"/>
                <a:gd name="T8" fmla="*/ 2529 w 2529"/>
                <a:gd name="T9" fmla="*/ 540 h 1685"/>
                <a:gd name="T10" fmla="*/ 1708 w 2529"/>
                <a:gd name="T11" fmla="*/ 0 h 1685"/>
              </a:gdLst>
              <a:ahLst/>
              <a:cxnLst>
                <a:cxn ang="0">
                  <a:pos x="T0" y="T1"/>
                </a:cxn>
                <a:cxn ang="0">
                  <a:pos x="T2" y="T3"/>
                </a:cxn>
                <a:cxn ang="0">
                  <a:pos x="T4" y="T5"/>
                </a:cxn>
                <a:cxn ang="0">
                  <a:pos x="T6" y="T7"/>
                </a:cxn>
                <a:cxn ang="0">
                  <a:pos x="T8" y="T9"/>
                </a:cxn>
                <a:cxn ang="0">
                  <a:pos x="T10" y="T11"/>
                </a:cxn>
              </a:cxnLst>
              <a:rect l="0" t="0" r="r" b="b"/>
              <a:pathLst>
                <a:path w="2529" h="1685">
                  <a:moveTo>
                    <a:pt x="1708" y="0"/>
                  </a:moveTo>
                  <a:lnTo>
                    <a:pt x="0" y="1134"/>
                  </a:lnTo>
                  <a:lnTo>
                    <a:pt x="805" y="1685"/>
                  </a:lnTo>
                  <a:lnTo>
                    <a:pt x="1253" y="1388"/>
                  </a:lnTo>
                  <a:lnTo>
                    <a:pt x="2529" y="540"/>
                  </a:lnTo>
                  <a:lnTo>
                    <a:pt x="1708" y="0"/>
                  </a:lnTo>
                  <a:close/>
                </a:path>
              </a:pathLst>
            </a:custGeom>
            <a:noFill/>
            <a:ln w="19050"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40" name="Freeform 35">
              <a:extLst>
                <a:ext uri="{FF2B5EF4-FFF2-40B4-BE49-F238E27FC236}">
                  <a16:creationId xmlns:a16="http://schemas.microsoft.com/office/drawing/2014/main" id="{C393ECCF-36A8-44B8-8088-362E33B01018}"/>
                </a:ext>
              </a:extLst>
            </p:cNvPr>
            <p:cNvSpPr>
              <a:spLocks/>
            </p:cNvSpPr>
            <p:nvPr/>
          </p:nvSpPr>
          <p:spPr bwMode="auto">
            <a:xfrm>
              <a:off x="4221704" y="1791782"/>
              <a:ext cx="700593" cy="466784"/>
            </a:xfrm>
            <a:custGeom>
              <a:avLst/>
              <a:gdLst>
                <a:gd name="T0" fmla="*/ 0 w 2529"/>
                <a:gd name="T1" fmla="*/ 551 h 1685"/>
                <a:gd name="T2" fmla="*/ 1692 w 2529"/>
                <a:gd name="T3" fmla="*/ 1685 h 1685"/>
                <a:gd name="T4" fmla="*/ 2529 w 2529"/>
                <a:gd name="T5" fmla="*/ 1151 h 1685"/>
                <a:gd name="T6" fmla="*/ 811 w 2529"/>
                <a:gd name="T7" fmla="*/ 0 h 1685"/>
                <a:gd name="T8" fmla="*/ 0 w 2529"/>
                <a:gd name="T9" fmla="*/ 551 h 1685"/>
              </a:gdLst>
              <a:ahLst/>
              <a:cxnLst>
                <a:cxn ang="0">
                  <a:pos x="T0" y="T1"/>
                </a:cxn>
                <a:cxn ang="0">
                  <a:pos x="T2" y="T3"/>
                </a:cxn>
                <a:cxn ang="0">
                  <a:pos x="T4" y="T5"/>
                </a:cxn>
                <a:cxn ang="0">
                  <a:pos x="T6" y="T7"/>
                </a:cxn>
                <a:cxn ang="0">
                  <a:pos x="T8" y="T9"/>
                </a:cxn>
              </a:cxnLst>
              <a:rect l="0" t="0" r="r" b="b"/>
              <a:pathLst>
                <a:path w="2529" h="1685">
                  <a:moveTo>
                    <a:pt x="0" y="551"/>
                  </a:moveTo>
                  <a:lnTo>
                    <a:pt x="1692" y="1685"/>
                  </a:lnTo>
                  <a:lnTo>
                    <a:pt x="2529" y="1151"/>
                  </a:lnTo>
                  <a:lnTo>
                    <a:pt x="811" y="0"/>
                  </a:lnTo>
                  <a:lnTo>
                    <a:pt x="0" y="551"/>
                  </a:lnTo>
                  <a:close/>
                </a:path>
              </a:pathLst>
            </a:custGeom>
            <a:noFill/>
            <a:ln w="19050"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grpSp>
      <p:sp>
        <p:nvSpPr>
          <p:cNvPr id="41" name="Rectangle 40">
            <a:extLst>
              <a:ext uri="{FF2B5EF4-FFF2-40B4-BE49-F238E27FC236}">
                <a16:creationId xmlns:a16="http://schemas.microsoft.com/office/drawing/2014/main" id="{3E56CBE1-D962-49E1-BC14-2C615CFB2EAC}"/>
              </a:ext>
            </a:extLst>
          </p:cNvPr>
          <p:cNvSpPr/>
          <p:nvPr/>
        </p:nvSpPr>
        <p:spPr>
          <a:xfrm>
            <a:off x="11900483" y="3562165"/>
            <a:ext cx="1779245" cy="1779245"/>
          </a:xfrm>
          <a:prstGeom prst="rect">
            <a:avLst/>
          </a:prstGeom>
          <a:noFill/>
          <a:ln w="38100">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a:ea typeface="+mn-ea"/>
                <a:cs typeface="+mn-cs"/>
              </a:rPr>
              <a:t>Capex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a:ea typeface="+mn-ea"/>
                <a:cs typeface="+mn-cs"/>
              </a:rPr>
              <a:t>Versus </a:t>
            </a:r>
            <a:br>
              <a:rPr kumimoji="0" lang="en-US" sz="1800" b="0" i="0" u="none" strike="noStrike" kern="1200" cap="none" spc="0" normalizeH="0" baseline="0" noProof="0" dirty="0">
                <a:ln>
                  <a:noFill/>
                </a:ln>
                <a:solidFill>
                  <a:prstClr val="white"/>
                </a:solidFill>
                <a:effectLst/>
                <a:uLnTx/>
                <a:uFillTx/>
                <a:latin typeface="Arial"/>
                <a:ea typeface="+mn-ea"/>
                <a:cs typeface="+mn-cs"/>
              </a:rPr>
            </a:br>
            <a:r>
              <a:rPr kumimoji="0" lang="en-US" sz="1800" b="0" i="0" u="none" strike="noStrike" kern="1200" cap="none" spc="0" normalizeH="0" baseline="0" noProof="0" dirty="0" err="1">
                <a:ln>
                  <a:noFill/>
                </a:ln>
                <a:solidFill>
                  <a:prstClr val="white"/>
                </a:solidFill>
                <a:effectLst/>
                <a:uLnTx/>
                <a:uFillTx/>
                <a:latin typeface="Arial"/>
                <a:ea typeface="+mn-ea"/>
                <a:cs typeface="+mn-cs"/>
              </a:rPr>
              <a:t>Opex</a:t>
            </a: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grpSp>
        <p:nvGrpSpPr>
          <p:cNvPr id="42" name="Group 42">
            <a:extLst>
              <a:ext uri="{FF2B5EF4-FFF2-40B4-BE49-F238E27FC236}">
                <a16:creationId xmlns:a16="http://schemas.microsoft.com/office/drawing/2014/main" id="{9DE459CF-7C58-4C8C-8E9B-509AD09FEE20}"/>
              </a:ext>
            </a:extLst>
          </p:cNvPr>
          <p:cNvGrpSpPr>
            <a:grpSpLocks noChangeAspect="1"/>
          </p:cNvGrpSpPr>
          <p:nvPr/>
        </p:nvGrpSpPr>
        <p:grpSpPr bwMode="auto">
          <a:xfrm>
            <a:off x="12371545" y="3027434"/>
            <a:ext cx="1055117" cy="726211"/>
            <a:chOff x="4740" y="1768"/>
            <a:chExt cx="725" cy="499"/>
          </a:xfrm>
          <a:noFill/>
        </p:grpSpPr>
        <p:sp>
          <p:nvSpPr>
            <p:cNvPr id="43" name="Freeform 45">
              <a:extLst>
                <a:ext uri="{FF2B5EF4-FFF2-40B4-BE49-F238E27FC236}">
                  <a16:creationId xmlns:a16="http://schemas.microsoft.com/office/drawing/2014/main" id="{EA61055A-153B-4B4C-B54B-070774D6B70C}"/>
                </a:ext>
              </a:extLst>
            </p:cNvPr>
            <p:cNvSpPr>
              <a:spLocks/>
            </p:cNvSpPr>
            <p:nvPr/>
          </p:nvSpPr>
          <p:spPr bwMode="auto">
            <a:xfrm>
              <a:off x="4966" y="1768"/>
              <a:ext cx="499" cy="459"/>
            </a:xfrm>
            <a:custGeom>
              <a:avLst/>
              <a:gdLst>
                <a:gd name="T0" fmla="*/ 339 w 499"/>
                <a:gd name="T1" fmla="*/ 24 h 459"/>
                <a:gd name="T2" fmla="*/ 0 w 499"/>
                <a:gd name="T3" fmla="*/ 459 h 459"/>
                <a:gd name="T4" fmla="*/ 499 w 499"/>
                <a:gd name="T5" fmla="*/ 249 h 459"/>
                <a:gd name="T6" fmla="*/ 394 w 499"/>
                <a:gd name="T7" fmla="*/ 0 h 459"/>
                <a:gd name="T8" fmla="*/ 339 w 499"/>
                <a:gd name="T9" fmla="*/ 24 h 459"/>
              </a:gdLst>
              <a:ahLst/>
              <a:cxnLst>
                <a:cxn ang="0">
                  <a:pos x="T0" y="T1"/>
                </a:cxn>
                <a:cxn ang="0">
                  <a:pos x="T2" y="T3"/>
                </a:cxn>
                <a:cxn ang="0">
                  <a:pos x="T4" y="T5"/>
                </a:cxn>
                <a:cxn ang="0">
                  <a:pos x="T6" y="T7"/>
                </a:cxn>
                <a:cxn ang="0">
                  <a:pos x="T8" y="T9"/>
                </a:cxn>
              </a:cxnLst>
              <a:rect l="0" t="0" r="r" b="b"/>
              <a:pathLst>
                <a:path w="499" h="459">
                  <a:moveTo>
                    <a:pt x="339" y="24"/>
                  </a:moveTo>
                  <a:lnTo>
                    <a:pt x="0" y="459"/>
                  </a:lnTo>
                  <a:lnTo>
                    <a:pt x="499" y="249"/>
                  </a:lnTo>
                  <a:lnTo>
                    <a:pt x="394" y="0"/>
                  </a:lnTo>
                  <a:lnTo>
                    <a:pt x="339" y="24"/>
                  </a:lnTo>
                  <a:close/>
                </a:path>
              </a:pathLst>
            </a:custGeom>
            <a:grpFill/>
            <a:ln w="19050" cap="rnd">
              <a:solidFill>
                <a:schemeClr val="tx2"/>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474746"/>
                </a:solidFill>
                <a:effectLst/>
                <a:uLnTx/>
                <a:uFillTx/>
                <a:latin typeface="Arial"/>
                <a:ea typeface="+mn-ea"/>
                <a:cs typeface="+mn-cs"/>
              </a:endParaRPr>
            </a:p>
          </p:txBody>
        </p:sp>
        <p:sp>
          <p:nvSpPr>
            <p:cNvPr id="44" name="Freeform 46">
              <a:extLst>
                <a:ext uri="{FF2B5EF4-FFF2-40B4-BE49-F238E27FC236}">
                  <a16:creationId xmlns:a16="http://schemas.microsoft.com/office/drawing/2014/main" id="{988A9A49-8E41-47A1-B669-9F230BB4081F}"/>
                </a:ext>
              </a:extLst>
            </p:cNvPr>
            <p:cNvSpPr>
              <a:spLocks/>
            </p:cNvSpPr>
            <p:nvPr/>
          </p:nvSpPr>
          <p:spPr bwMode="auto">
            <a:xfrm>
              <a:off x="5305" y="1768"/>
              <a:ext cx="78" cy="68"/>
            </a:xfrm>
            <a:custGeom>
              <a:avLst/>
              <a:gdLst>
                <a:gd name="T0" fmla="*/ 0 w 37"/>
                <a:gd name="T1" fmla="*/ 11 h 32"/>
                <a:gd name="T2" fmla="*/ 15 w 37"/>
                <a:gd name="T3" fmla="*/ 29 h 32"/>
                <a:gd name="T4" fmla="*/ 37 w 37"/>
                <a:gd name="T5" fmla="*/ 26 h 32"/>
                <a:gd name="T6" fmla="*/ 26 w 37"/>
                <a:gd name="T7" fmla="*/ 0 h 32"/>
                <a:gd name="T8" fmla="*/ 0 w 37"/>
                <a:gd name="T9" fmla="*/ 11 h 32"/>
              </a:gdLst>
              <a:ahLst/>
              <a:cxnLst>
                <a:cxn ang="0">
                  <a:pos x="T0" y="T1"/>
                </a:cxn>
                <a:cxn ang="0">
                  <a:pos x="T2" y="T3"/>
                </a:cxn>
                <a:cxn ang="0">
                  <a:pos x="T4" y="T5"/>
                </a:cxn>
                <a:cxn ang="0">
                  <a:pos x="T6" y="T7"/>
                </a:cxn>
                <a:cxn ang="0">
                  <a:pos x="T8" y="T9"/>
                </a:cxn>
              </a:cxnLst>
              <a:rect l="0" t="0" r="r" b="b"/>
              <a:pathLst>
                <a:path w="37" h="32">
                  <a:moveTo>
                    <a:pt x="0" y="11"/>
                  </a:moveTo>
                  <a:cubicBezTo>
                    <a:pt x="2" y="18"/>
                    <a:pt x="7" y="26"/>
                    <a:pt x="15" y="29"/>
                  </a:cubicBezTo>
                  <a:cubicBezTo>
                    <a:pt x="22" y="32"/>
                    <a:pt x="31" y="31"/>
                    <a:pt x="37" y="26"/>
                  </a:cubicBezTo>
                  <a:cubicBezTo>
                    <a:pt x="26" y="0"/>
                    <a:pt x="26" y="0"/>
                    <a:pt x="26" y="0"/>
                  </a:cubicBezTo>
                  <a:lnTo>
                    <a:pt x="0" y="11"/>
                  </a:lnTo>
                  <a:close/>
                </a:path>
              </a:pathLst>
            </a:custGeom>
            <a:grpFill/>
            <a:ln w="19050" cap="rnd">
              <a:solidFill>
                <a:schemeClr val="tx2"/>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74746"/>
                </a:solidFill>
                <a:effectLst/>
                <a:uLnTx/>
                <a:uFillTx/>
                <a:latin typeface="Arial"/>
                <a:ea typeface="+mn-ea"/>
                <a:cs typeface="+mn-cs"/>
              </a:endParaRPr>
            </a:p>
          </p:txBody>
        </p:sp>
        <p:sp>
          <p:nvSpPr>
            <p:cNvPr id="45" name="Freeform 47">
              <a:extLst>
                <a:ext uri="{FF2B5EF4-FFF2-40B4-BE49-F238E27FC236}">
                  <a16:creationId xmlns:a16="http://schemas.microsoft.com/office/drawing/2014/main" id="{3009B6E4-F851-47AE-977A-F8394383ECA6}"/>
                </a:ext>
              </a:extLst>
            </p:cNvPr>
            <p:cNvSpPr>
              <a:spLocks/>
            </p:cNvSpPr>
            <p:nvPr/>
          </p:nvSpPr>
          <p:spPr bwMode="auto">
            <a:xfrm>
              <a:off x="5398" y="1962"/>
              <a:ext cx="67" cy="78"/>
            </a:xfrm>
            <a:custGeom>
              <a:avLst/>
              <a:gdLst>
                <a:gd name="T0" fmla="*/ 6 w 32"/>
                <a:gd name="T1" fmla="*/ 37 h 37"/>
                <a:gd name="T2" fmla="*/ 3 w 32"/>
                <a:gd name="T3" fmla="*/ 14 h 37"/>
                <a:gd name="T4" fmla="*/ 21 w 32"/>
                <a:gd name="T5" fmla="*/ 0 h 37"/>
                <a:gd name="T6" fmla="*/ 32 w 32"/>
                <a:gd name="T7" fmla="*/ 26 h 37"/>
                <a:gd name="T8" fmla="*/ 6 w 32"/>
                <a:gd name="T9" fmla="*/ 37 h 37"/>
              </a:gdLst>
              <a:ahLst/>
              <a:cxnLst>
                <a:cxn ang="0">
                  <a:pos x="T0" y="T1"/>
                </a:cxn>
                <a:cxn ang="0">
                  <a:pos x="T2" y="T3"/>
                </a:cxn>
                <a:cxn ang="0">
                  <a:pos x="T4" y="T5"/>
                </a:cxn>
                <a:cxn ang="0">
                  <a:pos x="T6" y="T7"/>
                </a:cxn>
                <a:cxn ang="0">
                  <a:pos x="T8" y="T9"/>
                </a:cxn>
              </a:cxnLst>
              <a:rect l="0" t="0" r="r" b="b"/>
              <a:pathLst>
                <a:path w="32" h="37">
                  <a:moveTo>
                    <a:pt x="6" y="37"/>
                  </a:moveTo>
                  <a:cubicBezTo>
                    <a:pt x="2" y="31"/>
                    <a:pt x="0" y="21"/>
                    <a:pt x="3" y="14"/>
                  </a:cubicBezTo>
                  <a:cubicBezTo>
                    <a:pt x="6" y="6"/>
                    <a:pt x="13" y="1"/>
                    <a:pt x="21" y="0"/>
                  </a:cubicBezTo>
                  <a:cubicBezTo>
                    <a:pt x="32" y="26"/>
                    <a:pt x="32" y="26"/>
                    <a:pt x="32" y="26"/>
                  </a:cubicBezTo>
                  <a:lnTo>
                    <a:pt x="6" y="37"/>
                  </a:lnTo>
                  <a:close/>
                </a:path>
              </a:pathLst>
            </a:custGeom>
            <a:grpFill/>
            <a:ln w="19050" cap="rnd">
              <a:solidFill>
                <a:schemeClr val="tx2"/>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74746"/>
                </a:solidFill>
                <a:effectLst/>
                <a:uLnTx/>
                <a:uFillTx/>
                <a:latin typeface="Arial"/>
                <a:ea typeface="+mn-ea"/>
                <a:cs typeface="+mn-cs"/>
              </a:endParaRPr>
            </a:p>
          </p:txBody>
        </p:sp>
        <p:sp>
          <p:nvSpPr>
            <p:cNvPr id="46" name="Freeform 48">
              <a:extLst>
                <a:ext uri="{FF2B5EF4-FFF2-40B4-BE49-F238E27FC236}">
                  <a16:creationId xmlns:a16="http://schemas.microsoft.com/office/drawing/2014/main" id="{4F3EB2E7-0544-4460-9A93-0AB28EFE6094}"/>
                </a:ext>
              </a:extLst>
            </p:cNvPr>
            <p:cNvSpPr>
              <a:spLocks/>
            </p:cNvSpPr>
            <p:nvPr/>
          </p:nvSpPr>
          <p:spPr bwMode="auto">
            <a:xfrm>
              <a:off x="5083" y="1941"/>
              <a:ext cx="151" cy="162"/>
            </a:xfrm>
            <a:custGeom>
              <a:avLst/>
              <a:gdLst>
                <a:gd name="T0" fmla="*/ 0 w 72"/>
                <a:gd name="T1" fmla="*/ 65 h 77"/>
                <a:gd name="T2" fmla="*/ 41 w 72"/>
                <a:gd name="T3" fmla="*/ 71 h 77"/>
                <a:gd name="T4" fmla="*/ 63 w 72"/>
                <a:gd name="T5" fmla="*/ 17 h 77"/>
                <a:gd name="T6" fmla="*/ 50 w 72"/>
                <a:gd name="T7" fmla="*/ 0 h 77"/>
                <a:gd name="T8" fmla="*/ 0 w 72"/>
                <a:gd name="T9" fmla="*/ 65 h 77"/>
              </a:gdLst>
              <a:ahLst/>
              <a:cxnLst>
                <a:cxn ang="0">
                  <a:pos x="T0" y="T1"/>
                </a:cxn>
                <a:cxn ang="0">
                  <a:pos x="T2" y="T3"/>
                </a:cxn>
                <a:cxn ang="0">
                  <a:pos x="T4" y="T5"/>
                </a:cxn>
                <a:cxn ang="0">
                  <a:pos x="T6" y="T7"/>
                </a:cxn>
                <a:cxn ang="0">
                  <a:pos x="T8" y="T9"/>
                </a:cxn>
              </a:cxnLst>
              <a:rect l="0" t="0" r="r" b="b"/>
              <a:pathLst>
                <a:path w="72" h="77">
                  <a:moveTo>
                    <a:pt x="0" y="65"/>
                  </a:moveTo>
                  <a:cubicBezTo>
                    <a:pt x="11" y="74"/>
                    <a:pt x="27" y="77"/>
                    <a:pt x="41" y="71"/>
                  </a:cubicBezTo>
                  <a:cubicBezTo>
                    <a:pt x="62" y="62"/>
                    <a:pt x="72" y="38"/>
                    <a:pt x="63" y="17"/>
                  </a:cubicBezTo>
                  <a:cubicBezTo>
                    <a:pt x="60" y="10"/>
                    <a:pt x="56" y="4"/>
                    <a:pt x="50" y="0"/>
                  </a:cubicBezTo>
                  <a:lnTo>
                    <a:pt x="0" y="65"/>
                  </a:lnTo>
                  <a:close/>
                </a:path>
              </a:pathLst>
            </a:custGeom>
            <a:grpFill/>
            <a:ln w="19050" cap="rnd">
              <a:solidFill>
                <a:schemeClr val="tx2"/>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74746"/>
                </a:solidFill>
                <a:effectLst/>
                <a:uLnTx/>
                <a:uFillTx/>
                <a:latin typeface="Arial"/>
                <a:ea typeface="+mn-ea"/>
                <a:cs typeface="+mn-cs"/>
              </a:endParaRPr>
            </a:p>
          </p:txBody>
        </p:sp>
        <p:sp>
          <p:nvSpPr>
            <p:cNvPr id="47" name="Freeform 49">
              <a:extLst>
                <a:ext uri="{FF2B5EF4-FFF2-40B4-BE49-F238E27FC236}">
                  <a16:creationId xmlns:a16="http://schemas.microsoft.com/office/drawing/2014/main" id="{26374BD6-1DFB-4831-981D-D3084B7CA854}"/>
                </a:ext>
              </a:extLst>
            </p:cNvPr>
            <p:cNvSpPr>
              <a:spLocks/>
            </p:cNvSpPr>
            <p:nvPr/>
          </p:nvSpPr>
          <p:spPr bwMode="auto">
            <a:xfrm>
              <a:off x="4740" y="1785"/>
              <a:ext cx="484" cy="482"/>
            </a:xfrm>
            <a:custGeom>
              <a:avLst/>
              <a:gdLst>
                <a:gd name="T0" fmla="*/ 174 w 484"/>
                <a:gd name="T1" fmla="*/ 457 h 482"/>
                <a:gd name="T2" fmla="*/ 484 w 484"/>
                <a:gd name="T3" fmla="*/ 0 h 482"/>
                <a:gd name="T4" fmla="*/ 0 w 484"/>
                <a:gd name="T5" fmla="*/ 242 h 482"/>
                <a:gd name="T6" fmla="*/ 119 w 484"/>
                <a:gd name="T7" fmla="*/ 482 h 482"/>
                <a:gd name="T8" fmla="*/ 174 w 484"/>
                <a:gd name="T9" fmla="*/ 457 h 482"/>
              </a:gdLst>
              <a:ahLst/>
              <a:cxnLst>
                <a:cxn ang="0">
                  <a:pos x="T0" y="T1"/>
                </a:cxn>
                <a:cxn ang="0">
                  <a:pos x="T2" y="T3"/>
                </a:cxn>
                <a:cxn ang="0">
                  <a:pos x="T4" y="T5"/>
                </a:cxn>
                <a:cxn ang="0">
                  <a:pos x="T6" y="T7"/>
                </a:cxn>
                <a:cxn ang="0">
                  <a:pos x="T8" y="T9"/>
                </a:cxn>
              </a:cxnLst>
              <a:rect l="0" t="0" r="r" b="b"/>
              <a:pathLst>
                <a:path w="484" h="482">
                  <a:moveTo>
                    <a:pt x="174" y="457"/>
                  </a:moveTo>
                  <a:lnTo>
                    <a:pt x="484" y="0"/>
                  </a:lnTo>
                  <a:lnTo>
                    <a:pt x="0" y="242"/>
                  </a:lnTo>
                  <a:lnTo>
                    <a:pt x="119" y="482"/>
                  </a:lnTo>
                  <a:lnTo>
                    <a:pt x="174" y="457"/>
                  </a:lnTo>
                  <a:close/>
                </a:path>
              </a:pathLst>
            </a:custGeom>
            <a:grpFill/>
            <a:ln w="19050" cap="rnd">
              <a:solidFill>
                <a:schemeClr val="tx2"/>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74746"/>
                </a:solidFill>
                <a:effectLst/>
                <a:uLnTx/>
                <a:uFillTx/>
                <a:latin typeface="Arial"/>
                <a:ea typeface="+mn-ea"/>
                <a:cs typeface="+mn-cs"/>
              </a:endParaRPr>
            </a:p>
          </p:txBody>
        </p:sp>
        <p:sp>
          <p:nvSpPr>
            <p:cNvPr id="48" name="Freeform 50">
              <a:extLst>
                <a:ext uri="{FF2B5EF4-FFF2-40B4-BE49-F238E27FC236}">
                  <a16:creationId xmlns:a16="http://schemas.microsoft.com/office/drawing/2014/main" id="{3117C157-8C92-4075-8560-BF4011EBF11B}"/>
                </a:ext>
              </a:extLst>
            </p:cNvPr>
            <p:cNvSpPr>
              <a:spLocks/>
            </p:cNvSpPr>
            <p:nvPr/>
          </p:nvSpPr>
          <p:spPr bwMode="auto">
            <a:xfrm>
              <a:off x="4834" y="2200"/>
              <a:ext cx="78" cy="67"/>
            </a:xfrm>
            <a:custGeom>
              <a:avLst/>
              <a:gdLst>
                <a:gd name="T0" fmla="*/ 37 w 37"/>
                <a:gd name="T1" fmla="*/ 20 h 32"/>
                <a:gd name="T2" fmla="*/ 22 w 37"/>
                <a:gd name="T3" fmla="*/ 3 h 32"/>
                <a:gd name="T4" fmla="*/ 0 w 37"/>
                <a:gd name="T5" fmla="*/ 7 h 32"/>
                <a:gd name="T6" fmla="*/ 12 w 37"/>
                <a:gd name="T7" fmla="*/ 32 h 32"/>
                <a:gd name="T8" fmla="*/ 37 w 37"/>
                <a:gd name="T9" fmla="*/ 20 h 32"/>
              </a:gdLst>
              <a:ahLst/>
              <a:cxnLst>
                <a:cxn ang="0">
                  <a:pos x="T0" y="T1"/>
                </a:cxn>
                <a:cxn ang="0">
                  <a:pos x="T2" y="T3"/>
                </a:cxn>
                <a:cxn ang="0">
                  <a:pos x="T4" y="T5"/>
                </a:cxn>
                <a:cxn ang="0">
                  <a:pos x="T6" y="T7"/>
                </a:cxn>
                <a:cxn ang="0">
                  <a:pos x="T8" y="T9"/>
                </a:cxn>
              </a:cxnLst>
              <a:rect l="0" t="0" r="r" b="b"/>
              <a:pathLst>
                <a:path w="37" h="32">
                  <a:moveTo>
                    <a:pt x="37" y="20"/>
                  </a:moveTo>
                  <a:cubicBezTo>
                    <a:pt x="36" y="13"/>
                    <a:pt x="29" y="5"/>
                    <a:pt x="22" y="3"/>
                  </a:cubicBezTo>
                  <a:cubicBezTo>
                    <a:pt x="14" y="0"/>
                    <a:pt x="6" y="2"/>
                    <a:pt x="0" y="7"/>
                  </a:cubicBezTo>
                  <a:cubicBezTo>
                    <a:pt x="12" y="32"/>
                    <a:pt x="12" y="32"/>
                    <a:pt x="12" y="32"/>
                  </a:cubicBezTo>
                  <a:lnTo>
                    <a:pt x="37" y="20"/>
                  </a:lnTo>
                  <a:close/>
                </a:path>
              </a:pathLst>
            </a:custGeom>
            <a:grpFill/>
            <a:ln w="19050" cap="rnd">
              <a:solidFill>
                <a:schemeClr val="tx2"/>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74746"/>
                </a:solidFill>
                <a:effectLst/>
                <a:uLnTx/>
                <a:uFillTx/>
                <a:latin typeface="Arial"/>
                <a:ea typeface="+mn-ea"/>
                <a:cs typeface="+mn-cs"/>
              </a:endParaRPr>
            </a:p>
          </p:txBody>
        </p:sp>
        <p:sp>
          <p:nvSpPr>
            <p:cNvPr id="49" name="Freeform 51">
              <a:extLst>
                <a:ext uri="{FF2B5EF4-FFF2-40B4-BE49-F238E27FC236}">
                  <a16:creationId xmlns:a16="http://schemas.microsoft.com/office/drawing/2014/main" id="{802BB65C-8C45-499C-B23F-1FBF33537B9A}"/>
                </a:ext>
              </a:extLst>
            </p:cNvPr>
            <p:cNvSpPr>
              <a:spLocks/>
            </p:cNvSpPr>
            <p:nvPr/>
          </p:nvSpPr>
          <p:spPr bwMode="auto">
            <a:xfrm>
              <a:off x="4740" y="2000"/>
              <a:ext cx="67" cy="80"/>
            </a:xfrm>
            <a:custGeom>
              <a:avLst/>
              <a:gdLst>
                <a:gd name="T0" fmla="*/ 25 w 32"/>
                <a:gd name="T1" fmla="*/ 0 h 38"/>
                <a:gd name="T2" fmla="*/ 30 w 32"/>
                <a:gd name="T3" fmla="*/ 23 h 38"/>
                <a:gd name="T4" fmla="*/ 13 w 32"/>
                <a:gd name="T5" fmla="*/ 38 h 38"/>
                <a:gd name="T6" fmla="*/ 0 w 32"/>
                <a:gd name="T7" fmla="*/ 13 h 38"/>
                <a:gd name="T8" fmla="*/ 25 w 32"/>
                <a:gd name="T9" fmla="*/ 0 h 38"/>
              </a:gdLst>
              <a:ahLst/>
              <a:cxnLst>
                <a:cxn ang="0">
                  <a:pos x="T0" y="T1"/>
                </a:cxn>
                <a:cxn ang="0">
                  <a:pos x="T2" y="T3"/>
                </a:cxn>
                <a:cxn ang="0">
                  <a:pos x="T4" y="T5"/>
                </a:cxn>
                <a:cxn ang="0">
                  <a:pos x="T6" y="T7"/>
                </a:cxn>
                <a:cxn ang="0">
                  <a:pos x="T8" y="T9"/>
                </a:cxn>
              </a:cxnLst>
              <a:rect l="0" t="0" r="r" b="b"/>
              <a:pathLst>
                <a:path w="32" h="38">
                  <a:moveTo>
                    <a:pt x="25" y="0"/>
                  </a:moveTo>
                  <a:cubicBezTo>
                    <a:pt x="30" y="6"/>
                    <a:pt x="32" y="15"/>
                    <a:pt x="30" y="23"/>
                  </a:cubicBezTo>
                  <a:cubicBezTo>
                    <a:pt x="27" y="31"/>
                    <a:pt x="20" y="36"/>
                    <a:pt x="13" y="38"/>
                  </a:cubicBezTo>
                  <a:cubicBezTo>
                    <a:pt x="0" y="13"/>
                    <a:pt x="0" y="13"/>
                    <a:pt x="0" y="13"/>
                  </a:cubicBezTo>
                  <a:lnTo>
                    <a:pt x="25" y="0"/>
                  </a:lnTo>
                  <a:close/>
                </a:path>
              </a:pathLst>
            </a:custGeom>
            <a:grpFill/>
            <a:ln w="19050" cap="rnd">
              <a:solidFill>
                <a:schemeClr val="tx2"/>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74746"/>
                </a:solidFill>
                <a:effectLst/>
                <a:uLnTx/>
                <a:uFillTx/>
                <a:latin typeface="Arial"/>
                <a:ea typeface="+mn-ea"/>
                <a:cs typeface="+mn-cs"/>
              </a:endParaRPr>
            </a:p>
          </p:txBody>
        </p:sp>
        <p:sp>
          <p:nvSpPr>
            <p:cNvPr id="50" name="Freeform 52">
              <a:extLst>
                <a:ext uri="{FF2B5EF4-FFF2-40B4-BE49-F238E27FC236}">
                  <a16:creationId xmlns:a16="http://schemas.microsoft.com/office/drawing/2014/main" id="{75871524-3467-4293-858D-676B9707133A}"/>
                </a:ext>
              </a:extLst>
            </p:cNvPr>
            <p:cNvSpPr>
              <a:spLocks/>
            </p:cNvSpPr>
            <p:nvPr/>
          </p:nvSpPr>
          <p:spPr bwMode="auto">
            <a:xfrm>
              <a:off x="4970" y="1920"/>
              <a:ext cx="147" cy="164"/>
            </a:xfrm>
            <a:custGeom>
              <a:avLst/>
              <a:gdLst>
                <a:gd name="T0" fmla="*/ 70 w 70"/>
                <a:gd name="T1" fmla="*/ 10 h 78"/>
                <a:gd name="T2" fmla="*/ 28 w 70"/>
                <a:gd name="T3" fmla="*/ 7 h 78"/>
                <a:gd name="T4" fmla="*/ 10 w 70"/>
                <a:gd name="T5" fmla="*/ 62 h 78"/>
                <a:gd name="T6" fmla="*/ 24 w 70"/>
                <a:gd name="T7" fmla="*/ 78 h 78"/>
                <a:gd name="T8" fmla="*/ 70 w 70"/>
                <a:gd name="T9" fmla="*/ 10 h 78"/>
              </a:gdLst>
              <a:ahLst/>
              <a:cxnLst>
                <a:cxn ang="0">
                  <a:pos x="T0" y="T1"/>
                </a:cxn>
                <a:cxn ang="0">
                  <a:pos x="T2" y="T3"/>
                </a:cxn>
                <a:cxn ang="0">
                  <a:pos x="T4" y="T5"/>
                </a:cxn>
                <a:cxn ang="0">
                  <a:pos x="T6" y="T7"/>
                </a:cxn>
                <a:cxn ang="0">
                  <a:pos x="T8" y="T9"/>
                </a:cxn>
              </a:cxnLst>
              <a:rect l="0" t="0" r="r" b="b"/>
              <a:pathLst>
                <a:path w="70" h="78">
                  <a:moveTo>
                    <a:pt x="70" y="10"/>
                  </a:moveTo>
                  <a:cubicBezTo>
                    <a:pt x="58" y="2"/>
                    <a:pt x="42" y="0"/>
                    <a:pt x="28" y="7"/>
                  </a:cubicBezTo>
                  <a:cubicBezTo>
                    <a:pt x="8" y="17"/>
                    <a:pt x="0" y="42"/>
                    <a:pt x="10" y="62"/>
                  </a:cubicBezTo>
                  <a:cubicBezTo>
                    <a:pt x="13" y="69"/>
                    <a:pt x="18" y="74"/>
                    <a:pt x="24" y="78"/>
                  </a:cubicBezTo>
                  <a:lnTo>
                    <a:pt x="70" y="10"/>
                  </a:lnTo>
                  <a:close/>
                </a:path>
              </a:pathLst>
            </a:custGeom>
            <a:grpFill/>
            <a:ln w="19050" cap="rnd">
              <a:solidFill>
                <a:schemeClr val="tx2"/>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74746"/>
                </a:solidFill>
                <a:effectLst/>
                <a:uLnTx/>
                <a:uFillTx/>
                <a:latin typeface="Arial"/>
                <a:ea typeface="+mn-ea"/>
                <a:cs typeface="+mn-cs"/>
              </a:endParaRPr>
            </a:p>
          </p:txBody>
        </p:sp>
      </p:grpSp>
      <p:sp>
        <p:nvSpPr>
          <p:cNvPr id="5" name="Title 8">
            <a:extLst>
              <a:ext uri="{FF2B5EF4-FFF2-40B4-BE49-F238E27FC236}">
                <a16:creationId xmlns:a16="http://schemas.microsoft.com/office/drawing/2014/main" id="{0C9EA85C-47D6-2B41-B158-5B5DD826158B}"/>
              </a:ext>
            </a:extLst>
          </p:cNvPr>
          <p:cNvSpPr txBox="1">
            <a:spLocks/>
          </p:cNvSpPr>
          <p:nvPr/>
        </p:nvSpPr>
        <p:spPr>
          <a:xfrm>
            <a:off x="1489504" y="1649783"/>
            <a:ext cx="6102150" cy="3493717"/>
          </a:xfrm>
          <a:prstGeom prst="rect">
            <a:avLst/>
          </a:prstGeom>
        </p:spPr>
        <p:txBody>
          <a:bodyPr/>
          <a:lstStyle>
            <a:lvl1pPr algn="l" defTabSz="457200" rtl="0" eaLnBrk="1" latinLnBrk="0" hangingPunct="1">
              <a:spcBef>
                <a:spcPct val="0"/>
              </a:spcBef>
              <a:buNone/>
              <a:defRPr sz="2800" b="1" i="0" kern="1200">
                <a:solidFill>
                  <a:schemeClr val="tx1">
                    <a:lumMod val="95000"/>
                  </a:schemeClr>
                </a:solidFill>
                <a:latin typeface="Arial"/>
                <a:ea typeface="+mj-ea"/>
                <a:cs typeface="Arial"/>
              </a:defRPr>
            </a:lvl1pPr>
          </a:lstStyle>
          <a:p>
            <a:pPr marL="0" marR="0" lvl="0" indent="0" algn="l" defTabSz="457200" rtl="0" eaLnBrk="1" fontAlgn="auto" latinLnBrk="0" hangingPunct="1">
              <a:lnSpc>
                <a:spcPct val="90000"/>
              </a:lnSpc>
              <a:spcBef>
                <a:spcPct val="0"/>
              </a:spcBef>
              <a:spcAft>
                <a:spcPts val="0"/>
              </a:spcAft>
              <a:buClrTx/>
              <a:buSzTx/>
              <a:buFontTx/>
              <a:buNone/>
              <a:tabLst/>
              <a:defRPr/>
            </a:pPr>
            <a:r>
              <a:rPr lang="en-US" b="0" dirty="0">
                <a:solidFill>
                  <a:srgbClr val="474746"/>
                </a:solidFill>
              </a:rPr>
              <a:t>T</a:t>
            </a:r>
            <a:r>
              <a:rPr kumimoji="0" lang="en-US" sz="2800" b="0" i="0" u="none" strike="noStrike" kern="1200" cap="none" spc="0" normalizeH="0" baseline="0" noProof="0" dirty="0">
                <a:ln>
                  <a:noFill/>
                </a:ln>
                <a:solidFill>
                  <a:srgbClr val="474746"/>
                </a:solidFill>
                <a:effectLst/>
                <a:uLnTx/>
                <a:uFillTx/>
              </a:rPr>
              <a:t>rain </a:t>
            </a:r>
            <a:r>
              <a:rPr lang="en-US" b="0" dirty="0">
                <a:solidFill>
                  <a:srgbClr val="474746"/>
                </a:solidFill>
              </a:rPr>
              <a:t>existing staff on cloud tech</a:t>
            </a:r>
          </a:p>
          <a:p>
            <a:pPr marL="0" marR="0" lvl="0" indent="0" algn="l" defTabSz="457200" rtl="0" eaLnBrk="1" fontAlgn="auto" latinLnBrk="0" hangingPunct="1">
              <a:lnSpc>
                <a:spcPct val="90000"/>
              </a:lnSpc>
              <a:spcBef>
                <a:spcPct val="0"/>
              </a:spcBef>
              <a:spcAft>
                <a:spcPts val="0"/>
              </a:spcAft>
              <a:buClrTx/>
              <a:buSzTx/>
              <a:buFontTx/>
              <a:buNone/>
              <a:tabLst/>
              <a:defRPr/>
            </a:pPr>
            <a:endParaRPr kumimoji="0" lang="en-US" sz="2800" b="0" i="0" u="none" strike="noStrike" kern="1200" cap="none" spc="0" normalizeH="0" baseline="0" noProof="0" dirty="0">
              <a:ln>
                <a:noFill/>
              </a:ln>
              <a:solidFill>
                <a:srgbClr val="474746"/>
              </a:solidFill>
              <a:effectLst/>
              <a:uLnTx/>
              <a:uFillTx/>
            </a:endParaRPr>
          </a:p>
          <a:p>
            <a:pPr marL="0" marR="0" lvl="0" indent="0" algn="l" defTabSz="457200" rtl="0" eaLnBrk="1" fontAlgn="auto" latinLnBrk="0" hangingPunct="1">
              <a:lnSpc>
                <a:spcPct val="90000"/>
              </a:lnSpc>
              <a:spcBef>
                <a:spcPct val="0"/>
              </a:spcBef>
              <a:spcAft>
                <a:spcPts val="0"/>
              </a:spcAft>
              <a:buClrTx/>
              <a:buSzTx/>
              <a:buFontTx/>
              <a:buNone/>
              <a:tabLst/>
              <a:defRPr/>
            </a:pPr>
            <a:r>
              <a:rPr lang="en-US" b="0" dirty="0">
                <a:solidFill>
                  <a:srgbClr val="474746"/>
                </a:solidFill>
              </a:rPr>
              <a:t>Fund pathfinder teams</a:t>
            </a:r>
          </a:p>
          <a:p>
            <a:pPr marL="0" marR="0" lvl="0" indent="0" algn="l" defTabSz="457200" rtl="0" eaLnBrk="1" fontAlgn="auto" latinLnBrk="0" hangingPunct="1">
              <a:lnSpc>
                <a:spcPct val="90000"/>
              </a:lnSpc>
              <a:spcBef>
                <a:spcPct val="0"/>
              </a:spcBef>
              <a:spcAft>
                <a:spcPts val="0"/>
              </a:spcAft>
              <a:buClrTx/>
              <a:buSzTx/>
              <a:buFontTx/>
              <a:buNone/>
              <a:tabLst/>
              <a:defRPr/>
            </a:pPr>
            <a:endParaRPr kumimoji="0" lang="en-US" sz="2800" b="0" i="0" u="none" strike="noStrike" kern="1200" cap="none" spc="0" normalizeH="0" baseline="0" noProof="0" dirty="0">
              <a:ln>
                <a:noFill/>
              </a:ln>
              <a:solidFill>
                <a:srgbClr val="474746"/>
              </a:solidFill>
              <a:effectLst/>
              <a:uLnTx/>
              <a:uFillTx/>
            </a:endParaRPr>
          </a:p>
          <a:p>
            <a:pPr marL="0" marR="0" lvl="0" indent="0" algn="l" defTabSz="457200" rtl="0" eaLnBrk="1" fontAlgn="auto" latinLnBrk="0" hangingPunct="1">
              <a:lnSpc>
                <a:spcPct val="90000"/>
              </a:lnSpc>
              <a:spcBef>
                <a:spcPct val="0"/>
              </a:spcBef>
              <a:spcAft>
                <a:spcPts val="0"/>
              </a:spcAft>
              <a:buClrTx/>
              <a:buSzTx/>
              <a:buFontTx/>
              <a:buNone/>
              <a:tabLst/>
              <a:defRPr/>
            </a:pPr>
            <a:r>
              <a:rPr lang="en-US" b="0" dirty="0">
                <a:solidFill>
                  <a:srgbClr val="474746"/>
                </a:solidFill>
              </a:rPr>
              <a:t>Be prepared to pay more to keep the best people after training!</a:t>
            </a:r>
            <a:endParaRPr kumimoji="0" lang="en-US" sz="2800" b="0" i="0" u="none" strike="noStrike" kern="1200" cap="none" spc="0" normalizeH="0" baseline="0" noProof="0" dirty="0">
              <a:ln>
                <a:noFill/>
              </a:ln>
              <a:solidFill>
                <a:srgbClr val="474746"/>
              </a:solidFill>
              <a:effectLst/>
              <a:uLnTx/>
              <a:uFillTx/>
            </a:endParaRPr>
          </a:p>
        </p:txBody>
      </p:sp>
      <p:sp>
        <p:nvSpPr>
          <p:cNvPr id="51" name="Freeform 11">
            <a:extLst>
              <a:ext uri="{FF2B5EF4-FFF2-40B4-BE49-F238E27FC236}">
                <a16:creationId xmlns:a16="http://schemas.microsoft.com/office/drawing/2014/main" id="{0988C705-7F15-4253-90DC-7E313022DECA}"/>
              </a:ext>
            </a:extLst>
          </p:cNvPr>
          <p:cNvSpPr>
            <a:spLocks noEditPoints="1"/>
          </p:cNvSpPr>
          <p:nvPr/>
        </p:nvSpPr>
        <p:spPr bwMode="auto">
          <a:xfrm>
            <a:off x="640358" y="392461"/>
            <a:ext cx="609790" cy="970580"/>
          </a:xfrm>
          <a:custGeom>
            <a:avLst/>
            <a:gdLst>
              <a:gd name="T0" fmla="*/ 603 w 1286"/>
              <a:gd name="T1" fmla="*/ 1237 h 2050"/>
              <a:gd name="T2" fmla="*/ 367 w 1286"/>
              <a:gd name="T3" fmla="*/ 1555 h 2050"/>
              <a:gd name="T4" fmla="*/ 45 w 1286"/>
              <a:gd name="T5" fmla="*/ 1530 h 2050"/>
              <a:gd name="T6" fmla="*/ 266 w 1286"/>
              <a:gd name="T7" fmla="*/ 1111 h 2050"/>
              <a:gd name="T8" fmla="*/ 306 w 1286"/>
              <a:gd name="T9" fmla="*/ 1227 h 2050"/>
              <a:gd name="T10" fmla="*/ 432 w 1286"/>
              <a:gd name="T11" fmla="*/ 1197 h 2050"/>
              <a:gd name="T12" fmla="*/ 507 w 1286"/>
              <a:gd name="T13" fmla="*/ 1298 h 2050"/>
              <a:gd name="T14" fmla="*/ 985 w 1286"/>
              <a:gd name="T15" fmla="*/ 1116 h 2050"/>
              <a:gd name="T16" fmla="*/ 934 w 1286"/>
              <a:gd name="T17" fmla="*/ 1202 h 2050"/>
              <a:gd name="T18" fmla="*/ 814 w 1286"/>
              <a:gd name="T19" fmla="*/ 1202 h 2050"/>
              <a:gd name="T20" fmla="*/ 744 w 1286"/>
              <a:gd name="T21" fmla="*/ 1272 h 2050"/>
              <a:gd name="T22" fmla="*/ 643 w 1286"/>
              <a:gd name="T23" fmla="*/ 1247 h 2050"/>
              <a:gd name="T24" fmla="*/ 955 w 1286"/>
              <a:gd name="T25" fmla="*/ 1727 h 2050"/>
              <a:gd name="T26" fmla="*/ 1171 w 1286"/>
              <a:gd name="T27" fmla="*/ 626 h 2050"/>
              <a:gd name="T28" fmla="*/ 1236 w 1286"/>
              <a:gd name="T29" fmla="*/ 727 h 2050"/>
              <a:gd name="T30" fmla="*/ 1156 w 1286"/>
              <a:gd name="T31" fmla="*/ 838 h 2050"/>
              <a:gd name="T32" fmla="*/ 1065 w 1286"/>
              <a:gd name="T33" fmla="*/ 954 h 2050"/>
              <a:gd name="T34" fmla="*/ 980 w 1286"/>
              <a:gd name="T35" fmla="*/ 1076 h 2050"/>
              <a:gd name="T36" fmla="*/ 899 w 1286"/>
              <a:gd name="T37" fmla="*/ 1187 h 2050"/>
              <a:gd name="T38" fmla="*/ 764 w 1286"/>
              <a:gd name="T39" fmla="*/ 1187 h 2050"/>
              <a:gd name="T40" fmla="*/ 618 w 1286"/>
              <a:gd name="T41" fmla="*/ 1182 h 2050"/>
              <a:gd name="T42" fmla="*/ 467 w 1286"/>
              <a:gd name="T43" fmla="*/ 1182 h 2050"/>
              <a:gd name="T44" fmla="*/ 331 w 1286"/>
              <a:gd name="T45" fmla="*/ 1182 h 2050"/>
              <a:gd name="T46" fmla="*/ 251 w 1286"/>
              <a:gd name="T47" fmla="*/ 1070 h 2050"/>
              <a:gd name="T48" fmla="*/ 171 w 1286"/>
              <a:gd name="T49" fmla="*/ 949 h 2050"/>
              <a:gd name="T50" fmla="*/ 80 w 1286"/>
              <a:gd name="T51" fmla="*/ 828 h 2050"/>
              <a:gd name="T52" fmla="*/ 0 w 1286"/>
              <a:gd name="T53" fmla="*/ 717 h 2050"/>
              <a:gd name="T54" fmla="*/ 45 w 1286"/>
              <a:gd name="T55" fmla="*/ 586 h 2050"/>
              <a:gd name="T56" fmla="*/ 95 w 1286"/>
              <a:gd name="T57" fmla="*/ 444 h 2050"/>
              <a:gd name="T58" fmla="*/ 135 w 1286"/>
              <a:gd name="T59" fmla="*/ 308 h 2050"/>
              <a:gd name="T60" fmla="*/ 181 w 1286"/>
              <a:gd name="T61" fmla="*/ 177 h 2050"/>
              <a:gd name="T62" fmla="*/ 311 w 1286"/>
              <a:gd name="T63" fmla="*/ 131 h 2050"/>
              <a:gd name="T64" fmla="*/ 452 w 1286"/>
              <a:gd name="T65" fmla="*/ 91 h 2050"/>
              <a:gd name="T66" fmla="*/ 588 w 1286"/>
              <a:gd name="T67" fmla="*/ 45 h 2050"/>
              <a:gd name="T68" fmla="*/ 718 w 1286"/>
              <a:gd name="T69" fmla="*/ 0 h 2050"/>
              <a:gd name="T70" fmla="*/ 834 w 1286"/>
              <a:gd name="T71" fmla="*/ 81 h 2050"/>
              <a:gd name="T72" fmla="*/ 945 w 1286"/>
              <a:gd name="T73" fmla="*/ 172 h 2050"/>
              <a:gd name="T74" fmla="*/ 1065 w 1286"/>
              <a:gd name="T75" fmla="*/ 258 h 2050"/>
              <a:gd name="T76" fmla="*/ 1176 w 1286"/>
              <a:gd name="T77" fmla="*/ 338 h 2050"/>
              <a:gd name="T78" fmla="*/ 1176 w 1286"/>
              <a:gd name="T79" fmla="*/ 480 h 2050"/>
              <a:gd name="T80" fmla="*/ 1171 w 1286"/>
              <a:gd name="T81" fmla="*/ 626 h 2050"/>
              <a:gd name="T82" fmla="*/ 613 w 1286"/>
              <a:gd name="T83" fmla="*/ 182 h 2050"/>
              <a:gd name="T84" fmla="*/ 241 w 1286"/>
              <a:gd name="T85" fmla="*/ 621 h 2050"/>
              <a:gd name="T86" fmla="*/ 613 w 1286"/>
              <a:gd name="T87" fmla="*/ 247 h 20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86" h="2050">
                <a:moveTo>
                  <a:pt x="537" y="1277"/>
                </a:moveTo>
                <a:cubicBezTo>
                  <a:pt x="537" y="1277"/>
                  <a:pt x="537" y="1277"/>
                  <a:pt x="537" y="1277"/>
                </a:cubicBezTo>
                <a:cubicBezTo>
                  <a:pt x="603" y="1237"/>
                  <a:pt x="603" y="1237"/>
                  <a:pt x="603" y="1237"/>
                </a:cubicBezTo>
                <a:cubicBezTo>
                  <a:pt x="603" y="1237"/>
                  <a:pt x="603" y="1237"/>
                  <a:pt x="603" y="1237"/>
                </a:cubicBezTo>
                <a:cubicBezTo>
                  <a:pt x="558" y="1530"/>
                  <a:pt x="512" y="1687"/>
                  <a:pt x="487" y="1762"/>
                </a:cubicBezTo>
                <a:cubicBezTo>
                  <a:pt x="487" y="1762"/>
                  <a:pt x="487" y="1762"/>
                  <a:pt x="367" y="1555"/>
                </a:cubicBezTo>
                <a:cubicBezTo>
                  <a:pt x="367" y="1555"/>
                  <a:pt x="367" y="1555"/>
                  <a:pt x="357" y="1540"/>
                </a:cubicBezTo>
                <a:cubicBezTo>
                  <a:pt x="357" y="1540"/>
                  <a:pt x="357" y="1540"/>
                  <a:pt x="331" y="1540"/>
                </a:cubicBezTo>
                <a:cubicBezTo>
                  <a:pt x="331" y="1540"/>
                  <a:pt x="331" y="1540"/>
                  <a:pt x="45" y="1530"/>
                </a:cubicBezTo>
                <a:cubicBezTo>
                  <a:pt x="125" y="1409"/>
                  <a:pt x="186" y="1257"/>
                  <a:pt x="231" y="1111"/>
                </a:cubicBezTo>
                <a:cubicBezTo>
                  <a:pt x="231" y="1111"/>
                  <a:pt x="231" y="1111"/>
                  <a:pt x="251" y="1111"/>
                </a:cubicBezTo>
                <a:cubicBezTo>
                  <a:pt x="251" y="1111"/>
                  <a:pt x="251" y="1111"/>
                  <a:pt x="266" y="1111"/>
                </a:cubicBezTo>
                <a:cubicBezTo>
                  <a:pt x="266" y="1111"/>
                  <a:pt x="266" y="1111"/>
                  <a:pt x="271" y="1126"/>
                </a:cubicBezTo>
                <a:cubicBezTo>
                  <a:pt x="271" y="1126"/>
                  <a:pt x="271" y="1126"/>
                  <a:pt x="296" y="1197"/>
                </a:cubicBezTo>
                <a:cubicBezTo>
                  <a:pt x="296" y="1197"/>
                  <a:pt x="296" y="1197"/>
                  <a:pt x="306" y="1227"/>
                </a:cubicBezTo>
                <a:cubicBezTo>
                  <a:pt x="306" y="1227"/>
                  <a:pt x="306" y="1227"/>
                  <a:pt x="341" y="1222"/>
                </a:cubicBezTo>
                <a:cubicBezTo>
                  <a:pt x="341" y="1222"/>
                  <a:pt x="341" y="1222"/>
                  <a:pt x="417" y="1202"/>
                </a:cubicBezTo>
                <a:cubicBezTo>
                  <a:pt x="417" y="1202"/>
                  <a:pt x="417" y="1202"/>
                  <a:pt x="432" y="1197"/>
                </a:cubicBezTo>
                <a:cubicBezTo>
                  <a:pt x="432" y="1197"/>
                  <a:pt x="432" y="1197"/>
                  <a:pt x="442" y="1212"/>
                </a:cubicBezTo>
                <a:cubicBezTo>
                  <a:pt x="442" y="1212"/>
                  <a:pt x="442" y="1212"/>
                  <a:pt x="487" y="1267"/>
                </a:cubicBezTo>
                <a:cubicBezTo>
                  <a:pt x="487" y="1267"/>
                  <a:pt x="487" y="1267"/>
                  <a:pt x="507" y="1298"/>
                </a:cubicBezTo>
                <a:cubicBezTo>
                  <a:pt x="507" y="1298"/>
                  <a:pt x="507" y="1298"/>
                  <a:pt x="537" y="1277"/>
                </a:cubicBezTo>
                <a:close/>
                <a:moveTo>
                  <a:pt x="1005" y="1116"/>
                </a:moveTo>
                <a:cubicBezTo>
                  <a:pt x="985" y="1116"/>
                  <a:pt x="985" y="1116"/>
                  <a:pt x="985" y="1116"/>
                </a:cubicBezTo>
                <a:cubicBezTo>
                  <a:pt x="970" y="1116"/>
                  <a:pt x="970" y="1116"/>
                  <a:pt x="970" y="1116"/>
                </a:cubicBezTo>
                <a:cubicBezTo>
                  <a:pt x="965" y="1131"/>
                  <a:pt x="965" y="1131"/>
                  <a:pt x="965" y="1131"/>
                </a:cubicBezTo>
                <a:cubicBezTo>
                  <a:pt x="934" y="1202"/>
                  <a:pt x="934" y="1202"/>
                  <a:pt x="934" y="1202"/>
                </a:cubicBezTo>
                <a:cubicBezTo>
                  <a:pt x="924" y="1232"/>
                  <a:pt x="924" y="1232"/>
                  <a:pt x="924" y="1232"/>
                </a:cubicBezTo>
                <a:cubicBezTo>
                  <a:pt x="889" y="1222"/>
                  <a:pt x="889" y="1222"/>
                  <a:pt x="889" y="1222"/>
                </a:cubicBezTo>
                <a:cubicBezTo>
                  <a:pt x="814" y="1202"/>
                  <a:pt x="814" y="1202"/>
                  <a:pt x="814" y="1202"/>
                </a:cubicBezTo>
                <a:cubicBezTo>
                  <a:pt x="799" y="1202"/>
                  <a:pt x="799" y="1202"/>
                  <a:pt x="799" y="1202"/>
                </a:cubicBezTo>
                <a:cubicBezTo>
                  <a:pt x="789" y="1212"/>
                  <a:pt x="789" y="1212"/>
                  <a:pt x="789" y="1212"/>
                </a:cubicBezTo>
                <a:cubicBezTo>
                  <a:pt x="744" y="1272"/>
                  <a:pt x="744" y="1272"/>
                  <a:pt x="744" y="1272"/>
                </a:cubicBezTo>
                <a:cubicBezTo>
                  <a:pt x="718" y="1298"/>
                  <a:pt x="718" y="1298"/>
                  <a:pt x="718" y="1298"/>
                </a:cubicBezTo>
                <a:cubicBezTo>
                  <a:pt x="693" y="1277"/>
                  <a:pt x="693" y="1277"/>
                  <a:pt x="693" y="1277"/>
                </a:cubicBezTo>
                <a:cubicBezTo>
                  <a:pt x="643" y="1247"/>
                  <a:pt x="643" y="1247"/>
                  <a:pt x="643" y="1247"/>
                </a:cubicBezTo>
                <a:cubicBezTo>
                  <a:pt x="633" y="1288"/>
                  <a:pt x="628" y="1323"/>
                  <a:pt x="623" y="1358"/>
                </a:cubicBezTo>
                <a:cubicBezTo>
                  <a:pt x="759" y="1929"/>
                  <a:pt x="844" y="2050"/>
                  <a:pt x="844" y="2050"/>
                </a:cubicBezTo>
                <a:cubicBezTo>
                  <a:pt x="955" y="1727"/>
                  <a:pt x="955" y="1727"/>
                  <a:pt x="955" y="1727"/>
                </a:cubicBezTo>
                <a:cubicBezTo>
                  <a:pt x="1286" y="1676"/>
                  <a:pt x="1286" y="1676"/>
                  <a:pt x="1286" y="1676"/>
                </a:cubicBezTo>
                <a:cubicBezTo>
                  <a:pt x="1171" y="1530"/>
                  <a:pt x="1075" y="1318"/>
                  <a:pt x="1005" y="1116"/>
                </a:cubicBezTo>
                <a:close/>
                <a:moveTo>
                  <a:pt x="1171" y="626"/>
                </a:moveTo>
                <a:cubicBezTo>
                  <a:pt x="1171" y="626"/>
                  <a:pt x="1171" y="626"/>
                  <a:pt x="1171" y="626"/>
                </a:cubicBezTo>
                <a:cubicBezTo>
                  <a:pt x="1196" y="662"/>
                  <a:pt x="1196" y="662"/>
                  <a:pt x="1196" y="662"/>
                </a:cubicBezTo>
                <a:cubicBezTo>
                  <a:pt x="1196" y="662"/>
                  <a:pt x="1196" y="662"/>
                  <a:pt x="1236" y="727"/>
                </a:cubicBezTo>
                <a:cubicBezTo>
                  <a:pt x="1236" y="727"/>
                  <a:pt x="1236" y="727"/>
                  <a:pt x="1176" y="773"/>
                </a:cubicBezTo>
                <a:cubicBezTo>
                  <a:pt x="1176" y="773"/>
                  <a:pt x="1176" y="773"/>
                  <a:pt x="1146" y="798"/>
                </a:cubicBezTo>
                <a:cubicBezTo>
                  <a:pt x="1146" y="798"/>
                  <a:pt x="1146" y="798"/>
                  <a:pt x="1156" y="838"/>
                </a:cubicBezTo>
                <a:cubicBezTo>
                  <a:pt x="1156" y="838"/>
                  <a:pt x="1156" y="838"/>
                  <a:pt x="1176" y="914"/>
                </a:cubicBezTo>
                <a:cubicBezTo>
                  <a:pt x="1176" y="914"/>
                  <a:pt x="1176" y="914"/>
                  <a:pt x="1100" y="939"/>
                </a:cubicBezTo>
                <a:cubicBezTo>
                  <a:pt x="1100" y="939"/>
                  <a:pt x="1100" y="939"/>
                  <a:pt x="1065" y="954"/>
                </a:cubicBezTo>
                <a:cubicBezTo>
                  <a:pt x="1065" y="954"/>
                  <a:pt x="1065" y="954"/>
                  <a:pt x="1065" y="995"/>
                </a:cubicBezTo>
                <a:cubicBezTo>
                  <a:pt x="1065" y="995"/>
                  <a:pt x="1065" y="995"/>
                  <a:pt x="1060" y="1070"/>
                </a:cubicBezTo>
                <a:cubicBezTo>
                  <a:pt x="1060" y="1070"/>
                  <a:pt x="1060" y="1070"/>
                  <a:pt x="980" y="1076"/>
                </a:cubicBezTo>
                <a:cubicBezTo>
                  <a:pt x="980" y="1076"/>
                  <a:pt x="980" y="1076"/>
                  <a:pt x="940" y="1076"/>
                </a:cubicBezTo>
                <a:cubicBezTo>
                  <a:pt x="940" y="1076"/>
                  <a:pt x="940" y="1076"/>
                  <a:pt x="929" y="1116"/>
                </a:cubicBezTo>
                <a:cubicBezTo>
                  <a:pt x="929" y="1116"/>
                  <a:pt x="929" y="1116"/>
                  <a:pt x="899" y="1187"/>
                </a:cubicBezTo>
                <a:cubicBezTo>
                  <a:pt x="899" y="1187"/>
                  <a:pt x="899" y="1187"/>
                  <a:pt x="824" y="1166"/>
                </a:cubicBezTo>
                <a:cubicBezTo>
                  <a:pt x="824" y="1166"/>
                  <a:pt x="824" y="1166"/>
                  <a:pt x="789" y="1156"/>
                </a:cubicBezTo>
                <a:cubicBezTo>
                  <a:pt x="789" y="1156"/>
                  <a:pt x="789" y="1156"/>
                  <a:pt x="764" y="1187"/>
                </a:cubicBezTo>
                <a:cubicBezTo>
                  <a:pt x="764" y="1187"/>
                  <a:pt x="764" y="1187"/>
                  <a:pt x="713" y="1242"/>
                </a:cubicBezTo>
                <a:cubicBezTo>
                  <a:pt x="713" y="1242"/>
                  <a:pt x="713" y="1242"/>
                  <a:pt x="648" y="1202"/>
                </a:cubicBezTo>
                <a:cubicBezTo>
                  <a:pt x="648" y="1202"/>
                  <a:pt x="648" y="1202"/>
                  <a:pt x="618" y="1182"/>
                </a:cubicBezTo>
                <a:cubicBezTo>
                  <a:pt x="618" y="1182"/>
                  <a:pt x="618" y="1182"/>
                  <a:pt x="583" y="1202"/>
                </a:cubicBezTo>
                <a:cubicBezTo>
                  <a:pt x="583" y="1202"/>
                  <a:pt x="583" y="1202"/>
                  <a:pt x="517" y="1242"/>
                </a:cubicBezTo>
                <a:cubicBezTo>
                  <a:pt x="517" y="1242"/>
                  <a:pt x="517" y="1242"/>
                  <a:pt x="467" y="1182"/>
                </a:cubicBezTo>
                <a:cubicBezTo>
                  <a:pt x="467" y="1182"/>
                  <a:pt x="467" y="1182"/>
                  <a:pt x="447" y="1151"/>
                </a:cubicBezTo>
                <a:cubicBezTo>
                  <a:pt x="447" y="1151"/>
                  <a:pt x="447" y="1151"/>
                  <a:pt x="407" y="1161"/>
                </a:cubicBezTo>
                <a:cubicBezTo>
                  <a:pt x="407" y="1161"/>
                  <a:pt x="407" y="1161"/>
                  <a:pt x="331" y="1182"/>
                </a:cubicBezTo>
                <a:cubicBezTo>
                  <a:pt x="331" y="1182"/>
                  <a:pt x="331" y="1182"/>
                  <a:pt x="306" y="1111"/>
                </a:cubicBezTo>
                <a:cubicBezTo>
                  <a:pt x="306" y="1111"/>
                  <a:pt x="306" y="1111"/>
                  <a:pt x="291" y="1070"/>
                </a:cubicBezTo>
                <a:cubicBezTo>
                  <a:pt x="291" y="1070"/>
                  <a:pt x="291" y="1070"/>
                  <a:pt x="251" y="1070"/>
                </a:cubicBezTo>
                <a:cubicBezTo>
                  <a:pt x="251" y="1070"/>
                  <a:pt x="251" y="1070"/>
                  <a:pt x="176" y="1065"/>
                </a:cubicBezTo>
                <a:cubicBezTo>
                  <a:pt x="176" y="1065"/>
                  <a:pt x="176" y="1065"/>
                  <a:pt x="171" y="990"/>
                </a:cubicBezTo>
                <a:cubicBezTo>
                  <a:pt x="171" y="990"/>
                  <a:pt x="171" y="990"/>
                  <a:pt x="171" y="949"/>
                </a:cubicBezTo>
                <a:cubicBezTo>
                  <a:pt x="171" y="949"/>
                  <a:pt x="171" y="949"/>
                  <a:pt x="130" y="934"/>
                </a:cubicBezTo>
                <a:cubicBezTo>
                  <a:pt x="130" y="934"/>
                  <a:pt x="130" y="934"/>
                  <a:pt x="60" y="904"/>
                </a:cubicBezTo>
                <a:cubicBezTo>
                  <a:pt x="60" y="904"/>
                  <a:pt x="60" y="904"/>
                  <a:pt x="80" y="828"/>
                </a:cubicBezTo>
                <a:cubicBezTo>
                  <a:pt x="80" y="828"/>
                  <a:pt x="80" y="828"/>
                  <a:pt x="90" y="793"/>
                </a:cubicBezTo>
                <a:cubicBezTo>
                  <a:pt x="90" y="793"/>
                  <a:pt x="90" y="793"/>
                  <a:pt x="60" y="767"/>
                </a:cubicBezTo>
                <a:cubicBezTo>
                  <a:pt x="60" y="767"/>
                  <a:pt x="60" y="767"/>
                  <a:pt x="0" y="717"/>
                </a:cubicBezTo>
                <a:cubicBezTo>
                  <a:pt x="0" y="717"/>
                  <a:pt x="0" y="717"/>
                  <a:pt x="45" y="651"/>
                </a:cubicBezTo>
                <a:cubicBezTo>
                  <a:pt x="45" y="651"/>
                  <a:pt x="45" y="651"/>
                  <a:pt x="65" y="621"/>
                </a:cubicBezTo>
                <a:cubicBezTo>
                  <a:pt x="65" y="621"/>
                  <a:pt x="65" y="621"/>
                  <a:pt x="45" y="586"/>
                </a:cubicBezTo>
                <a:cubicBezTo>
                  <a:pt x="45" y="586"/>
                  <a:pt x="45" y="586"/>
                  <a:pt x="5" y="520"/>
                </a:cubicBezTo>
                <a:cubicBezTo>
                  <a:pt x="5" y="520"/>
                  <a:pt x="5" y="520"/>
                  <a:pt x="65" y="475"/>
                </a:cubicBezTo>
                <a:cubicBezTo>
                  <a:pt x="65" y="475"/>
                  <a:pt x="65" y="475"/>
                  <a:pt x="95" y="444"/>
                </a:cubicBezTo>
                <a:cubicBezTo>
                  <a:pt x="95" y="444"/>
                  <a:pt x="95" y="444"/>
                  <a:pt x="85" y="409"/>
                </a:cubicBezTo>
                <a:cubicBezTo>
                  <a:pt x="85" y="409"/>
                  <a:pt x="85" y="409"/>
                  <a:pt x="65" y="333"/>
                </a:cubicBezTo>
                <a:cubicBezTo>
                  <a:pt x="65" y="333"/>
                  <a:pt x="65" y="333"/>
                  <a:pt x="135" y="308"/>
                </a:cubicBezTo>
                <a:cubicBezTo>
                  <a:pt x="135" y="308"/>
                  <a:pt x="135" y="308"/>
                  <a:pt x="176" y="293"/>
                </a:cubicBezTo>
                <a:cubicBezTo>
                  <a:pt x="176" y="293"/>
                  <a:pt x="176" y="293"/>
                  <a:pt x="176" y="252"/>
                </a:cubicBezTo>
                <a:cubicBezTo>
                  <a:pt x="176" y="252"/>
                  <a:pt x="176" y="252"/>
                  <a:pt x="181" y="177"/>
                </a:cubicBezTo>
                <a:cubicBezTo>
                  <a:pt x="181" y="177"/>
                  <a:pt x="181" y="177"/>
                  <a:pt x="256" y="172"/>
                </a:cubicBezTo>
                <a:cubicBezTo>
                  <a:pt x="256" y="172"/>
                  <a:pt x="256" y="172"/>
                  <a:pt x="296" y="172"/>
                </a:cubicBezTo>
                <a:cubicBezTo>
                  <a:pt x="296" y="172"/>
                  <a:pt x="296" y="172"/>
                  <a:pt x="311" y="131"/>
                </a:cubicBezTo>
                <a:cubicBezTo>
                  <a:pt x="311" y="131"/>
                  <a:pt x="311" y="131"/>
                  <a:pt x="341" y="61"/>
                </a:cubicBezTo>
                <a:cubicBezTo>
                  <a:pt x="341" y="61"/>
                  <a:pt x="341" y="61"/>
                  <a:pt x="412" y="81"/>
                </a:cubicBezTo>
                <a:cubicBezTo>
                  <a:pt x="412" y="81"/>
                  <a:pt x="412" y="81"/>
                  <a:pt x="452" y="91"/>
                </a:cubicBezTo>
                <a:cubicBezTo>
                  <a:pt x="452" y="91"/>
                  <a:pt x="452" y="91"/>
                  <a:pt x="477" y="61"/>
                </a:cubicBezTo>
                <a:cubicBezTo>
                  <a:pt x="477" y="61"/>
                  <a:pt x="477" y="61"/>
                  <a:pt x="527" y="0"/>
                </a:cubicBezTo>
                <a:cubicBezTo>
                  <a:pt x="527" y="0"/>
                  <a:pt x="527" y="0"/>
                  <a:pt x="588" y="45"/>
                </a:cubicBezTo>
                <a:cubicBezTo>
                  <a:pt x="588" y="45"/>
                  <a:pt x="588" y="45"/>
                  <a:pt x="623" y="66"/>
                </a:cubicBezTo>
                <a:cubicBezTo>
                  <a:pt x="623" y="66"/>
                  <a:pt x="623" y="66"/>
                  <a:pt x="658" y="45"/>
                </a:cubicBezTo>
                <a:cubicBezTo>
                  <a:pt x="658" y="45"/>
                  <a:pt x="658" y="45"/>
                  <a:pt x="718" y="0"/>
                </a:cubicBezTo>
                <a:cubicBezTo>
                  <a:pt x="718" y="0"/>
                  <a:pt x="718" y="0"/>
                  <a:pt x="769" y="61"/>
                </a:cubicBezTo>
                <a:cubicBezTo>
                  <a:pt x="769" y="61"/>
                  <a:pt x="769" y="61"/>
                  <a:pt x="794" y="91"/>
                </a:cubicBezTo>
                <a:cubicBezTo>
                  <a:pt x="794" y="91"/>
                  <a:pt x="794" y="91"/>
                  <a:pt x="834" y="81"/>
                </a:cubicBezTo>
                <a:cubicBezTo>
                  <a:pt x="834" y="81"/>
                  <a:pt x="834" y="81"/>
                  <a:pt x="904" y="66"/>
                </a:cubicBezTo>
                <a:cubicBezTo>
                  <a:pt x="904" y="66"/>
                  <a:pt x="904" y="66"/>
                  <a:pt x="934" y="136"/>
                </a:cubicBezTo>
                <a:cubicBezTo>
                  <a:pt x="934" y="136"/>
                  <a:pt x="934" y="136"/>
                  <a:pt x="945" y="172"/>
                </a:cubicBezTo>
                <a:cubicBezTo>
                  <a:pt x="945" y="172"/>
                  <a:pt x="945" y="172"/>
                  <a:pt x="990" y="177"/>
                </a:cubicBezTo>
                <a:cubicBezTo>
                  <a:pt x="990" y="177"/>
                  <a:pt x="990" y="177"/>
                  <a:pt x="1065" y="182"/>
                </a:cubicBezTo>
                <a:cubicBezTo>
                  <a:pt x="1065" y="182"/>
                  <a:pt x="1065" y="182"/>
                  <a:pt x="1065" y="258"/>
                </a:cubicBezTo>
                <a:cubicBezTo>
                  <a:pt x="1065" y="258"/>
                  <a:pt x="1065" y="258"/>
                  <a:pt x="1070" y="298"/>
                </a:cubicBezTo>
                <a:cubicBezTo>
                  <a:pt x="1070" y="298"/>
                  <a:pt x="1070" y="298"/>
                  <a:pt x="1105" y="313"/>
                </a:cubicBezTo>
                <a:cubicBezTo>
                  <a:pt x="1105" y="313"/>
                  <a:pt x="1105" y="313"/>
                  <a:pt x="1176" y="338"/>
                </a:cubicBezTo>
                <a:cubicBezTo>
                  <a:pt x="1176" y="338"/>
                  <a:pt x="1176" y="338"/>
                  <a:pt x="1156" y="414"/>
                </a:cubicBezTo>
                <a:cubicBezTo>
                  <a:pt x="1156" y="414"/>
                  <a:pt x="1156" y="414"/>
                  <a:pt x="1146" y="454"/>
                </a:cubicBezTo>
                <a:cubicBezTo>
                  <a:pt x="1146" y="454"/>
                  <a:pt x="1146" y="454"/>
                  <a:pt x="1176" y="480"/>
                </a:cubicBezTo>
                <a:cubicBezTo>
                  <a:pt x="1176" y="480"/>
                  <a:pt x="1176" y="480"/>
                  <a:pt x="1236" y="530"/>
                </a:cubicBezTo>
                <a:cubicBezTo>
                  <a:pt x="1236" y="530"/>
                  <a:pt x="1236" y="530"/>
                  <a:pt x="1196" y="591"/>
                </a:cubicBezTo>
                <a:cubicBezTo>
                  <a:pt x="1196" y="591"/>
                  <a:pt x="1196" y="591"/>
                  <a:pt x="1171" y="626"/>
                </a:cubicBezTo>
                <a:close/>
                <a:moveTo>
                  <a:pt x="613" y="1055"/>
                </a:moveTo>
                <a:cubicBezTo>
                  <a:pt x="849" y="1055"/>
                  <a:pt x="1040" y="858"/>
                  <a:pt x="1040" y="621"/>
                </a:cubicBezTo>
                <a:cubicBezTo>
                  <a:pt x="1040" y="379"/>
                  <a:pt x="849" y="182"/>
                  <a:pt x="613" y="182"/>
                </a:cubicBezTo>
                <a:cubicBezTo>
                  <a:pt x="372" y="182"/>
                  <a:pt x="181" y="379"/>
                  <a:pt x="181" y="621"/>
                </a:cubicBezTo>
                <a:cubicBezTo>
                  <a:pt x="181" y="858"/>
                  <a:pt x="372" y="1055"/>
                  <a:pt x="613" y="1055"/>
                </a:cubicBezTo>
                <a:close/>
                <a:moveTo>
                  <a:pt x="241" y="621"/>
                </a:moveTo>
                <a:cubicBezTo>
                  <a:pt x="241" y="823"/>
                  <a:pt x="407" y="990"/>
                  <a:pt x="613" y="990"/>
                </a:cubicBezTo>
                <a:cubicBezTo>
                  <a:pt x="814" y="990"/>
                  <a:pt x="980" y="823"/>
                  <a:pt x="980" y="621"/>
                </a:cubicBezTo>
                <a:cubicBezTo>
                  <a:pt x="980" y="414"/>
                  <a:pt x="814" y="247"/>
                  <a:pt x="613" y="247"/>
                </a:cubicBezTo>
                <a:cubicBezTo>
                  <a:pt x="407" y="247"/>
                  <a:pt x="241" y="414"/>
                  <a:pt x="241" y="621"/>
                </a:cubicBezTo>
                <a:close/>
              </a:path>
            </a:pathLst>
          </a:custGeom>
          <a:noFill/>
          <a:ln w="19050">
            <a:solidFill>
              <a:schemeClr val="bg1"/>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74746"/>
              </a:solidFill>
              <a:effectLst/>
              <a:uLnTx/>
              <a:uFillTx/>
              <a:latin typeface="Arial"/>
              <a:ea typeface="+mn-ea"/>
              <a:cs typeface="+mn-cs"/>
            </a:endParaRPr>
          </a:p>
        </p:txBody>
      </p:sp>
      <p:sp>
        <p:nvSpPr>
          <p:cNvPr id="52" name="Rectangle 51">
            <a:extLst>
              <a:ext uri="{FF2B5EF4-FFF2-40B4-BE49-F238E27FC236}">
                <a16:creationId xmlns:a16="http://schemas.microsoft.com/office/drawing/2014/main" id="{A53587CE-3ACE-4CA2-B237-705A1DC1AE60}"/>
              </a:ext>
            </a:extLst>
          </p:cNvPr>
          <p:cNvSpPr/>
          <p:nvPr/>
        </p:nvSpPr>
        <p:spPr>
          <a:xfrm>
            <a:off x="1482745" y="-76385"/>
            <a:ext cx="3465410" cy="1779245"/>
          </a:xfrm>
          <a:prstGeom prst="rect">
            <a:avLst/>
          </a:prstGeom>
          <a:noFill/>
          <a:ln w="381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nSpc>
                <a:spcPct val="90000"/>
              </a:lnSpc>
              <a:spcBef>
                <a:spcPct val="0"/>
              </a:spcBef>
              <a:defRPr/>
            </a:pPr>
            <a:r>
              <a:rPr lang="en-US" sz="3500" b="1" dirty="0">
                <a:solidFill>
                  <a:srgbClr val="474746"/>
                </a:solidFill>
                <a:latin typeface="Arial"/>
                <a:ea typeface="+mj-ea"/>
                <a:cs typeface="Arial"/>
              </a:rPr>
              <a:t>Training and Compensation</a:t>
            </a:r>
          </a:p>
        </p:txBody>
      </p:sp>
      <p:sp>
        <p:nvSpPr>
          <p:cNvPr id="53" name="Title 8">
            <a:extLst>
              <a:ext uri="{FF2B5EF4-FFF2-40B4-BE49-F238E27FC236}">
                <a16:creationId xmlns:a16="http://schemas.microsoft.com/office/drawing/2014/main" id="{460EC902-ACF7-439F-A831-A93291A48542}"/>
              </a:ext>
            </a:extLst>
          </p:cNvPr>
          <p:cNvSpPr txBox="1">
            <a:spLocks/>
          </p:cNvSpPr>
          <p:nvPr/>
        </p:nvSpPr>
        <p:spPr>
          <a:xfrm>
            <a:off x="313924" y="-1942662"/>
            <a:ext cx="8593856" cy="1493082"/>
          </a:xfrm>
          <a:prstGeom prst="rect">
            <a:avLst/>
          </a:prstGeom>
        </p:spPr>
        <p:txBody>
          <a:bodyPr/>
          <a:lstStyle>
            <a:lvl1pPr algn="l" defTabSz="457200" rtl="0" eaLnBrk="1" latinLnBrk="0" hangingPunct="1">
              <a:spcBef>
                <a:spcPct val="0"/>
              </a:spcBef>
              <a:buNone/>
              <a:defRPr sz="2800" b="1" i="0" kern="1200">
                <a:solidFill>
                  <a:schemeClr val="tx1">
                    <a:lumMod val="95000"/>
                  </a:schemeClr>
                </a:solidFill>
                <a:latin typeface="Arial"/>
                <a:ea typeface="+mj-ea"/>
                <a:cs typeface="Arial"/>
              </a:defRPr>
            </a:lvl1pPr>
          </a:lstStyle>
          <a:p>
            <a:pPr marL="0" marR="0" lvl="0" indent="0" algn="l" defTabSz="457200" rtl="0" eaLnBrk="1" fontAlgn="auto" latinLnBrk="0" hangingPunct="1">
              <a:lnSpc>
                <a:spcPct val="90000"/>
              </a:lnSpc>
              <a:spcBef>
                <a:spcPct val="0"/>
              </a:spcBef>
              <a:spcAft>
                <a:spcPts val="0"/>
              </a:spcAft>
              <a:buClrTx/>
              <a:buSzTx/>
              <a:buFontTx/>
              <a:buNone/>
              <a:tabLst/>
              <a:defRPr/>
            </a:pPr>
            <a:r>
              <a:rPr kumimoji="0" lang="en-US" sz="3500" b="1" i="0" u="none" strike="noStrike" kern="1200" cap="none" spc="0" normalizeH="0" baseline="0" noProof="0" dirty="0">
                <a:ln>
                  <a:noFill/>
                </a:ln>
                <a:solidFill>
                  <a:srgbClr val="474746"/>
                </a:solidFill>
                <a:effectLst/>
                <a:uLnTx/>
                <a:uFillTx/>
                <a:latin typeface="Arial"/>
                <a:ea typeface="+mj-ea"/>
                <a:cs typeface="Arial"/>
              </a:rPr>
              <a:t>Blockers for Innovation</a:t>
            </a:r>
          </a:p>
        </p:txBody>
      </p:sp>
      <p:sp>
        <p:nvSpPr>
          <p:cNvPr id="54" name="Title 8">
            <a:extLst>
              <a:ext uri="{FF2B5EF4-FFF2-40B4-BE49-F238E27FC236}">
                <a16:creationId xmlns:a16="http://schemas.microsoft.com/office/drawing/2014/main" id="{F725E5AB-B972-488F-A53E-CD3A41CC1F25}"/>
              </a:ext>
            </a:extLst>
          </p:cNvPr>
          <p:cNvSpPr txBox="1">
            <a:spLocks/>
          </p:cNvSpPr>
          <p:nvPr/>
        </p:nvSpPr>
        <p:spPr>
          <a:xfrm>
            <a:off x="-2724150" y="1901409"/>
            <a:ext cx="2240280" cy="464382"/>
          </a:xfrm>
          <a:prstGeom prst="rect">
            <a:avLst/>
          </a:prstGeom>
        </p:spPr>
        <p:txBody>
          <a:bodyPr/>
          <a:lstStyle>
            <a:lvl1pPr algn="l" defTabSz="457200" rtl="0" eaLnBrk="1" latinLnBrk="0" hangingPunct="1">
              <a:spcBef>
                <a:spcPct val="0"/>
              </a:spcBef>
              <a:buNone/>
              <a:defRPr sz="2800" b="1" i="0" kern="1200">
                <a:solidFill>
                  <a:schemeClr val="tx1">
                    <a:lumMod val="95000"/>
                  </a:schemeClr>
                </a:solidFill>
                <a:latin typeface="Arial"/>
                <a:ea typeface="+mj-ea"/>
                <a:cs typeface="Arial"/>
              </a:defRPr>
            </a:lvl1pPr>
          </a:lstStyle>
          <a:p>
            <a:pPr marL="0" marR="0" lvl="0" indent="0" algn="ctr" defTabSz="457200" rtl="0" eaLnBrk="1" fontAlgn="auto" latinLnBrk="0" hangingPunct="1">
              <a:lnSpc>
                <a:spcPct val="90000"/>
              </a:lnSpc>
              <a:spcBef>
                <a:spcPct val="0"/>
              </a:spcBef>
              <a:spcAft>
                <a:spcPts val="0"/>
              </a:spcAft>
              <a:buClrTx/>
              <a:buSzTx/>
              <a:buFontTx/>
              <a:buNone/>
              <a:tabLst/>
              <a:defRPr/>
            </a:pPr>
            <a:r>
              <a:rPr kumimoji="0" lang="en-US" sz="1800" b="0" i="0" u="none" strike="noStrike" kern="1200" cap="none" spc="0" normalizeH="0" baseline="0" noProof="0" dirty="0">
                <a:ln>
                  <a:noFill/>
                </a:ln>
                <a:solidFill>
                  <a:srgbClr val="474746"/>
                </a:solidFill>
                <a:effectLst/>
                <a:uLnTx/>
                <a:uFillTx/>
                <a:latin typeface="Arial"/>
                <a:ea typeface="+mj-ea"/>
                <a:cs typeface="Arial"/>
              </a:rPr>
              <a:t>Culture</a:t>
            </a:r>
          </a:p>
        </p:txBody>
      </p:sp>
      <p:sp>
        <p:nvSpPr>
          <p:cNvPr id="55" name="Arrow: Pentagon 54">
            <a:extLst>
              <a:ext uri="{FF2B5EF4-FFF2-40B4-BE49-F238E27FC236}">
                <a16:creationId xmlns:a16="http://schemas.microsoft.com/office/drawing/2014/main" id="{8AD6405B-D1F2-40F6-9F5B-54ED5F0DCEAC}"/>
              </a:ext>
            </a:extLst>
          </p:cNvPr>
          <p:cNvSpPr/>
          <p:nvPr/>
        </p:nvSpPr>
        <p:spPr>
          <a:xfrm>
            <a:off x="-2724150" y="2438400"/>
            <a:ext cx="2600968" cy="2705100"/>
          </a:xfrm>
          <a:prstGeom prst="homePlate">
            <a:avLst>
              <a:gd name="adj" fmla="val 11560"/>
            </a:avLst>
          </a:prstGeom>
          <a:gradFill>
            <a:gsLst>
              <a:gs pos="1961">
                <a:srgbClr val="F1605D"/>
              </a:gs>
              <a:gs pos="100000">
                <a:srgbClr val="E84A44"/>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56" name="Rectangle 55">
            <a:extLst>
              <a:ext uri="{FF2B5EF4-FFF2-40B4-BE49-F238E27FC236}">
                <a16:creationId xmlns:a16="http://schemas.microsoft.com/office/drawing/2014/main" id="{47111867-4E04-470D-B2F0-ACDE36D85C94}"/>
              </a:ext>
            </a:extLst>
          </p:cNvPr>
          <p:cNvSpPr/>
          <p:nvPr/>
        </p:nvSpPr>
        <p:spPr>
          <a:xfrm>
            <a:off x="-2417105" y="3562165"/>
            <a:ext cx="1779245" cy="1779245"/>
          </a:xfrm>
          <a:prstGeom prst="rect">
            <a:avLst/>
          </a:prstGeom>
          <a:noFill/>
          <a:ln w="38100">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a:ea typeface="+mn-ea"/>
                <a:cs typeface="+mn-cs"/>
              </a:rPr>
              <a:t>Leadership Systems and Feedback</a:t>
            </a:r>
          </a:p>
        </p:txBody>
      </p:sp>
      <p:grpSp>
        <p:nvGrpSpPr>
          <p:cNvPr id="57" name="Group 56">
            <a:extLst>
              <a:ext uri="{FF2B5EF4-FFF2-40B4-BE49-F238E27FC236}">
                <a16:creationId xmlns:a16="http://schemas.microsoft.com/office/drawing/2014/main" id="{601ED2ED-B20D-4FD7-9D96-0B85C7A38258}"/>
              </a:ext>
            </a:extLst>
          </p:cNvPr>
          <p:cNvGrpSpPr/>
          <p:nvPr/>
        </p:nvGrpSpPr>
        <p:grpSpPr>
          <a:xfrm>
            <a:off x="-1861580" y="2866205"/>
            <a:ext cx="712708" cy="849445"/>
            <a:chOff x="2897012" y="2317750"/>
            <a:chExt cx="581499" cy="693063"/>
          </a:xfrm>
        </p:grpSpPr>
        <p:sp>
          <p:nvSpPr>
            <p:cNvPr id="58" name="Freeform 11">
              <a:extLst>
                <a:ext uri="{FF2B5EF4-FFF2-40B4-BE49-F238E27FC236}">
                  <a16:creationId xmlns:a16="http://schemas.microsoft.com/office/drawing/2014/main" id="{EE94F9F6-42C0-46E7-A450-5B398645EA27}"/>
                </a:ext>
              </a:extLst>
            </p:cNvPr>
            <p:cNvSpPr>
              <a:spLocks/>
            </p:cNvSpPr>
            <p:nvPr/>
          </p:nvSpPr>
          <p:spPr bwMode="auto">
            <a:xfrm>
              <a:off x="2941462" y="2317750"/>
              <a:ext cx="537049" cy="661314"/>
            </a:xfrm>
            <a:custGeom>
              <a:avLst/>
              <a:gdLst>
                <a:gd name="T0" fmla="*/ 178 w 178"/>
                <a:gd name="T1" fmla="*/ 89 h 220"/>
                <a:gd name="T2" fmla="*/ 178 w 178"/>
                <a:gd name="T3" fmla="*/ 81 h 220"/>
                <a:gd name="T4" fmla="*/ 156 w 178"/>
                <a:gd name="T5" fmla="*/ 31 h 220"/>
                <a:gd name="T6" fmla="*/ 89 w 178"/>
                <a:gd name="T7" fmla="*/ 0 h 220"/>
                <a:gd name="T8" fmla="*/ 0 w 178"/>
                <a:gd name="T9" fmla="*/ 89 h 220"/>
                <a:gd name="T10" fmla="*/ 89 w 178"/>
                <a:gd name="T11" fmla="*/ 179 h 220"/>
                <a:gd name="T12" fmla="*/ 89 w 178"/>
                <a:gd name="T13" fmla="*/ 220 h 220"/>
                <a:gd name="T14" fmla="*/ 160 w 178"/>
                <a:gd name="T15" fmla="*/ 145 h 220"/>
                <a:gd name="T16" fmla="*/ 178 w 178"/>
                <a:gd name="T17" fmla="*/ 89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8" h="220">
                  <a:moveTo>
                    <a:pt x="178" y="89"/>
                  </a:moveTo>
                  <a:cubicBezTo>
                    <a:pt x="178" y="87"/>
                    <a:pt x="178" y="84"/>
                    <a:pt x="178" y="81"/>
                  </a:cubicBezTo>
                  <a:cubicBezTo>
                    <a:pt x="176" y="62"/>
                    <a:pt x="168" y="45"/>
                    <a:pt x="156" y="31"/>
                  </a:cubicBezTo>
                  <a:cubicBezTo>
                    <a:pt x="139" y="11"/>
                    <a:pt x="115" y="0"/>
                    <a:pt x="89" y="0"/>
                  </a:cubicBezTo>
                  <a:cubicBezTo>
                    <a:pt x="40" y="0"/>
                    <a:pt x="0" y="40"/>
                    <a:pt x="0" y="89"/>
                  </a:cubicBezTo>
                  <a:cubicBezTo>
                    <a:pt x="0" y="139"/>
                    <a:pt x="40" y="179"/>
                    <a:pt x="89" y="179"/>
                  </a:cubicBezTo>
                  <a:cubicBezTo>
                    <a:pt x="89" y="220"/>
                    <a:pt x="89" y="220"/>
                    <a:pt x="89" y="220"/>
                  </a:cubicBezTo>
                  <a:cubicBezTo>
                    <a:pt x="115" y="198"/>
                    <a:pt x="143" y="175"/>
                    <a:pt x="160" y="145"/>
                  </a:cubicBezTo>
                  <a:cubicBezTo>
                    <a:pt x="170" y="128"/>
                    <a:pt x="178" y="110"/>
                    <a:pt x="178" y="89"/>
                  </a:cubicBezTo>
                  <a:close/>
                </a:path>
              </a:pathLst>
            </a:cu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74746"/>
                </a:solidFill>
                <a:effectLst/>
                <a:uLnTx/>
                <a:uFillTx/>
                <a:latin typeface="Arial"/>
                <a:ea typeface="+mn-ea"/>
                <a:cs typeface="+mn-cs"/>
              </a:endParaRPr>
            </a:p>
          </p:txBody>
        </p:sp>
        <p:sp>
          <p:nvSpPr>
            <p:cNvPr id="59" name="Oval 58">
              <a:extLst>
                <a:ext uri="{FF2B5EF4-FFF2-40B4-BE49-F238E27FC236}">
                  <a16:creationId xmlns:a16="http://schemas.microsoft.com/office/drawing/2014/main" id="{00449131-62DD-412C-8787-0C188AC2F219}"/>
                </a:ext>
              </a:extLst>
            </p:cNvPr>
            <p:cNvSpPr/>
            <p:nvPr/>
          </p:nvSpPr>
          <p:spPr>
            <a:xfrm>
              <a:off x="3036094" y="2533076"/>
              <a:ext cx="88106" cy="88106"/>
            </a:xfrm>
            <a:prstGeom prst="ellipse">
              <a:avLst/>
            </a:prstGeom>
            <a:noFill/>
            <a:ln w="19050"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60" name="Rectangle 59">
              <a:extLst>
                <a:ext uri="{FF2B5EF4-FFF2-40B4-BE49-F238E27FC236}">
                  <a16:creationId xmlns:a16="http://schemas.microsoft.com/office/drawing/2014/main" id="{A826BD64-3DD6-4477-ABD6-DB5F7B722F55}"/>
                </a:ext>
              </a:extLst>
            </p:cNvPr>
            <p:cNvSpPr/>
            <p:nvPr/>
          </p:nvSpPr>
          <p:spPr>
            <a:xfrm>
              <a:off x="3161109" y="2533076"/>
              <a:ext cx="88106" cy="88106"/>
            </a:xfrm>
            <a:prstGeom prst="rect">
              <a:avLst/>
            </a:prstGeom>
            <a:noFill/>
            <a:ln w="19050"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61" name="Isosceles Triangle 60">
              <a:extLst>
                <a:ext uri="{FF2B5EF4-FFF2-40B4-BE49-F238E27FC236}">
                  <a16:creationId xmlns:a16="http://schemas.microsoft.com/office/drawing/2014/main" id="{F5A6D185-8ADA-4A9F-95B7-AB95C8649E1B}"/>
                </a:ext>
              </a:extLst>
            </p:cNvPr>
            <p:cNvSpPr/>
            <p:nvPr/>
          </p:nvSpPr>
          <p:spPr>
            <a:xfrm>
              <a:off x="3286125" y="2533076"/>
              <a:ext cx="88106" cy="88106"/>
            </a:xfrm>
            <a:prstGeom prst="triangle">
              <a:avLst/>
            </a:prstGeom>
            <a:noFill/>
            <a:ln w="19050"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62" name="Freeform 11">
              <a:extLst>
                <a:ext uri="{FF2B5EF4-FFF2-40B4-BE49-F238E27FC236}">
                  <a16:creationId xmlns:a16="http://schemas.microsoft.com/office/drawing/2014/main" id="{5CCC3C37-E8FA-4ACB-9450-6B0419A2F6A3}"/>
                </a:ext>
              </a:extLst>
            </p:cNvPr>
            <p:cNvSpPr>
              <a:spLocks/>
            </p:cNvSpPr>
            <p:nvPr/>
          </p:nvSpPr>
          <p:spPr bwMode="auto">
            <a:xfrm flipH="1">
              <a:off x="2897012" y="2699780"/>
              <a:ext cx="252588" cy="311033"/>
            </a:xfrm>
            <a:custGeom>
              <a:avLst/>
              <a:gdLst>
                <a:gd name="T0" fmla="*/ 178 w 178"/>
                <a:gd name="T1" fmla="*/ 89 h 220"/>
                <a:gd name="T2" fmla="*/ 178 w 178"/>
                <a:gd name="T3" fmla="*/ 81 h 220"/>
                <a:gd name="T4" fmla="*/ 156 w 178"/>
                <a:gd name="T5" fmla="*/ 31 h 220"/>
                <a:gd name="T6" fmla="*/ 89 w 178"/>
                <a:gd name="T7" fmla="*/ 0 h 220"/>
                <a:gd name="T8" fmla="*/ 0 w 178"/>
                <a:gd name="T9" fmla="*/ 89 h 220"/>
                <a:gd name="T10" fmla="*/ 89 w 178"/>
                <a:gd name="T11" fmla="*/ 179 h 220"/>
                <a:gd name="T12" fmla="*/ 89 w 178"/>
                <a:gd name="T13" fmla="*/ 220 h 220"/>
                <a:gd name="T14" fmla="*/ 160 w 178"/>
                <a:gd name="T15" fmla="*/ 145 h 220"/>
                <a:gd name="T16" fmla="*/ 178 w 178"/>
                <a:gd name="T17" fmla="*/ 89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8" h="220">
                  <a:moveTo>
                    <a:pt x="178" y="89"/>
                  </a:moveTo>
                  <a:cubicBezTo>
                    <a:pt x="178" y="87"/>
                    <a:pt x="178" y="84"/>
                    <a:pt x="178" y="81"/>
                  </a:cubicBezTo>
                  <a:cubicBezTo>
                    <a:pt x="176" y="62"/>
                    <a:pt x="168" y="45"/>
                    <a:pt x="156" y="31"/>
                  </a:cubicBezTo>
                  <a:cubicBezTo>
                    <a:pt x="139" y="11"/>
                    <a:pt x="115" y="0"/>
                    <a:pt x="89" y="0"/>
                  </a:cubicBezTo>
                  <a:cubicBezTo>
                    <a:pt x="40" y="0"/>
                    <a:pt x="0" y="40"/>
                    <a:pt x="0" y="89"/>
                  </a:cubicBezTo>
                  <a:cubicBezTo>
                    <a:pt x="0" y="139"/>
                    <a:pt x="40" y="179"/>
                    <a:pt x="89" y="179"/>
                  </a:cubicBezTo>
                  <a:cubicBezTo>
                    <a:pt x="89" y="220"/>
                    <a:pt x="89" y="220"/>
                    <a:pt x="89" y="220"/>
                  </a:cubicBezTo>
                  <a:cubicBezTo>
                    <a:pt x="115" y="198"/>
                    <a:pt x="143" y="175"/>
                    <a:pt x="160" y="145"/>
                  </a:cubicBezTo>
                  <a:cubicBezTo>
                    <a:pt x="170" y="128"/>
                    <a:pt x="178" y="110"/>
                    <a:pt x="178" y="89"/>
                  </a:cubicBezTo>
                  <a:close/>
                </a:path>
              </a:pathLst>
            </a:custGeom>
            <a:solidFill>
              <a:srgbClr val="EE5853"/>
            </a:solidFill>
            <a:ln w="19050"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74746"/>
                </a:solidFill>
                <a:effectLst/>
                <a:uLnTx/>
                <a:uFillTx/>
                <a:latin typeface="Arial"/>
                <a:ea typeface="+mn-ea"/>
                <a:cs typeface="+mn-cs"/>
              </a:endParaRPr>
            </a:p>
          </p:txBody>
        </p:sp>
      </p:grpSp>
      <p:sp>
        <p:nvSpPr>
          <p:cNvPr id="63" name="Title 8">
            <a:extLst>
              <a:ext uri="{FF2B5EF4-FFF2-40B4-BE49-F238E27FC236}">
                <a16:creationId xmlns:a16="http://schemas.microsoft.com/office/drawing/2014/main" id="{AF032ECD-DB6B-4E7B-973A-DFBDBAFE07C8}"/>
              </a:ext>
            </a:extLst>
          </p:cNvPr>
          <p:cNvSpPr txBox="1">
            <a:spLocks/>
          </p:cNvSpPr>
          <p:nvPr/>
        </p:nvSpPr>
        <p:spPr>
          <a:xfrm>
            <a:off x="2240280" y="-669626"/>
            <a:ext cx="2331720" cy="464382"/>
          </a:xfrm>
          <a:prstGeom prst="rect">
            <a:avLst/>
          </a:prstGeom>
        </p:spPr>
        <p:txBody>
          <a:bodyPr/>
          <a:lstStyle>
            <a:lvl1pPr algn="l" defTabSz="457200" rtl="0" eaLnBrk="1" latinLnBrk="0" hangingPunct="1">
              <a:spcBef>
                <a:spcPct val="0"/>
              </a:spcBef>
              <a:buNone/>
              <a:defRPr sz="2800" b="1" i="0" kern="1200">
                <a:solidFill>
                  <a:schemeClr val="tx1">
                    <a:lumMod val="95000"/>
                  </a:schemeClr>
                </a:solidFill>
                <a:latin typeface="Arial"/>
                <a:ea typeface="+mj-ea"/>
                <a:cs typeface="Arial"/>
              </a:defRPr>
            </a:lvl1pPr>
          </a:lstStyle>
          <a:p>
            <a:pPr marL="0" marR="0" lvl="0" indent="0" algn="ctr" defTabSz="457200" rtl="0" eaLnBrk="1" fontAlgn="auto" latinLnBrk="0" hangingPunct="1">
              <a:lnSpc>
                <a:spcPct val="90000"/>
              </a:lnSpc>
              <a:spcBef>
                <a:spcPct val="0"/>
              </a:spcBef>
              <a:spcAft>
                <a:spcPts val="0"/>
              </a:spcAft>
              <a:buClrTx/>
              <a:buSzTx/>
              <a:buFontTx/>
              <a:buNone/>
              <a:tabLst/>
              <a:defRPr/>
            </a:pPr>
            <a:r>
              <a:rPr kumimoji="0" lang="en-US" sz="1800" b="0" i="0" u="none" strike="noStrike" kern="1200" cap="none" spc="0" normalizeH="0" baseline="0" noProof="0" dirty="0">
                <a:ln>
                  <a:noFill/>
                </a:ln>
                <a:solidFill>
                  <a:srgbClr val="474746"/>
                </a:solidFill>
                <a:effectLst/>
                <a:uLnTx/>
                <a:uFillTx/>
                <a:latin typeface="Arial"/>
                <a:ea typeface="+mj-ea"/>
                <a:cs typeface="Arial"/>
              </a:rPr>
              <a:t>Skills</a:t>
            </a:r>
          </a:p>
        </p:txBody>
      </p:sp>
      <p:sp>
        <p:nvSpPr>
          <p:cNvPr id="64" name="Title 8">
            <a:extLst>
              <a:ext uri="{FF2B5EF4-FFF2-40B4-BE49-F238E27FC236}">
                <a16:creationId xmlns:a16="http://schemas.microsoft.com/office/drawing/2014/main" id="{5E5C5C90-DCCA-4A38-B8C1-A959C2B1169D}"/>
              </a:ext>
            </a:extLst>
          </p:cNvPr>
          <p:cNvSpPr txBox="1">
            <a:spLocks/>
          </p:cNvSpPr>
          <p:nvPr/>
        </p:nvSpPr>
        <p:spPr>
          <a:xfrm>
            <a:off x="9547859" y="1997374"/>
            <a:ext cx="2331719" cy="464382"/>
          </a:xfrm>
          <a:prstGeom prst="rect">
            <a:avLst/>
          </a:prstGeom>
        </p:spPr>
        <p:txBody>
          <a:bodyPr/>
          <a:lstStyle>
            <a:lvl1pPr algn="l" defTabSz="457200" rtl="0" eaLnBrk="1" latinLnBrk="0" hangingPunct="1">
              <a:spcBef>
                <a:spcPct val="0"/>
              </a:spcBef>
              <a:buNone/>
              <a:defRPr sz="2800" b="1" i="0" kern="1200">
                <a:solidFill>
                  <a:schemeClr val="tx1">
                    <a:lumMod val="95000"/>
                  </a:schemeClr>
                </a:solidFill>
                <a:latin typeface="Arial"/>
                <a:ea typeface="+mj-ea"/>
                <a:cs typeface="Arial"/>
              </a:defRPr>
            </a:lvl1pPr>
          </a:lstStyle>
          <a:p>
            <a:pPr marL="0" marR="0" lvl="0" indent="0" algn="ctr" defTabSz="457200" rtl="0" eaLnBrk="1" fontAlgn="auto" latinLnBrk="0" hangingPunct="1">
              <a:lnSpc>
                <a:spcPct val="90000"/>
              </a:lnSpc>
              <a:spcBef>
                <a:spcPct val="0"/>
              </a:spcBef>
              <a:spcAft>
                <a:spcPts val="0"/>
              </a:spcAft>
              <a:buClrTx/>
              <a:buSzTx/>
              <a:buFontTx/>
              <a:buNone/>
              <a:tabLst/>
              <a:defRPr/>
            </a:pPr>
            <a:r>
              <a:rPr kumimoji="0" lang="en-US" sz="1800" b="0" i="0" u="none" strike="noStrike" kern="1200" cap="none" spc="0" normalizeH="0" baseline="0" noProof="0" dirty="0">
                <a:ln>
                  <a:noFill/>
                </a:ln>
                <a:solidFill>
                  <a:srgbClr val="474746"/>
                </a:solidFill>
                <a:effectLst/>
                <a:uLnTx/>
                <a:uFillTx/>
                <a:latin typeface="Arial"/>
                <a:ea typeface="+mj-ea"/>
                <a:cs typeface="Arial"/>
              </a:rPr>
              <a:t>Organization</a:t>
            </a:r>
          </a:p>
        </p:txBody>
      </p:sp>
      <p:sp>
        <p:nvSpPr>
          <p:cNvPr id="65" name="Title 8">
            <a:extLst>
              <a:ext uri="{FF2B5EF4-FFF2-40B4-BE49-F238E27FC236}">
                <a16:creationId xmlns:a16="http://schemas.microsoft.com/office/drawing/2014/main" id="{66C04BBB-EA42-482A-B3AE-0C2EBA493962}"/>
              </a:ext>
            </a:extLst>
          </p:cNvPr>
          <p:cNvSpPr txBox="1">
            <a:spLocks/>
          </p:cNvSpPr>
          <p:nvPr/>
        </p:nvSpPr>
        <p:spPr>
          <a:xfrm>
            <a:off x="11879577" y="1997374"/>
            <a:ext cx="2266311" cy="464382"/>
          </a:xfrm>
          <a:prstGeom prst="rect">
            <a:avLst/>
          </a:prstGeom>
        </p:spPr>
        <p:txBody>
          <a:bodyPr/>
          <a:lstStyle>
            <a:lvl1pPr algn="l" defTabSz="457200" rtl="0" eaLnBrk="1" latinLnBrk="0" hangingPunct="1">
              <a:spcBef>
                <a:spcPct val="0"/>
              </a:spcBef>
              <a:buNone/>
              <a:defRPr sz="2800" b="1" i="0" kern="1200">
                <a:solidFill>
                  <a:schemeClr val="tx1">
                    <a:lumMod val="95000"/>
                  </a:schemeClr>
                </a:solidFill>
                <a:latin typeface="Arial"/>
                <a:ea typeface="+mj-ea"/>
                <a:cs typeface="Arial"/>
              </a:defRPr>
            </a:lvl1pPr>
          </a:lstStyle>
          <a:p>
            <a:pPr marL="0" marR="0" lvl="0" indent="0" algn="ctr" defTabSz="457200" rtl="0" eaLnBrk="1" fontAlgn="auto" latinLnBrk="0" hangingPunct="1">
              <a:lnSpc>
                <a:spcPct val="90000"/>
              </a:lnSpc>
              <a:spcBef>
                <a:spcPct val="0"/>
              </a:spcBef>
              <a:spcAft>
                <a:spcPts val="0"/>
              </a:spcAft>
              <a:buClrTx/>
              <a:buSzTx/>
              <a:buFontTx/>
              <a:buNone/>
              <a:tabLst/>
              <a:defRPr/>
            </a:pPr>
            <a:r>
              <a:rPr kumimoji="0" lang="en-US" sz="1800" b="0" i="0" u="none" strike="noStrike" kern="1200" cap="none" spc="0" normalizeH="0" baseline="0" noProof="0" dirty="0">
                <a:ln>
                  <a:noFill/>
                </a:ln>
                <a:solidFill>
                  <a:srgbClr val="474746"/>
                </a:solidFill>
                <a:effectLst/>
                <a:uLnTx/>
                <a:uFillTx/>
                <a:latin typeface="Arial"/>
                <a:ea typeface="+mj-ea"/>
                <a:cs typeface="Arial"/>
              </a:rPr>
              <a:t>Finance</a:t>
            </a:r>
          </a:p>
        </p:txBody>
      </p:sp>
    </p:spTree>
    <p:extLst>
      <p:ext uri="{BB962C8B-B14F-4D97-AF65-F5344CB8AC3E}">
        <p14:creationId xmlns:p14="http://schemas.microsoft.com/office/powerpoint/2010/main" val="36493556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0" name="Mask_right">
            <a:extLst>
              <a:ext uri="{FF2B5EF4-FFF2-40B4-BE49-F238E27FC236}">
                <a16:creationId xmlns:a16="http://schemas.microsoft.com/office/drawing/2014/main" id="{51030EB7-4CB3-49DC-9B6D-A867F0AE2E37}"/>
              </a:ext>
            </a:extLst>
          </p:cNvPr>
          <p:cNvSpPr/>
          <p:nvPr/>
        </p:nvSpPr>
        <p:spPr>
          <a:xfrm>
            <a:off x="11548977" y="2438400"/>
            <a:ext cx="2357524" cy="2705100"/>
          </a:xfrm>
          <a:prstGeom prst="rect">
            <a:avLst/>
          </a:prstGeom>
          <a:gradFill>
            <a:gsLst>
              <a:gs pos="0">
                <a:schemeClr val="tx2">
                  <a:lumMod val="25000"/>
                </a:schemeClr>
              </a:gs>
              <a:gs pos="100000">
                <a:schemeClr val="tx2">
                  <a:lumMod val="10000"/>
                </a:schemeClr>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31" name="Arrow: Pentagon 30">
            <a:extLst>
              <a:ext uri="{FF2B5EF4-FFF2-40B4-BE49-F238E27FC236}">
                <a16:creationId xmlns:a16="http://schemas.microsoft.com/office/drawing/2014/main" id="{AD4C9084-29B1-47FA-A95A-91E832570F87}"/>
              </a:ext>
            </a:extLst>
          </p:cNvPr>
          <p:cNvSpPr/>
          <p:nvPr/>
        </p:nvSpPr>
        <p:spPr>
          <a:xfrm>
            <a:off x="8283701" y="2438400"/>
            <a:ext cx="3641264" cy="2705100"/>
          </a:xfrm>
          <a:prstGeom prst="homePlate">
            <a:avLst>
              <a:gd name="adj" fmla="val 11560"/>
            </a:avLst>
          </a:prstGeom>
          <a:gradFill>
            <a:gsLst>
              <a:gs pos="1961">
                <a:schemeClr val="bg2"/>
              </a:gs>
              <a:gs pos="100000">
                <a:schemeClr val="bg2">
                  <a:lumMod val="7500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32" name="Arrow: Pentagon 31">
            <a:extLst>
              <a:ext uri="{FF2B5EF4-FFF2-40B4-BE49-F238E27FC236}">
                <a16:creationId xmlns:a16="http://schemas.microsoft.com/office/drawing/2014/main" id="{8424680D-1042-425F-A718-7BCE50603C33}"/>
              </a:ext>
            </a:extLst>
          </p:cNvPr>
          <p:cNvSpPr/>
          <p:nvPr/>
        </p:nvSpPr>
        <p:spPr>
          <a:xfrm>
            <a:off x="0" y="0"/>
            <a:ext cx="9772650" cy="5143500"/>
          </a:xfrm>
          <a:prstGeom prst="homePlate">
            <a:avLst>
              <a:gd name="adj" fmla="val 11560"/>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35" name="Rectangle 34">
            <a:extLst>
              <a:ext uri="{FF2B5EF4-FFF2-40B4-BE49-F238E27FC236}">
                <a16:creationId xmlns:a16="http://schemas.microsoft.com/office/drawing/2014/main" id="{DB4B71C5-BBE8-4A48-B856-242E5547FC9D}"/>
              </a:ext>
            </a:extLst>
          </p:cNvPr>
          <p:cNvSpPr/>
          <p:nvPr/>
        </p:nvSpPr>
        <p:spPr>
          <a:xfrm>
            <a:off x="9730126" y="3562165"/>
            <a:ext cx="1779245" cy="1779245"/>
          </a:xfrm>
          <a:prstGeom prst="rect">
            <a:avLst/>
          </a:prstGeom>
          <a:noFill/>
          <a:ln w="38100">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a:ea typeface="+mn-ea"/>
                <a:cs typeface="+mn-cs"/>
              </a:rPr>
              <a:t>Silos </a:t>
            </a:r>
            <a:br>
              <a:rPr kumimoji="0" lang="en-US" sz="1800" b="0" i="0" u="none" strike="noStrike" kern="1200" cap="none" spc="0" normalizeH="0" baseline="0" noProof="0" dirty="0">
                <a:ln>
                  <a:noFill/>
                </a:ln>
                <a:solidFill>
                  <a:prstClr val="white"/>
                </a:solidFill>
                <a:effectLst/>
                <a:uLnTx/>
                <a:uFillTx/>
                <a:latin typeface="Arial"/>
                <a:ea typeface="+mn-ea"/>
                <a:cs typeface="+mn-cs"/>
              </a:rPr>
            </a:br>
            <a:r>
              <a:rPr kumimoji="0" lang="en-US" sz="1800" b="0" i="0" u="none" strike="noStrike" kern="1200" cap="none" spc="0" normalizeH="0" baseline="0" noProof="0" dirty="0">
                <a:ln>
                  <a:noFill/>
                </a:ln>
                <a:solidFill>
                  <a:prstClr val="white"/>
                </a:solidFill>
                <a:effectLst/>
                <a:uLnTx/>
                <a:uFillTx/>
                <a:latin typeface="Arial"/>
                <a:ea typeface="+mn-ea"/>
                <a:cs typeface="+mn-cs"/>
              </a:rPr>
              <a:t>Project to Product</a:t>
            </a:r>
          </a:p>
        </p:txBody>
      </p:sp>
      <p:grpSp>
        <p:nvGrpSpPr>
          <p:cNvPr id="36" name="Group 35">
            <a:extLst>
              <a:ext uri="{FF2B5EF4-FFF2-40B4-BE49-F238E27FC236}">
                <a16:creationId xmlns:a16="http://schemas.microsoft.com/office/drawing/2014/main" id="{7D05D84E-E496-4638-9174-6A1BD79529A3}"/>
              </a:ext>
            </a:extLst>
          </p:cNvPr>
          <p:cNvGrpSpPr/>
          <p:nvPr/>
        </p:nvGrpSpPr>
        <p:grpSpPr>
          <a:xfrm>
            <a:off x="10218491" y="2993618"/>
            <a:ext cx="843788" cy="778391"/>
            <a:chOff x="4221704" y="1791782"/>
            <a:chExt cx="700593" cy="646294"/>
          </a:xfrm>
        </p:grpSpPr>
        <p:sp>
          <p:nvSpPr>
            <p:cNvPr id="37" name="Freeform 25">
              <a:extLst>
                <a:ext uri="{FF2B5EF4-FFF2-40B4-BE49-F238E27FC236}">
                  <a16:creationId xmlns:a16="http://schemas.microsoft.com/office/drawing/2014/main" id="{D446E1D5-43B6-4EFA-8F16-BD22477D17C3}"/>
                </a:ext>
              </a:extLst>
            </p:cNvPr>
            <p:cNvSpPr>
              <a:spLocks/>
            </p:cNvSpPr>
            <p:nvPr/>
          </p:nvSpPr>
          <p:spPr bwMode="auto">
            <a:xfrm>
              <a:off x="4346088" y="2191249"/>
              <a:ext cx="450441" cy="246827"/>
            </a:xfrm>
            <a:custGeom>
              <a:avLst/>
              <a:gdLst>
                <a:gd name="T0" fmla="*/ 0 w 1626"/>
                <a:gd name="T1" fmla="*/ 38 h 891"/>
                <a:gd name="T2" fmla="*/ 0 w 1626"/>
                <a:gd name="T3" fmla="*/ 351 h 891"/>
                <a:gd name="T4" fmla="*/ 810 w 1626"/>
                <a:gd name="T5" fmla="*/ 891 h 891"/>
                <a:gd name="T6" fmla="*/ 1626 w 1626"/>
                <a:gd name="T7" fmla="*/ 351 h 891"/>
                <a:gd name="T8" fmla="*/ 1626 w 1626"/>
                <a:gd name="T9" fmla="*/ 0 h 891"/>
              </a:gdLst>
              <a:ahLst/>
              <a:cxnLst>
                <a:cxn ang="0">
                  <a:pos x="T0" y="T1"/>
                </a:cxn>
                <a:cxn ang="0">
                  <a:pos x="T2" y="T3"/>
                </a:cxn>
                <a:cxn ang="0">
                  <a:pos x="T4" y="T5"/>
                </a:cxn>
                <a:cxn ang="0">
                  <a:pos x="T6" y="T7"/>
                </a:cxn>
                <a:cxn ang="0">
                  <a:pos x="T8" y="T9"/>
                </a:cxn>
              </a:cxnLst>
              <a:rect l="0" t="0" r="r" b="b"/>
              <a:pathLst>
                <a:path w="1626" h="891">
                  <a:moveTo>
                    <a:pt x="0" y="38"/>
                  </a:moveTo>
                  <a:lnTo>
                    <a:pt x="0" y="351"/>
                  </a:lnTo>
                  <a:lnTo>
                    <a:pt x="810" y="891"/>
                  </a:lnTo>
                  <a:lnTo>
                    <a:pt x="1626" y="351"/>
                  </a:lnTo>
                  <a:lnTo>
                    <a:pt x="1626" y="0"/>
                  </a:lnTo>
                </a:path>
              </a:pathLst>
            </a:custGeom>
            <a:noFill/>
            <a:ln w="19050"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38" name="Line 26">
              <a:extLst>
                <a:ext uri="{FF2B5EF4-FFF2-40B4-BE49-F238E27FC236}">
                  <a16:creationId xmlns:a16="http://schemas.microsoft.com/office/drawing/2014/main" id="{4A63F1EF-9763-41EE-9136-71AE83963A33}"/>
                </a:ext>
              </a:extLst>
            </p:cNvPr>
            <p:cNvSpPr>
              <a:spLocks noChangeShapeType="1"/>
            </p:cNvSpPr>
            <p:nvPr/>
          </p:nvSpPr>
          <p:spPr bwMode="auto">
            <a:xfrm flipH="1" flipV="1">
              <a:off x="4568815" y="2176289"/>
              <a:ext cx="1662" cy="261787"/>
            </a:xfrm>
            <a:prstGeom prst="line">
              <a:avLst/>
            </a:prstGeom>
            <a:noFill/>
            <a:ln w="1905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39" name="Freeform 34">
              <a:extLst>
                <a:ext uri="{FF2B5EF4-FFF2-40B4-BE49-F238E27FC236}">
                  <a16:creationId xmlns:a16="http://schemas.microsoft.com/office/drawing/2014/main" id="{CD673306-432C-4628-831D-6BC0FE1A6359}"/>
                </a:ext>
              </a:extLst>
            </p:cNvPr>
            <p:cNvSpPr>
              <a:spLocks/>
            </p:cNvSpPr>
            <p:nvPr/>
          </p:nvSpPr>
          <p:spPr bwMode="auto">
            <a:xfrm>
              <a:off x="4221704" y="1791782"/>
              <a:ext cx="700593" cy="466784"/>
            </a:xfrm>
            <a:custGeom>
              <a:avLst/>
              <a:gdLst>
                <a:gd name="T0" fmla="*/ 1708 w 2529"/>
                <a:gd name="T1" fmla="*/ 0 h 1685"/>
                <a:gd name="T2" fmla="*/ 0 w 2529"/>
                <a:gd name="T3" fmla="*/ 1134 h 1685"/>
                <a:gd name="T4" fmla="*/ 805 w 2529"/>
                <a:gd name="T5" fmla="*/ 1685 h 1685"/>
                <a:gd name="T6" fmla="*/ 1253 w 2529"/>
                <a:gd name="T7" fmla="*/ 1388 h 1685"/>
                <a:gd name="T8" fmla="*/ 2529 w 2529"/>
                <a:gd name="T9" fmla="*/ 540 h 1685"/>
                <a:gd name="T10" fmla="*/ 1708 w 2529"/>
                <a:gd name="T11" fmla="*/ 0 h 1685"/>
              </a:gdLst>
              <a:ahLst/>
              <a:cxnLst>
                <a:cxn ang="0">
                  <a:pos x="T0" y="T1"/>
                </a:cxn>
                <a:cxn ang="0">
                  <a:pos x="T2" y="T3"/>
                </a:cxn>
                <a:cxn ang="0">
                  <a:pos x="T4" y="T5"/>
                </a:cxn>
                <a:cxn ang="0">
                  <a:pos x="T6" y="T7"/>
                </a:cxn>
                <a:cxn ang="0">
                  <a:pos x="T8" y="T9"/>
                </a:cxn>
                <a:cxn ang="0">
                  <a:pos x="T10" y="T11"/>
                </a:cxn>
              </a:cxnLst>
              <a:rect l="0" t="0" r="r" b="b"/>
              <a:pathLst>
                <a:path w="2529" h="1685">
                  <a:moveTo>
                    <a:pt x="1708" y="0"/>
                  </a:moveTo>
                  <a:lnTo>
                    <a:pt x="0" y="1134"/>
                  </a:lnTo>
                  <a:lnTo>
                    <a:pt x="805" y="1685"/>
                  </a:lnTo>
                  <a:lnTo>
                    <a:pt x="1253" y="1388"/>
                  </a:lnTo>
                  <a:lnTo>
                    <a:pt x="2529" y="540"/>
                  </a:lnTo>
                  <a:lnTo>
                    <a:pt x="1708" y="0"/>
                  </a:lnTo>
                  <a:close/>
                </a:path>
              </a:pathLst>
            </a:custGeom>
            <a:noFill/>
            <a:ln w="19050"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40" name="Freeform 35">
              <a:extLst>
                <a:ext uri="{FF2B5EF4-FFF2-40B4-BE49-F238E27FC236}">
                  <a16:creationId xmlns:a16="http://schemas.microsoft.com/office/drawing/2014/main" id="{C393ECCF-36A8-44B8-8088-362E33B01018}"/>
                </a:ext>
              </a:extLst>
            </p:cNvPr>
            <p:cNvSpPr>
              <a:spLocks/>
            </p:cNvSpPr>
            <p:nvPr/>
          </p:nvSpPr>
          <p:spPr bwMode="auto">
            <a:xfrm>
              <a:off x="4221704" y="1791782"/>
              <a:ext cx="700593" cy="466784"/>
            </a:xfrm>
            <a:custGeom>
              <a:avLst/>
              <a:gdLst>
                <a:gd name="T0" fmla="*/ 0 w 2529"/>
                <a:gd name="T1" fmla="*/ 551 h 1685"/>
                <a:gd name="T2" fmla="*/ 1692 w 2529"/>
                <a:gd name="T3" fmla="*/ 1685 h 1685"/>
                <a:gd name="T4" fmla="*/ 2529 w 2529"/>
                <a:gd name="T5" fmla="*/ 1151 h 1685"/>
                <a:gd name="T6" fmla="*/ 811 w 2529"/>
                <a:gd name="T7" fmla="*/ 0 h 1685"/>
                <a:gd name="T8" fmla="*/ 0 w 2529"/>
                <a:gd name="T9" fmla="*/ 551 h 1685"/>
              </a:gdLst>
              <a:ahLst/>
              <a:cxnLst>
                <a:cxn ang="0">
                  <a:pos x="T0" y="T1"/>
                </a:cxn>
                <a:cxn ang="0">
                  <a:pos x="T2" y="T3"/>
                </a:cxn>
                <a:cxn ang="0">
                  <a:pos x="T4" y="T5"/>
                </a:cxn>
                <a:cxn ang="0">
                  <a:pos x="T6" y="T7"/>
                </a:cxn>
                <a:cxn ang="0">
                  <a:pos x="T8" y="T9"/>
                </a:cxn>
              </a:cxnLst>
              <a:rect l="0" t="0" r="r" b="b"/>
              <a:pathLst>
                <a:path w="2529" h="1685">
                  <a:moveTo>
                    <a:pt x="0" y="551"/>
                  </a:moveTo>
                  <a:lnTo>
                    <a:pt x="1692" y="1685"/>
                  </a:lnTo>
                  <a:lnTo>
                    <a:pt x="2529" y="1151"/>
                  </a:lnTo>
                  <a:lnTo>
                    <a:pt x="811" y="0"/>
                  </a:lnTo>
                  <a:lnTo>
                    <a:pt x="0" y="551"/>
                  </a:lnTo>
                  <a:close/>
                </a:path>
              </a:pathLst>
            </a:custGeom>
            <a:noFill/>
            <a:ln w="19050"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grpSp>
      <p:sp>
        <p:nvSpPr>
          <p:cNvPr id="41" name="Rectangle 40">
            <a:extLst>
              <a:ext uri="{FF2B5EF4-FFF2-40B4-BE49-F238E27FC236}">
                <a16:creationId xmlns:a16="http://schemas.microsoft.com/office/drawing/2014/main" id="{3E56CBE1-D962-49E1-BC14-2C615CFB2EAC}"/>
              </a:ext>
            </a:extLst>
          </p:cNvPr>
          <p:cNvSpPr/>
          <p:nvPr/>
        </p:nvSpPr>
        <p:spPr>
          <a:xfrm>
            <a:off x="11900483" y="3562165"/>
            <a:ext cx="1779245" cy="1779245"/>
          </a:xfrm>
          <a:prstGeom prst="rect">
            <a:avLst/>
          </a:prstGeom>
          <a:noFill/>
          <a:ln w="38100">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a:ea typeface="+mn-ea"/>
                <a:cs typeface="+mn-cs"/>
              </a:rPr>
              <a:t>Capex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a:ea typeface="+mn-ea"/>
                <a:cs typeface="+mn-cs"/>
              </a:rPr>
              <a:t>Versus </a:t>
            </a:r>
            <a:br>
              <a:rPr kumimoji="0" lang="en-US" sz="1800" b="0" i="0" u="none" strike="noStrike" kern="1200" cap="none" spc="0" normalizeH="0" baseline="0" noProof="0" dirty="0">
                <a:ln>
                  <a:noFill/>
                </a:ln>
                <a:solidFill>
                  <a:prstClr val="white"/>
                </a:solidFill>
                <a:effectLst/>
                <a:uLnTx/>
                <a:uFillTx/>
                <a:latin typeface="Arial"/>
                <a:ea typeface="+mn-ea"/>
                <a:cs typeface="+mn-cs"/>
              </a:rPr>
            </a:br>
            <a:r>
              <a:rPr kumimoji="0" lang="en-US" sz="1800" b="0" i="0" u="none" strike="noStrike" kern="1200" cap="none" spc="0" normalizeH="0" baseline="0" noProof="0" dirty="0" err="1">
                <a:ln>
                  <a:noFill/>
                </a:ln>
                <a:solidFill>
                  <a:prstClr val="white"/>
                </a:solidFill>
                <a:effectLst/>
                <a:uLnTx/>
                <a:uFillTx/>
                <a:latin typeface="Arial"/>
                <a:ea typeface="+mn-ea"/>
                <a:cs typeface="+mn-cs"/>
              </a:rPr>
              <a:t>Opex</a:t>
            </a: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grpSp>
        <p:nvGrpSpPr>
          <p:cNvPr id="42" name="Group 42">
            <a:extLst>
              <a:ext uri="{FF2B5EF4-FFF2-40B4-BE49-F238E27FC236}">
                <a16:creationId xmlns:a16="http://schemas.microsoft.com/office/drawing/2014/main" id="{9DE459CF-7C58-4C8C-8E9B-509AD09FEE20}"/>
              </a:ext>
            </a:extLst>
          </p:cNvPr>
          <p:cNvGrpSpPr>
            <a:grpSpLocks noChangeAspect="1"/>
          </p:cNvGrpSpPr>
          <p:nvPr/>
        </p:nvGrpSpPr>
        <p:grpSpPr bwMode="auto">
          <a:xfrm>
            <a:off x="12371545" y="3027434"/>
            <a:ext cx="1055117" cy="726211"/>
            <a:chOff x="4740" y="1768"/>
            <a:chExt cx="725" cy="499"/>
          </a:xfrm>
          <a:noFill/>
        </p:grpSpPr>
        <p:sp>
          <p:nvSpPr>
            <p:cNvPr id="43" name="Freeform 45">
              <a:extLst>
                <a:ext uri="{FF2B5EF4-FFF2-40B4-BE49-F238E27FC236}">
                  <a16:creationId xmlns:a16="http://schemas.microsoft.com/office/drawing/2014/main" id="{EA61055A-153B-4B4C-B54B-070774D6B70C}"/>
                </a:ext>
              </a:extLst>
            </p:cNvPr>
            <p:cNvSpPr>
              <a:spLocks/>
            </p:cNvSpPr>
            <p:nvPr/>
          </p:nvSpPr>
          <p:spPr bwMode="auto">
            <a:xfrm>
              <a:off x="4966" y="1768"/>
              <a:ext cx="499" cy="459"/>
            </a:xfrm>
            <a:custGeom>
              <a:avLst/>
              <a:gdLst>
                <a:gd name="T0" fmla="*/ 339 w 499"/>
                <a:gd name="T1" fmla="*/ 24 h 459"/>
                <a:gd name="T2" fmla="*/ 0 w 499"/>
                <a:gd name="T3" fmla="*/ 459 h 459"/>
                <a:gd name="T4" fmla="*/ 499 w 499"/>
                <a:gd name="T5" fmla="*/ 249 h 459"/>
                <a:gd name="T6" fmla="*/ 394 w 499"/>
                <a:gd name="T7" fmla="*/ 0 h 459"/>
                <a:gd name="T8" fmla="*/ 339 w 499"/>
                <a:gd name="T9" fmla="*/ 24 h 459"/>
              </a:gdLst>
              <a:ahLst/>
              <a:cxnLst>
                <a:cxn ang="0">
                  <a:pos x="T0" y="T1"/>
                </a:cxn>
                <a:cxn ang="0">
                  <a:pos x="T2" y="T3"/>
                </a:cxn>
                <a:cxn ang="0">
                  <a:pos x="T4" y="T5"/>
                </a:cxn>
                <a:cxn ang="0">
                  <a:pos x="T6" y="T7"/>
                </a:cxn>
                <a:cxn ang="0">
                  <a:pos x="T8" y="T9"/>
                </a:cxn>
              </a:cxnLst>
              <a:rect l="0" t="0" r="r" b="b"/>
              <a:pathLst>
                <a:path w="499" h="459">
                  <a:moveTo>
                    <a:pt x="339" y="24"/>
                  </a:moveTo>
                  <a:lnTo>
                    <a:pt x="0" y="459"/>
                  </a:lnTo>
                  <a:lnTo>
                    <a:pt x="499" y="249"/>
                  </a:lnTo>
                  <a:lnTo>
                    <a:pt x="394" y="0"/>
                  </a:lnTo>
                  <a:lnTo>
                    <a:pt x="339" y="24"/>
                  </a:lnTo>
                  <a:close/>
                </a:path>
              </a:pathLst>
            </a:custGeom>
            <a:grpFill/>
            <a:ln w="19050" cap="rnd">
              <a:solidFill>
                <a:schemeClr val="tx2"/>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474746"/>
                </a:solidFill>
                <a:effectLst/>
                <a:uLnTx/>
                <a:uFillTx/>
                <a:latin typeface="Arial"/>
                <a:ea typeface="+mn-ea"/>
                <a:cs typeface="+mn-cs"/>
              </a:endParaRPr>
            </a:p>
          </p:txBody>
        </p:sp>
        <p:sp>
          <p:nvSpPr>
            <p:cNvPr id="44" name="Freeform 46">
              <a:extLst>
                <a:ext uri="{FF2B5EF4-FFF2-40B4-BE49-F238E27FC236}">
                  <a16:creationId xmlns:a16="http://schemas.microsoft.com/office/drawing/2014/main" id="{988A9A49-8E41-47A1-B669-9F230BB4081F}"/>
                </a:ext>
              </a:extLst>
            </p:cNvPr>
            <p:cNvSpPr>
              <a:spLocks/>
            </p:cNvSpPr>
            <p:nvPr/>
          </p:nvSpPr>
          <p:spPr bwMode="auto">
            <a:xfrm>
              <a:off x="5305" y="1768"/>
              <a:ext cx="78" cy="68"/>
            </a:xfrm>
            <a:custGeom>
              <a:avLst/>
              <a:gdLst>
                <a:gd name="T0" fmla="*/ 0 w 37"/>
                <a:gd name="T1" fmla="*/ 11 h 32"/>
                <a:gd name="T2" fmla="*/ 15 w 37"/>
                <a:gd name="T3" fmla="*/ 29 h 32"/>
                <a:gd name="T4" fmla="*/ 37 w 37"/>
                <a:gd name="T5" fmla="*/ 26 h 32"/>
                <a:gd name="T6" fmla="*/ 26 w 37"/>
                <a:gd name="T7" fmla="*/ 0 h 32"/>
                <a:gd name="T8" fmla="*/ 0 w 37"/>
                <a:gd name="T9" fmla="*/ 11 h 32"/>
              </a:gdLst>
              <a:ahLst/>
              <a:cxnLst>
                <a:cxn ang="0">
                  <a:pos x="T0" y="T1"/>
                </a:cxn>
                <a:cxn ang="0">
                  <a:pos x="T2" y="T3"/>
                </a:cxn>
                <a:cxn ang="0">
                  <a:pos x="T4" y="T5"/>
                </a:cxn>
                <a:cxn ang="0">
                  <a:pos x="T6" y="T7"/>
                </a:cxn>
                <a:cxn ang="0">
                  <a:pos x="T8" y="T9"/>
                </a:cxn>
              </a:cxnLst>
              <a:rect l="0" t="0" r="r" b="b"/>
              <a:pathLst>
                <a:path w="37" h="32">
                  <a:moveTo>
                    <a:pt x="0" y="11"/>
                  </a:moveTo>
                  <a:cubicBezTo>
                    <a:pt x="2" y="18"/>
                    <a:pt x="7" y="26"/>
                    <a:pt x="15" y="29"/>
                  </a:cubicBezTo>
                  <a:cubicBezTo>
                    <a:pt x="22" y="32"/>
                    <a:pt x="31" y="31"/>
                    <a:pt x="37" y="26"/>
                  </a:cubicBezTo>
                  <a:cubicBezTo>
                    <a:pt x="26" y="0"/>
                    <a:pt x="26" y="0"/>
                    <a:pt x="26" y="0"/>
                  </a:cubicBezTo>
                  <a:lnTo>
                    <a:pt x="0" y="11"/>
                  </a:lnTo>
                  <a:close/>
                </a:path>
              </a:pathLst>
            </a:custGeom>
            <a:grpFill/>
            <a:ln w="19050" cap="rnd">
              <a:solidFill>
                <a:schemeClr val="tx2"/>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74746"/>
                </a:solidFill>
                <a:effectLst/>
                <a:uLnTx/>
                <a:uFillTx/>
                <a:latin typeface="Arial"/>
                <a:ea typeface="+mn-ea"/>
                <a:cs typeface="+mn-cs"/>
              </a:endParaRPr>
            </a:p>
          </p:txBody>
        </p:sp>
        <p:sp>
          <p:nvSpPr>
            <p:cNvPr id="45" name="Freeform 47">
              <a:extLst>
                <a:ext uri="{FF2B5EF4-FFF2-40B4-BE49-F238E27FC236}">
                  <a16:creationId xmlns:a16="http://schemas.microsoft.com/office/drawing/2014/main" id="{3009B6E4-F851-47AE-977A-F8394383ECA6}"/>
                </a:ext>
              </a:extLst>
            </p:cNvPr>
            <p:cNvSpPr>
              <a:spLocks/>
            </p:cNvSpPr>
            <p:nvPr/>
          </p:nvSpPr>
          <p:spPr bwMode="auto">
            <a:xfrm>
              <a:off x="5398" y="1962"/>
              <a:ext cx="67" cy="78"/>
            </a:xfrm>
            <a:custGeom>
              <a:avLst/>
              <a:gdLst>
                <a:gd name="T0" fmla="*/ 6 w 32"/>
                <a:gd name="T1" fmla="*/ 37 h 37"/>
                <a:gd name="T2" fmla="*/ 3 w 32"/>
                <a:gd name="T3" fmla="*/ 14 h 37"/>
                <a:gd name="T4" fmla="*/ 21 w 32"/>
                <a:gd name="T5" fmla="*/ 0 h 37"/>
                <a:gd name="T6" fmla="*/ 32 w 32"/>
                <a:gd name="T7" fmla="*/ 26 h 37"/>
                <a:gd name="T8" fmla="*/ 6 w 32"/>
                <a:gd name="T9" fmla="*/ 37 h 37"/>
              </a:gdLst>
              <a:ahLst/>
              <a:cxnLst>
                <a:cxn ang="0">
                  <a:pos x="T0" y="T1"/>
                </a:cxn>
                <a:cxn ang="0">
                  <a:pos x="T2" y="T3"/>
                </a:cxn>
                <a:cxn ang="0">
                  <a:pos x="T4" y="T5"/>
                </a:cxn>
                <a:cxn ang="0">
                  <a:pos x="T6" y="T7"/>
                </a:cxn>
                <a:cxn ang="0">
                  <a:pos x="T8" y="T9"/>
                </a:cxn>
              </a:cxnLst>
              <a:rect l="0" t="0" r="r" b="b"/>
              <a:pathLst>
                <a:path w="32" h="37">
                  <a:moveTo>
                    <a:pt x="6" y="37"/>
                  </a:moveTo>
                  <a:cubicBezTo>
                    <a:pt x="2" y="31"/>
                    <a:pt x="0" y="21"/>
                    <a:pt x="3" y="14"/>
                  </a:cubicBezTo>
                  <a:cubicBezTo>
                    <a:pt x="6" y="6"/>
                    <a:pt x="13" y="1"/>
                    <a:pt x="21" y="0"/>
                  </a:cubicBezTo>
                  <a:cubicBezTo>
                    <a:pt x="32" y="26"/>
                    <a:pt x="32" y="26"/>
                    <a:pt x="32" y="26"/>
                  </a:cubicBezTo>
                  <a:lnTo>
                    <a:pt x="6" y="37"/>
                  </a:lnTo>
                  <a:close/>
                </a:path>
              </a:pathLst>
            </a:custGeom>
            <a:grpFill/>
            <a:ln w="19050" cap="rnd">
              <a:solidFill>
                <a:schemeClr val="tx2"/>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74746"/>
                </a:solidFill>
                <a:effectLst/>
                <a:uLnTx/>
                <a:uFillTx/>
                <a:latin typeface="Arial"/>
                <a:ea typeface="+mn-ea"/>
                <a:cs typeface="+mn-cs"/>
              </a:endParaRPr>
            </a:p>
          </p:txBody>
        </p:sp>
        <p:sp>
          <p:nvSpPr>
            <p:cNvPr id="46" name="Freeform 48">
              <a:extLst>
                <a:ext uri="{FF2B5EF4-FFF2-40B4-BE49-F238E27FC236}">
                  <a16:creationId xmlns:a16="http://schemas.microsoft.com/office/drawing/2014/main" id="{4F3EB2E7-0544-4460-9A93-0AB28EFE6094}"/>
                </a:ext>
              </a:extLst>
            </p:cNvPr>
            <p:cNvSpPr>
              <a:spLocks/>
            </p:cNvSpPr>
            <p:nvPr/>
          </p:nvSpPr>
          <p:spPr bwMode="auto">
            <a:xfrm>
              <a:off x="5083" y="1941"/>
              <a:ext cx="151" cy="162"/>
            </a:xfrm>
            <a:custGeom>
              <a:avLst/>
              <a:gdLst>
                <a:gd name="T0" fmla="*/ 0 w 72"/>
                <a:gd name="T1" fmla="*/ 65 h 77"/>
                <a:gd name="T2" fmla="*/ 41 w 72"/>
                <a:gd name="T3" fmla="*/ 71 h 77"/>
                <a:gd name="T4" fmla="*/ 63 w 72"/>
                <a:gd name="T5" fmla="*/ 17 h 77"/>
                <a:gd name="T6" fmla="*/ 50 w 72"/>
                <a:gd name="T7" fmla="*/ 0 h 77"/>
                <a:gd name="T8" fmla="*/ 0 w 72"/>
                <a:gd name="T9" fmla="*/ 65 h 77"/>
              </a:gdLst>
              <a:ahLst/>
              <a:cxnLst>
                <a:cxn ang="0">
                  <a:pos x="T0" y="T1"/>
                </a:cxn>
                <a:cxn ang="0">
                  <a:pos x="T2" y="T3"/>
                </a:cxn>
                <a:cxn ang="0">
                  <a:pos x="T4" y="T5"/>
                </a:cxn>
                <a:cxn ang="0">
                  <a:pos x="T6" y="T7"/>
                </a:cxn>
                <a:cxn ang="0">
                  <a:pos x="T8" y="T9"/>
                </a:cxn>
              </a:cxnLst>
              <a:rect l="0" t="0" r="r" b="b"/>
              <a:pathLst>
                <a:path w="72" h="77">
                  <a:moveTo>
                    <a:pt x="0" y="65"/>
                  </a:moveTo>
                  <a:cubicBezTo>
                    <a:pt x="11" y="74"/>
                    <a:pt x="27" y="77"/>
                    <a:pt x="41" y="71"/>
                  </a:cubicBezTo>
                  <a:cubicBezTo>
                    <a:pt x="62" y="62"/>
                    <a:pt x="72" y="38"/>
                    <a:pt x="63" y="17"/>
                  </a:cubicBezTo>
                  <a:cubicBezTo>
                    <a:pt x="60" y="10"/>
                    <a:pt x="56" y="4"/>
                    <a:pt x="50" y="0"/>
                  </a:cubicBezTo>
                  <a:lnTo>
                    <a:pt x="0" y="65"/>
                  </a:lnTo>
                  <a:close/>
                </a:path>
              </a:pathLst>
            </a:custGeom>
            <a:grpFill/>
            <a:ln w="19050" cap="rnd">
              <a:solidFill>
                <a:schemeClr val="tx2"/>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74746"/>
                </a:solidFill>
                <a:effectLst/>
                <a:uLnTx/>
                <a:uFillTx/>
                <a:latin typeface="Arial"/>
                <a:ea typeface="+mn-ea"/>
                <a:cs typeface="+mn-cs"/>
              </a:endParaRPr>
            </a:p>
          </p:txBody>
        </p:sp>
        <p:sp>
          <p:nvSpPr>
            <p:cNvPr id="47" name="Freeform 49">
              <a:extLst>
                <a:ext uri="{FF2B5EF4-FFF2-40B4-BE49-F238E27FC236}">
                  <a16:creationId xmlns:a16="http://schemas.microsoft.com/office/drawing/2014/main" id="{26374BD6-1DFB-4831-981D-D3084B7CA854}"/>
                </a:ext>
              </a:extLst>
            </p:cNvPr>
            <p:cNvSpPr>
              <a:spLocks/>
            </p:cNvSpPr>
            <p:nvPr/>
          </p:nvSpPr>
          <p:spPr bwMode="auto">
            <a:xfrm>
              <a:off x="4740" y="1785"/>
              <a:ext cx="484" cy="482"/>
            </a:xfrm>
            <a:custGeom>
              <a:avLst/>
              <a:gdLst>
                <a:gd name="T0" fmla="*/ 174 w 484"/>
                <a:gd name="T1" fmla="*/ 457 h 482"/>
                <a:gd name="T2" fmla="*/ 484 w 484"/>
                <a:gd name="T3" fmla="*/ 0 h 482"/>
                <a:gd name="T4" fmla="*/ 0 w 484"/>
                <a:gd name="T5" fmla="*/ 242 h 482"/>
                <a:gd name="T6" fmla="*/ 119 w 484"/>
                <a:gd name="T7" fmla="*/ 482 h 482"/>
                <a:gd name="T8" fmla="*/ 174 w 484"/>
                <a:gd name="T9" fmla="*/ 457 h 482"/>
              </a:gdLst>
              <a:ahLst/>
              <a:cxnLst>
                <a:cxn ang="0">
                  <a:pos x="T0" y="T1"/>
                </a:cxn>
                <a:cxn ang="0">
                  <a:pos x="T2" y="T3"/>
                </a:cxn>
                <a:cxn ang="0">
                  <a:pos x="T4" y="T5"/>
                </a:cxn>
                <a:cxn ang="0">
                  <a:pos x="T6" y="T7"/>
                </a:cxn>
                <a:cxn ang="0">
                  <a:pos x="T8" y="T9"/>
                </a:cxn>
              </a:cxnLst>
              <a:rect l="0" t="0" r="r" b="b"/>
              <a:pathLst>
                <a:path w="484" h="482">
                  <a:moveTo>
                    <a:pt x="174" y="457"/>
                  </a:moveTo>
                  <a:lnTo>
                    <a:pt x="484" y="0"/>
                  </a:lnTo>
                  <a:lnTo>
                    <a:pt x="0" y="242"/>
                  </a:lnTo>
                  <a:lnTo>
                    <a:pt x="119" y="482"/>
                  </a:lnTo>
                  <a:lnTo>
                    <a:pt x="174" y="457"/>
                  </a:lnTo>
                  <a:close/>
                </a:path>
              </a:pathLst>
            </a:custGeom>
            <a:grpFill/>
            <a:ln w="19050" cap="rnd">
              <a:solidFill>
                <a:schemeClr val="tx2"/>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74746"/>
                </a:solidFill>
                <a:effectLst/>
                <a:uLnTx/>
                <a:uFillTx/>
                <a:latin typeface="Arial"/>
                <a:ea typeface="+mn-ea"/>
                <a:cs typeface="+mn-cs"/>
              </a:endParaRPr>
            </a:p>
          </p:txBody>
        </p:sp>
        <p:sp>
          <p:nvSpPr>
            <p:cNvPr id="48" name="Freeform 50">
              <a:extLst>
                <a:ext uri="{FF2B5EF4-FFF2-40B4-BE49-F238E27FC236}">
                  <a16:creationId xmlns:a16="http://schemas.microsoft.com/office/drawing/2014/main" id="{3117C157-8C92-4075-8560-BF4011EBF11B}"/>
                </a:ext>
              </a:extLst>
            </p:cNvPr>
            <p:cNvSpPr>
              <a:spLocks/>
            </p:cNvSpPr>
            <p:nvPr/>
          </p:nvSpPr>
          <p:spPr bwMode="auto">
            <a:xfrm>
              <a:off x="4834" y="2200"/>
              <a:ext cx="78" cy="67"/>
            </a:xfrm>
            <a:custGeom>
              <a:avLst/>
              <a:gdLst>
                <a:gd name="T0" fmla="*/ 37 w 37"/>
                <a:gd name="T1" fmla="*/ 20 h 32"/>
                <a:gd name="T2" fmla="*/ 22 w 37"/>
                <a:gd name="T3" fmla="*/ 3 h 32"/>
                <a:gd name="T4" fmla="*/ 0 w 37"/>
                <a:gd name="T5" fmla="*/ 7 h 32"/>
                <a:gd name="T6" fmla="*/ 12 w 37"/>
                <a:gd name="T7" fmla="*/ 32 h 32"/>
                <a:gd name="T8" fmla="*/ 37 w 37"/>
                <a:gd name="T9" fmla="*/ 20 h 32"/>
              </a:gdLst>
              <a:ahLst/>
              <a:cxnLst>
                <a:cxn ang="0">
                  <a:pos x="T0" y="T1"/>
                </a:cxn>
                <a:cxn ang="0">
                  <a:pos x="T2" y="T3"/>
                </a:cxn>
                <a:cxn ang="0">
                  <a:pos x="T4" y="T5"/>
                </a:cxn>
                <a:cxn ang="0">
                  <a:pos x="T6" y="T7"/>
                </a:cxn>
                <a:cxn ang="0">
                  <a:pos x="T8" y="T9"/>
                </a:cxn>
              </a:cxnLst>
              <a:rect l="0" t="0" r="r" b="b"/>
              <a:pathLst>
                <a:path w="37" h="32">
                  <a:moveTo>
                    <a:pt x="37" y="20"/>
                  </a:moveTo>
                  <a:cubicBezTo>
                    <a:pt x="36" y="13"/>
                    <a:pt x="29" y="5"/>
                    <a:pt x="22" y="3"/>
                  </a:cubicBezTo>
                  <a:cubicBezTo>
                    <a:pt x="14" y="0"/>
                    <a:pt x="6" y="2"/>
                    <a:pt x="0" y="7"/>
                  </a:cubicBezTo>
                  <a:cubicBezTo>
                    <a:pt x="12" y="32"/>
                    <a:pt x="12" y="32"/>
                    <a:pt x="12" y="32"/>
                  </a:cubicBezTo>
                  <a:lnTo>
                    <a:pt x="37" y="20"/>
                  </a:lnTo>
                  <a:close/>
                </a:path>
              </a:pathLst>
            </a:custGeom>
            <a:grpFill/>
            <a:ln w="19050" cap="rnd">
              <a:solidFill>
                <a:schemeClr val="tx2"/>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74746"/>
                </a:solidFill>
                <a:effectLst/>
                <a:uLnTx/>
                <a:uFillTx/>
                <a:latin typeface="Arial"/>
                <a:ea typeface="+mn-ea"/>
                <a:cs typeface="+mn-cs"/>
              </a:endParaRPr>
            </a:p>
          </p:txBody>
        </p:sp>
        <p:sp>
          <p:nvSpPr>
            <p:cNvPr id="49" name="Freeform 51">
              <a:extLst>
                <a:ext uri="{FF2B5EF4-FFF2-40B4-BE49-F238E27FC236}">
                  <a16:creationId xmlns:a16="http://schemas.microsoft.com/office/drawing/2014/main" id="{802BB65C-8C45-499C-B23F-1FBF33537B9A}"/>
                </a:ext>
              </a:extLst>
            </p:cNvPr>
            <p:cNvSpPr>
              <a:spLocks/>
            </p:cNvSpPr>
            <p:nvPr/>
          </p:nvSpPr>
          <p:spPr bwMode="auto">
            <a:xfrm>
              <a:off x="4740" y="2000"/>
              <a:ext cx="67" cy="80"/>
            </a:xfrm>
            <a:custGeom>
              <a:avLst/>
              <a:gdLst>
                <a:gd name="T0" fmla="*/ 25 w 32"/>
                <a:gd name="T1" fmla="*/ 0 h 38"/>
                <a:gd name="T2" fmla="*/ 30 w 32"/>
                <a:gd name="T3" fmla="*/ 23 h 38"/>
                <a:gd name="T4" fmla="*/ 13 w 32"/>
                <a:gd name="T5" fmla="*/ 38 h 38"/>
                <a:gd name="T6" fmla="*/ 0 w 32"/>
                <a:gd name="T7" fmla="*/ 13 h 38"/>
                <a:gd name="T8" fmla="*/ 25 w 32"/>
                <a:gd name="T9" fmla="*/ 0 h 38"/>
              </a:gdLst>
              <a:ahLst/>
              <a:cxnLst>
                <a:cxn ang="0">
                  <a:pos x="T0" y="T1"/>
                </a:cxn>
                <a:cxn ang="0">
                  <a:pos x="T2" y="T3"/>
                </a:cxn>
                <a:cxn ang="0">
                  <a:pos x="T4" y="T5"/>
                </a:cxn>
                <a:cxn ang="0">
                  <a:pos x="T6" y="T7"/>
                </a:cxn>
                <a:cxn ang="0">
                  <a:pos x="T8" y="T9"/>
                </a:cxn>
              </a:cxnLst>
              <a:rect l="0" t="0" r="r" b="b"/>
              <a:pathLst>
                <a:path w="32" h="38">
                  <a:moveTo>
                    <a:pt x="25" y="0"/>
                  </a:moveTo>
                  <a:cubicBezTo>
                    <a:pt x="30" y="6"/>
                    <a:pt x="32" y="15"/>
                    <a:pt x="30" y="23"/>
                  </a:cubicBezTo>
                  <a:cubicBezTo>
                    <a:pt x="27" y="31"/>
                    <a:pt x="20" y="36"/>
                    <a:pt x="13" y="38"/>
                  </a:cubicBezTo>
                  <a:cubicBezTo>
                    <a:pt x="0" y="13"/>
                    <a:pt x="0" y="13"/>
                    <a:pt x="0" y="13"/>
                  </a:cubicBezTo>
                  <a:lnTo>
                    <a:pt x="25" y="0"/>
                  </a:lnTo>
                  <a:close/>
                </a:path>
              </a:pathLst>
            </a:custGeom>
            <a:grpFill/>
            <a:ln w="19050" cap="rnd">
              <a:solidFill>
                <a:schemeClr val="tx2"/>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74746"/>
                </a:solidFill>
                <a:effectLst/>
                <a:uLnTx/>
                <a:uFillTx/>
                <a:latin typeface="Arial"/>
                <a:ea typeface="+mn-ea"/>
                <a:cs typeface="+mn-cs"/>
              </a:endParaRPr>
            </a:p>
          </p:txBody>
        </p:sp>
        <p:sp>
          <p:nvSpPr>
            <p:cNvPr id="50" name="Freeform 52">
              <a:extLst>
                <a:ext uri="{FF2B5EF4-FFF2-40B4-BE49-F238E27FC236}">
                  <a16:creationId xmlns:a16="http://schemas.microsoft.com/office/drawing/2014/main" id="{75871524-3467-4293-858D-676B9707133A}"/>
                </a:ext>
              </a:extLst>
            </p:cNvPr>
            <p:cNvSpPr>
              <a:spLocks/>
            </p:cNvSpPr>
            <p:nvPr/>
          </p:nvSpPr>
          <p:spPr bwMode="auto">
            <a:xfrm>
              <a:off x="4970" y="1920"/>
              <a:ext cx="147" cy="164"/>
            </a:xfrm>
            <a:custGeom>
              <a:avLst/>
              <a:gdLst>
                <a:gd name="T0" fmla="*/ 70 w 70"/>
                <a:gd name="T1" fmla="*/ 10 h 78"/>
                <a:gd name="T2" fmla="*/ 28 w 70"/>
                <a:gd name="T3" fmla="*/ 7 h 78"/>
                <a:gd name="T4" fmla="*/ 10 w 70"/>
                <a:gd name="T5" fmla="*/ 62 h 78"/>
                <a:gd name="T6" fmla="*/ 24 w 70"/>
                <a:gd name="T7" fmla="*/ 78 h 78"/>
                <a:gd name="T8" fmla="*/ 70 w 70"/>
                <a:gd name="T9" fmla="*/ 10 h 78"/>
              </a:gdLst>
              <a:ahLst/>
              <a:cxnLst>
                <a:cxn ang="0">
                  <a:pos x="T0" y="T1"/>
                </a:cxn>
                <a:cxn ang="0">
                  <a:pos x="T2" y="T3"/>
                </a:cxn>
                <a:cxn ang="0">
                  <a:pos x="T4" y="T5"/>
                </a:cxn>
                <a:cxn ang="0">
                  <a:pos x="T6" y="T7"/>
                </a:cxn>
                <a:cxn ang="0">
                  <a:pos x="T8" y="T9"/>
                </a:cxn>
              </a:cxnLst>
              <a:rect l="0" t="0" r="r" b="b"/>
              <a:pathLst>
                <a:path w="70" h="78">
                  <a:moveTo>
                    <a:pt x="70" y="10"/>
                  </a:moveTo>
                  <a:cubicBezTo>
                    <a:pt x="58" y="2"/>
                    <a:pt x="42" y="0"/>
                    <a:pt x="28" y="7"/>
                  </a:cubicBezTo>
                  <a:cubicBezTo>
                    <a:pt x="8" y="17"/>
                    <a:pt x="0" y="42"/>
                    <a:pt x="10" y="62"/>
                  </a:cubicBezTo>
                  <a:cubicBezTo>
                    <a:pt x="13" y="69"/>
                    <a:pt x="18" y="74"/>
                    <a:pt x="24" y="78"/>
                  </a:cubicBezTo>
                  <a:lnTo>
                    <a:pt x="70" y="10"/>
                  </a:lnTo>
                  <a:close/>
                </a:path>
              </a:pathLst>
            </a:custGeom>
            <a:grpFill/>
            <a:ln w="19050" cap="rnd">
              <a:solidFill>
                <a:schemeClr val="tx2"/>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74746"/>
                </a:solidFill>
                <a:effectLst/>
                <a:uLnTx/>
                <a:uFillTx/>
                <a:latin typeface="Arial"/>
                <a:ea typeface="+mn-ea"/>
                <a:cs typeface="+mn-cs"/>
              </a:endParaRPr>
            </a:p>
          </p:txBody>
        </p:sp>
      </p:grpSp>
      <p:sp>
        <p:nvSpPr>
          <p:cNvPr id="5" name="Title 8">
            <a:extLst>
              <a:ext uri="{FF2B5EF4-FFF2-40B4-BE49-F238E27FC236}">
                <a16:creationId xmlns:a16="http://schemas.microsoft.com/office/drawing/2014/main" id="{0C9EA85C-47D6-2B41-B158-5B5DD826158B}"/>
              </a:ext>
            </a:extLst>
          </p:cNvPr>
          <p:cNvSpPr txBox="1">
            <a:spLocks/>
          </p:cNvSpPr>
          <p:nvPr/>
        </p:nvSpPr>
        <p:spPr>
          <a:xfrm>
            <a:off x="1489504" y="1649783"/>
            <a:ext cx="6102150" cy="3493717"/>
          </a:xfrm>
          <a:prstGeom prst="rect">
            <a:avLst/>
          </a:prstGeom>
        </p:spPr>
        <p:txBody>
          <a:bodyPr/>
          <a:lstStyle>
            <a:lvl1pPr algn="l" defTabSz="457200" rtl="0" eaLnBrk="1" latinLnBrk="0" hangingPunct="1">
              <a:spcBef>
                <a:spcPct val="0"/>
              </a:spcBef>
              <a:buNone/>
              <a:defRPr sz="2800" b="1" i="0" kern="1200">
                <a:solidFill>
                  <a:schemeClr val="tx1">
                    <a:lumMod val="95000"/>
                  </a:schemeClr>
                </a:solidFill>
                <a:latin typeface="Arial"/>
                <a:ea typeface="+mj-ea"/>
                <a:cs typeface="Arial"/>
              </a:defRPr>
            </a:lvl1pPr>
          </a:lstStyle>
          <a:p>
            <a:pPr marL="0" marR="0" lvl="0" indent="0" algn="l" defTabSz="457200" rtl="0" eaLnBrk="1" fontAlgn="auto" latinLnBrk="0" hangingPunct="1">
              <a:lnSpc>
                <a:spcPct val="90000"/>
              </a:lnSpc>
              <a:spcBef>
                <a:spcPct val="0"/>
              </a:spcBef>
              <a:spcAft>
                <a:spcPts val="0"/>
              </a:spcAft>
              <a:buClrTx/>
              <a:buSzTx/>
              <a:buFontTx/>
              <a:buNone/>
              <a:tabLst/>
              <a:defRPr/>
            </a:pPr>
            <a:r>
              <a:rPr lang="en-US" b="0" dirty="0">
                <a:solidFill>
                  <a:srgbClr val="474746"/>
                </a:solidFill>
              </a:rPr>
              <a:t>Get out of the way of innovation</a:t>
            </a:r>
          </a:p>
          <a:p>
            <a:pPr marL="0" marR="0" lvl="0" indent="0" algn="l" defTabSz="457200" rtl="0" eaLnBrk="1" fontAlgn="auto" latinLnBrk="0" hangingPunct="1">
              <a:lnSpc>
                <a:spcPct val="90000"/>
              </a:lnSpc>
              <a:spcBef>
                <a:spcPct val="0"/>
              </a:spcBef>
              <a:spcAft>
                <a:spcPts val="0"/>
              </a:spcAft>
              <a:buClrTx/>
              <a:buSzTx/>
              <a:buFontTx/>
              <a:buNone/>
              <a:tabLst/>
              <a:defRPr/>
            </a:pPr>
            <a:endParaRPr kumimoji="0" lang="en-US" sz="2800" b="0" i="0" u="none" strike="noStrike" kern="1200" cap="none" spc="0" normalizeH="0" baseline="0" noProof="0" dirty="0">
              <a:ln>
                <a:noFill/>
              </a:ln>
              <a:solidFill>
                <a:srgbClr val="474746"/>
              </a:solidFill>
              <a:effectLst/>
              <a:uLnTx/>
              <a:uFillTx/>
            </a:endParaRPr>
          </a:p>
          <a:p>
            <a:pPr marL="0" marR="0" lvl="0" indent="0" algn="l" defTabSz="457200" rtl="0" eaLnBrk="1" fontAlgn="auto" latinLnBrk="0" hangingPunct="1">
              <a:lnSpc>
                <a:spcPct val="90000"/>
              </a:lnSpc>
              <a:spcBef>
                <a:spcPct val="0"/>
              </a:spcBef>
              <a:spcAft>
                <a:spcPts val="0"/>
              </a:spcAft>
              <a:buClrTx/>
              <a:buSzTx/>
              <a:buFontTx/>
              <a:buNone/>
              <a:tabLst/>
              <a:defRPr/>
            </a:pPr>
            <a:r>
              <a:rPr lang="en-US" b="0" dirty="0">
                <a:solidFill>
                  <a:srgbClr val="474746"/>
                </a:solidFill>
              </a:rPr>
              <a:t>Read the new book “Powerful”</a:t>
            </a:r>
          </a:p>
          <a:p>
            <a:pPr marL="0" marR="0" lvl="0" indent="0" algn="l" defTabSz="457200" rtl="0" eaLnBrk="1" fontAlgn="auto" latinLnBrk="0" hangingPunct="1">
              <a:lnSpc>
                <a:spcPct val="90000"/>
              </a:lnSpc>
              <a:spcBef>
                <a:spcPct val="0"/>
              </a:spcBef>
              <a:spcAft>
                <a:spcPts val="0"/>
              </a:spcAft>
              <a:buClrTx/>
              <a:buSzTx/>
              <a:buFontTx/>
              <a:buNone/>
              <a:tabLst/>
              <a:defRPr/>
            </a:pPr>
            <a:r>
              <a:rPr lang="en-US" b="0" dirty="0">
                <a:solidFill>
                  <a:srgbClr val="474746"/>
                </a:solidFill>
              </a:rPr>
              <a:t>by Patty McCord</a:t>
            </a:r>
          </a:p>
          <a:p>
            <a:pPr marL="0" marR="0" lvl="0" indent="0" algn="l" defTabSz="457200" rtl="0" eaLnBrk="1" fontAlgn="auto" latinLnBrk="0" hangingPunct="1">
              <a:lnSpc>
                <a:spcPct val="90000"/>
              </a:lnSpc>
              <a:spcBef>
                <a:spcPct val="0"/>
              </a:spcBef>
              <a:spcAft>
                <a:spcPts val="0"/>
              </a:spcAft>
              <a:buClrTx/>
              <a:buSzTx/>
              <a:buFontTx/>
              <a:buNone/>
              <a:tabLst/>
              <a:defRPr/>
            </a:pPr>
            <a:r>
              <a:rPr lang="en-US" b="0" dirty="0">
                <a:solidFill>
                  <a:srgbClr val="474746"/>
                </a:solidFill>
              </a:rPr>
              <a:t>Netflix Chief Talent Officer</a:t>
            </a:r>
            <a:endParaRPr kumimoji="0" lang="en-US" sz="2800" b="0" i="0" u="none" strike="noStrike" kern="1200" cap="none" spc="0" normalizeH="0" baseline="0" noProof="0" dirty="0">
              <a:ln>
                <a:noFill/>
              </a:ln>
              <a:solidFill>
                <a:srgbClr val="474746"/>
              </a:solidFill>
              <a:effectLst/>
              <a:uLnTx/>
              <a:uFillTx/>
            </a:endParaRPr>
          </a:p>
        </p:txBody>
      </p:sp>
      <p:sp>
        <p:nvSpPr>
          <p:cNvPr id="51" name="Freeform 11">
            <a:extLst>
              <a:ext uri="{FF2B5EF4-FFF2-40B4-BE49-F238E27FC236}">
                <a16:creationId xmlns:a16="http://schemas.microsoft.com/office/drawing/2014/main" id="{0988C705-7F15-4253-90DC-7E313022DECA}"/>
              </a:ext>
            </a:extLst>
          </p:cNvPr>
          <p:cNvSpPr>
            <a:spLocks noEditPoints="1"/>
          </p:cNvSpPr>
          <p:nvPr/>
        </p:nvSpPr>
        <p:spPr bwMode="auto">
          <a:xfrm>
            <a:off x="640358" y="392461"/>
            <a:ext cx="609790" cy="970580"/>
          </a:xfrm>
          <a:custGeom>
            <a:avLst/>
            <a:gdLst>
              <a:gd name="T0" fmla="*/ 603 w 1286"/>
              <a:gd name="T1" fmla="*/ 1237 h 2050"/>
              <a:gd name="T2" fmla="*/ 367 w 1286"/>
              <a:gd name="T3" fmla="*/ 1555 h 2050"/>
              <a:gd name="T4" fmla="*/ 45 w 1286"/>
              <a:gd name="T5" fmla="*/ 1530 h 2050"/>
              <a:gd name="T6" fmla="*/ 266 w 1286"/>
              <a:gd name="T7" fmla="*/ 1111 h 2050"/>
              <a:gd name="T8" fmla="*/ 306 w 1286"/>
              <a:gd name="T9" fmla="*/ 1227 h 2050"/>
              <a:gd name="T10" fmla="*/ 432 w 1286"/>
              <a:gd name="T11" fmla="*/ 1197 h 2050"/>
              <a:gd name="T12" fmla="*/ 507 w 1286"/>
              <a:gd name="T13" fmla="*/ 1298 h 2050"/>
              <a:gd name="T14" fmla="*/ 985 w 1286"/>
              <a:gd name="T15" fmla="*/ 1116 h 2050"/>
              <a:gd name="T16" fmla="*/ 934 w 1286"/>
              <a:gd name="T17" fmla="*/ 1202 h 2050"/>
              <a:gd name="T18" fmla="*/ 814 w 1286"/>
              <a:gd name="T19" fmla="*/ 1202 h 2050"/>
              <a:gd name="T20" fmla="*/ 744 w 1286"/>
              <a:gd name="T21" fmla="*/ 1272 h 2050"/>
              <a:gd name="T22" fmla="*/ 643 w 1286"/>
              <a:gd name="T23" fmla="*/ 1247 h 2050"/>
              <a:gd name="T24" fmla="*/ 955 w 1286"/>
              <a:gd name="T25" fmla="*/ 1727 h 2050"/>
              <a:gd name="T26" fmla="*/ 1171 w 1286"/>
              <a:gd name="T27" fmla="*/ 626 h 2050"/>
              <a:gd name="T28" fmla="*/ 1236 w 1286"/>
              <a:gd name="T29" fmla="*/ 727 h 2050"/>
              <a:gd name="T30" fmla="*/ 1156 w 1286"/>
              <a:gd name="T31" fmla="*/ 838 h 2050"/>
              <a:gd name="T32" fmla="*/ 1065 w 1286"/>
              <a:gd name="T33" fmla="*/ 954 h 2050"/>
              <a:gd name="T34" fmla="*/ 980 w 1286"/>
              <a:gd name="T35" fmla="*/ 1076 h 2050"/>
              <a:gd name="T36" fmla="*/ 899 w 1286"/>
              <a:gd name="T37" fmla="*/ 1187 h 2050"/>
              <a:gd name="T38" fmla="*/ 764 w 1286"/>
              <a:gd name="T39" fmla="*/ 1187 h 2050"/>
              <a:gd name="T40" fmla="*/ 618 w 1286"/>
              <a:gd name="T41" fmla="*/ 1182 h 2050"/>
              <a:gd name="T42" fmla="*/ 467 w 1286"/>
              <a:gd name="T43" fmla="*/ 1182 h 2050"/>
              <a:gd name="T44" fmla="*/ 331 w 1286"/>
              <a:gd name="T45" fmla="*/ 1182 h 2050"/>
              <a:gd name="T46" fmla="*/ 251 w 1286"/>
              <a:gd name="T47" fmla="*/ 1070 h 2050"/>
              <a:gd name="T48" fmla="*/ 171 w 1286"/>
              <a:gd name="T49" fmla="*/ 949 h 2050"/>
              <a:gd name="T50" fmla="*/ 80 w 1286"/>
              <a:gd name="T51" fmla="*/ 828 h 2050"/>
              <a:gd name="T52" fmla="*/ 0 w 1286"/>
              <a:gd name="T53" fmla="*/ 717 h 2050"/>
              <a:gd name="T54" fmla="*/ 45 w 1286"/>
              <a:gd name="T55" fmla="*/ 586 h 2050"/>
              <a:gd name="T56" fmla="*/ 95 w 1286"/>
              <a:gd name="T57" fmla="*/ 444 h 2050"/>
              <a:gd name="T58" fmla="*/ 135 w 1286"/>
              <a:gd name="T59" fmla="*/ 308 h 2050"/>
              <a:gd name="T60" fmla="*/ 181 w 1286"/>
              <a:gd name="T61" fmla="*/ 177 h 2050"/>
              <a:gd name="T62" fmla="*/ 311 w 1286"/>
              <a:gd name="T63" fmla="*/ 131 h 2050"/>
              <a:gd name="T64" fmla="*/ 452 w 1286"/>
              <a:gd name="T65" fmla="*/ 91 h 2050"/>
              <a:gd name="T66" fmla="*/ 588 w 1286"/>
              <a:gd name="T67" fmla="*/ 45 h 2050"/>
              <a:gd name="T68" fmla="*/ 718 w 1286"/>
              <a:gd name="T69" fmla="*/ 0 h 2050"/>
              <a:gd name="T70" fmla="*/ 834 w 1286"/>
              <a:gd name="T71" fmla="*/ 81 h 2050"/>
              <a:gd name="T72" fmla="*/ 945 w 1286"/>
              <a:gd name="T73" fmla="*/ 172 h 2050"/>
              <a:gd name="T74" fmla="*/ 1065 w 1286"/>
              <a:gd name="T75" fmla="*/ 258 h 2050"/>
              <a:gd name="T76" fmla="*/ 1176 w 1286"/>
              <a:gd name="T77" fmla="*/ 338 h 2050"/>
              <a:gd name="T78" fmla="*/ 1176 w 1286"/>
              <a:gd name="T79" fmla="*/ 480 h 2050"/>
              <a:gd name="T80" fmla="*/ 1171 w 1286"/>
              <a:gd name="T81" fmla="*/ 626 h 2050"/>
              <a:gd name="T82" fmla="*/ 613 w 1286"/>
              <a:gd name="T83" fmla="*/ 182 h 2050"/>
              <a:gd name="T84" fmla="*/ 241 w 1286"/>
              <a:gd name="T85" fmla="*/ 621 h 2050"/>
              <a:gd name="T86" fmla="*/ 613 w 1286"/>
              <a:gd name="T87" fmla="*/ 247 h 20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86" h="2050">
                <a:moveTo>
                  <a:pt x="537" y="1277"/>
                </a:moveTo>
                <a:cubicBezTo>
                  <a:pt x="537" y="1277"/>
                  <a:pt x="537" y="1277"/>
                  <a:pt x="537" y="1277"/>
                </a:cubicBezTo>
                <a:cubicBezTo>
                  <a:pt x="603" y="1237"/>
                  <a:pt x="603" y="1237"/>
                  <a:pt x="603" y="1237"/>
                </a:cubicBezTo>
                <a:cubicBezTo>
                  <a:pt x="603" y="1237"/>
                  <a:pt x="603" y="1237"/>
                  <a:pt x="603" y="1237"/>
                </a:cubicBezTo>
                <a:cubicBezTo>
                  <a:pt x="558" y="1530"/>
                  <a:pt x="512" y="1687"/>
                  <a:pt x="487" y="1762"/>
                </a:cubicBezTo>
                <a:cubicBezTo>
                  <a:pt x="487" y="1762"/>
                  <a:pt x="487" y="1762"/>
                  <a:pt x="367" y="1555"/>
                </a:cubicBezTo>
                <a:cubicBezTo>
                  <a:pt x="367" y="1555"/>
                  <a:pt x="367" y="1555"/>
                  <a:pt x="357" y="1540"/>
                </a:cubicBezTo>
                <a:cubicBezTo>
                  <a:pt x="357" y="1540"/>
                  <a:pt x="357" y="1540"/>
                  <a:pt x="331" y="1540"/>
                </a:cubicBezTo>
                <a:cubicBezTo>
                  <a:pt x="331" y="1540"/>
                  <a:pt x="331" y="1540"/>
                  <a:pt x="45" y="1530"/>
                </a:cubicBezTo>
                <a:cubicBezTo>
                  <a:pt x="125" y="1409"/>
                  <a:pt x="186" y="1257"/>
                  <a:pt x="231" y="1111"/>
                </a:cubicBezTo>
                <a:cubicBezTo>
                  <a:pt x="231" y="1111"/>
                  <a:pt x="231" y="1111"/>
                  <a:pt x="251" y="1111"/>
                </a:cubicBezTo>
                <a:cubicBezTo>
                  <a:pt x="251" y="1111"/>
                  <a:pt x="251" y="1111"/>
                  <a:pt x="266" y="1111"/>
                </a:cubicBezTo>
                <a:cubicBezTo>
                  <a:pt x="266" y="1111"/>
                  <a:pt x="266" y="1111"/>
                  <a:pt x="271" y="1126"/>
                </a:cubicBezTo>
                <a:cubicBezTo>
                  <a:pt x="271" y="1126"/>
                  <a:pt x="271" y="1126"/>
                  <a:pt x="296" y="1197"/>
                </a:cubicBezTo>
                <a:cubicBezTo>
                  <a:pt x="296" y="1197"/>
                  <a:pt x="296" y="1197"/>
                  <a:pt x="306" y="1227"/>
                </a:cubicBezTo>
                <a:cubicBezTo>
                  <a:pt x="306" y="1227"/>
                  <a:pt x="306" y="1227"/>
                  <a:pt x="341" y="1222"/>
                </a:cubicBezTo>
                <a:cubicBezTo>
                  <a:pt x="341" y="1222"/>
                  <a:pt x="341" y="1222"/>
                  <a:pt x="417" y="1202"/>
                </a:cubicBezTo>
                <a:cubicBezTo>
                  <a:pt x="417" y="1202"/>
                  <a:pt x="417" y="1202"/>
                  <a:pt x="432" y="1197"/>
                </a:cubicBezTo>
                <a:cubicBezTo>
                  <a:pt x="432" y="1197"/>
                  <a:pt x="432" y="1197"/>
                  <a:pt x="442" y="1212"/>
                </a:cubicBezTo>
                <a:cubicBezTo>
                  <a:pt x="442" y="1212"/>
                  <a:pt x="442" y="1212"/>
                  <a:pt x="487" y="1267"/>
                </a:cubicBezTo>
                <a:cubicBezTo>
                  <a:pt x="487" y="1267"/>
                  <a:pt x="487" y="1267"/>
                  <a:pt x="507" y="1298"/>
                </a:cubicBezTo>
                <a:cubicBezTo>
                  <a:pt x="507" y="1298"/>
                  <a:pt x="507" y="1298"/>
                  <a:pt x="537" y="1277"/>
                </a:cubicBezTo>
                <a:close/>
                <a:moveTo>
                  <a:pt x="1005" y="1116"/>
                </a:moveTo>
                <a:cubicBezTo>
                  <a:pt x="985" y="1116"/>
                  <a:pt x="985" y="1116"/>
                  <a:pt x="985" y="1116"/>
                </a:cubicBezTo>
                <a:cubicBezTo>
                  <a:pt x="970" y="1116"/>
                  <a:pt x="970" y="1116"/>
                  <a:pt x="970" y="1116"/>
                </a:cubicBezTo>
                <a:cubicBezTo>
                  <a:pt x="965" y="1131"/>
                  <a:pt x="965" y="1131"/>
                  <a:pt x="965" y="1131"/>
                </a:cubicBezTo>
                <a:cubicBezTo>
                  <a:pt x="934" y="1202"/>
                  <a:pt x="934" y="1202"/>
                  <a:pt x="934" y="1202"/>
                </a:cubicBezTo>
                <a:cubicBezTo>
                  <a:pt x="924" y="1232"/>
                  <a:pt x="924" y="1232"/>
                  <a:pt x="924" y="1232"/>
                </a:cubicBezTo>
                <a:cubicBezTo>
                  <a:pt x="889" y="1222"/>
                  <a:pt x="889" y="1222"/>
                  <a:pt x="889" y="1222"/>
                </a:cubicBezTo>
                <a:cubicBezTo>
                  <a:pt x="814" y="1202"/>
                  <a:pt x="814" y="1202"/>
                  <a:pt x="814" y="1202"/>
                </a:cubicBezTo>
                <a:cubicBezTo>
                  <a:pt x="799" y="1202"/>
                  <a:pt x="799" y="1202"/>
                  <a:pt x="799" y="1202"/>
                </a:cubicBezTo>
                <a:cubicBezTo>
                  <a:pt x="789" y="1212"/>
                  <a:pt x="789" y="1212"/>
                  <a:pt x="789" y="1212"/>
                </a:cubicBezTo>
                <a:cubicBezTo>
                  <a:pt x="744" y="1272"/>
                  <a:pt x="744" y="1272"/>
                  <a:pt x="744" y="1272"/>
                </a:cubicBezTo>
                <a:cubicBezTo>
                  <a:pt x="718" y="1298"/>
                  <a:pt x="718" y="1298"/>
                  <a:pt x="718" y="1298"/>
                </a:cubicBezTo>
                <a:cubicBezTo>
                  <a:pt x="693" y="1277"/>
                  <a:pt x="693" y="1277"/>
                  <a:pt x="693" y="1277"/>
                </a:cubicBezTo>
                <a:cubicBezTo>
                  <a:pt x="643" y="1247"/>
                  <a:pt x="643" y="1247"/>
                  <a:pt x="643" y="1247"/>
                </a:cubicBezTo>
                <a:cubicBezTo>
                  <a:pt x="633" y="1288"/>
                  <a:pt x="628" y="1323"/>
                  <a:pt x="623" y="1358"/>
                </a:cubicBezTo>
                <a:cubicBezTo>
                  <a:pt x="759" y="1929"/>
                  <a:pt x="844" y="2050"/>
                  <a:pt x="844" y="2050"/>
                </a:cubicBezTo>
                <a:cubicBezTo>
                  <a:pt x="955" y="1727"/>
                  <a:pt x="955" y="1727"/>
                  <a:pt x="955" y="1727"/>
                </a:cubicBezTo>
                <a:cubicBezTo>
                  <a:pt x="1286" y="1676"/>
                  <a:pt x="1286" y="1676"/>
                  <a:pt x="1286" y="1676"/>
                </a:cubicBezTo>
                <a:cubicBezTo>
                  <a:pt x="1171" y="1530"/>
                  <a:pt x="1075" y="1318"/>
                  <a:pt x="1005" y="1116"/>
                </a:cubicBezTo>
                <a:close/>
                <a:moveTo>
                  <a:pt x="1171" y="626"/>
                </a:moveTo>
                <a:cubicBezTo>
                  <a:pt x="1171" y="626"/>
                  <a:pt x="1171" y="626"/>
                  <a:pt x="1171" y="626"/>
                </a:cubicBezTo>
                <a:cubicBezTo>
                  <a:pt x="1196" y="662"/>
                  <a:pt x="1196" y="662"/>
                  <a:pt x="1196" y="662"/>
                </a:cubicBezTo>
                <a:cubicBezTo>
                  <a:pt x="1196" y="662"/>
                  <a:pt x="1196" y="662"/>
                  <a:pt x="1236" y="727"/>
                </a:cubicBezTo>
                <a:cubicBezTo>
                  <a:pt x="1236" y="727"/>
                  <a:pt x="1236" y="727"/>
                  <a:pt x="1176" y="773"/>
                </a:cubicBezTo>
                <a:cubicBezTo>
                  <a:pt x="1176" y="773"/>
                  <a:pt x="1176" y="773"/>
                  <a:pt x="1146" y="798"/>
                </a:cubicBezTo>
                <a:cubicBezTo>
                  <a:pt x="1146" y="798"/>
                  <a:pt x="1146" y="798"/>
                  <a:pt x="1156" y="838"/>
                </a:cubicBezTo>
                <a:cubicBezTo>
                  <a:pt x="1156" y="838"/>
                  <a:pt x="1156" y="838"/>
                  <a:pt x="1176" y="914"/>
                </a:cubicBezTo>
                <a:cubicBezTo>
                  <a:pt x="1176" y="914"/>
                  <a:pt x="1176" y="914"/>
                  <a:pt x="1100" y="939"/>
                </a:cubicBezTo>
                <a:cubicBezTo>
                  <a:pt x="1100" y="939"/>
                  <a:pt x="1100" y="939"/>
                  <a:pt x="1065" y="954"/>
                </a:cubicBezTo>
                <a:cubicBezTo>
                  <a:pt x="1065" y="954"/>
                  <a:pt x="1065" y="954"/>
                  <a:pt x="1065" y="995"/>
                </a:cubicBezTo>
                <a:cubicBezTo>
                  <a:pt x="1065" y="995"/>
                  <a:pt x="1065" y="995"/>
                  <a:pt x="1060" y="1070"/>
                </a:cubicBezTo>
                <a:cubicBezTo>
                  <a:pt x="1060" y="1070"/>
                  <a:pt x="1060" y="1070"/>
                  <a:pt x="980" y="1076"/>
                </a:cubicBezTo>
                <a:cubicBezTo>
                  <a:pt x="980" y="1076"/>
                  <a:pt x="980" y="1076"/>
                  <a:pt x="940" y="1076"/>
                </a:cubicBezTo>
                <a:cubicBezTo>
                  <a:pt x="940" y="1076"/>
                  <a:pt x="940" y="1076"/>
                  <a:pt x="929" y="1116"/>
                </a:cubicBezTo>
                <a:cubicBezTo>
                  <a:pt x="929" y="1116"/>
                  <a:pt x="929" y="1116"/>
                  <a:pt x="899" y="1187"/>
                </a:cubicBezTo>
                <a:cubicBezTo>
                  <a:pt x="899" y="1187"/>
                  <a:pt x="899" y="1187"/>
                  <a:pt x="824" y="1166"/>
                </a:cubicBezTo>
                <a:cubicBezTo>
                  <a:pt x="824" y="1166"/>
                  <a:pt x="824" y="1166"/>
                  <a:pt x="789" y="1156"/>
                </a:cubicBezTo>
                <a:cubicBezTo>
                  <a:pt x="789" y="1156"/>
                  <a:pt x="789" y="1156"/>
                  <a:pt x="764" y="1187"/>
                </a:cubicBezTo>
                <a:cubicBezTo>
                  <a:pt x="764" y="1187"/>
                  <a:pt x="764" y="1187"/>
                  <a:pt x="713" y="1242"/>
                </a:cubicBezTo>
                <a:cubicBezTo>
                  <a:pt x="713" y="1242"/>
                  <a:pt x="713" y="1242"/>
                  <a:pt x="648" y="1202"/>
                </a:cubicBezTo>
                <a:cubicBezTo>
                  <a:pt x="648" y="1202"/>
                  <a:pt x="648" y="1202"/>
                  <a:pt x="618" y="1182"/>
                </a:cubicBezTo>
                <a:cubicBezTo>
                  <a:pt x="618" y="1182"/>
                  <a:pt x="618" y="1182"/>
                  <a:pt x="583" y="1202"/>
                </a:cubicBezTo>
                <a:cubicBezTo>
                  <a:pt x="583" y="1202"/>
                  <a:pt x="583" y="1202"/>
                  <a:pt x="517" y="1242"/>
                </a:cubicBezTo>
                <a:cubicBezTo>
                  <a:pt x="517" y="1242"/>
                  <a:pt x="517" y="1242"/>
                  <a:pt x="467" y="1182"/>
                </a:cubicBezTo>
                <a:cubicBezTo>
                  <a:pt x="467" y="1182"/>
                  <a:pt x="467" y="1182"/>
                  <a:pt x="447" y="1151"/>
                </a:cubicBezTo>
                <a:cubicBezTo>
                  <a:pt x="447" y="1151"/>
                  <a:pt x="447" y="1151"/>
                  <a:pt x="407" y="1161"/>
                </a:cubicBezTo>
                <a:cubicBezTo>
                  <a:pt x="407" y="1161"/>
                  <a:pt x="407" y="1161"/>
                  <a:pt x="331" y="1182"/>
                </a:cubicBezTo>
                <a:cubicBezTo>
                  <a:pt x="331" y="1182"/>
                  <a:pt x="331" y="1182"/>
                  <a:pt x="306" y="1111"/>
                </a:cubicBezTo>
                <a:cubicBezTo>
                  <a:pt x="306" y="1111"/>
                  <a:pt x="306" y="1111"/>
                  <a:pt x="291" y="1070"/>
                </a:cubicBezTo>
                <a:cubicBezTo>
                  <a:pt x="291" y="1070"/>
                  <a:pt x="291" y="1070"/>
                  <a:pt x="251" y="1070"/>
                </a:cubicBezTo>
                <a:cubicBezTo>
                  <a:pt x="251" y="1070"/>
                  <a:pt x="251" y="1070"/>
                  <a:pt x="176" y="1065"/>
                </a:cubicBezTo>
                <a:cubicBezTo>
                  <a:pt x="176" y="1065"/>
                  <a:pt x="176" y="1065"/>
                  <a:pt x="171" y="990"/>
                </a:cubicBezTo>
                <a:cubicBezTo>
                  <a:pt x="171" y="990"/>
                  <a:pt x="171" y="990"/>
                  <a:pt x="171" y="949"/>
                </a:cubicBezTo>
                <a:cubicBezTo>
                  <a:pt x="171" y="949"/>
                  <a:pt x="171" y="949"/>
                  <a:pt x="130" y="934"/>
                </a:cubicBezTo>
                <a:cubicBezTo>
                  <a:pt x="130" y="934"/>
                  <a:pt x="130" y="934"/>
                  <a:pt x="60" y="904"/>
                </a:cubicBezTo>
                <a:cubicBezTo>
                  <a:pt x="60" y="904"/>
                  <a:pt x="60" y="904"/>
                  <a:pt x="80" y="828"/>
                </a:cubicBezTo>
                <a:cubicBezTo>
                  <a:pt x="80" y="828"/>
                  <a:pt x="80" y="828"/>
                  <a:pt x="90" y="793"/>
                </a:cubicBezTo>
                <a:cubicBezTo>
                  <a:pt x="90" y="793"/>
                  <a:pt x="90" y="793"/>
                  <a:pt x="60" y="767"/>
                </a:cubicBezTo>
                <a:cubicBezTo>
                  <a:pt x="60" y="767"/>
                  <a:pt x="60" y="767"/>
                  <a:pt x="0" y="717"/>
                </a:cubicBezTo>
                <a:cubicBezTo>
                  <a:pt x="0" y="717"/>
                  <a:pt x="0" y="717"/>
                  <a:pt x="45" y="651"/>
                </a:cubicBezTo>
                <a:cubicBezTo>
                  <a:pt x="45" y="651"/>
                  <a:pt x="45" y="651"/>
                  <a:pt x="65" y="621"/>
                </a:cubicBezTo>
                <a:cubicBezTo>
                  <a:pt x="65" y="621"/>
                  <a:pt x="65" y="621"/>
                  <a:pt x="45" y="586"/>
                </a:cubicBezTo>
                <a:cubicBezTo>
                  <a:pt x="45" y="586"/>
                  <a:pt x="45" y="586"/>
                  <a:pt x="5" y="520"/>
                </a:cubicBezTo>
                <a:cubicBezTo>
                  <a:pt x="5" y="520"/>
                  <a:pt x="5" y="520"/>
                  <a:pt x="65" y="475"/>
                </a:cubicBezTo>
                <a:cubicBezTo>
                  <a:pt x="65" y="475"/>
                  <a:pt x="65" y="475"/>
                  <a:pt x="95" y="444"/>
                </a:cubicBezTo>
                <a:cubicBezTo>
                  <a:pt x="95" y="444"/>
                  <a:pt x="95" y="444"/>
                  <a:pt x="85" y="409"/>
                </a:cubicBezTo>
                <a:cubicBezTo>
                  <a:pt x="85" y="409"/>
                  <a:pt x="85" y="409"/>
                  <a:pt x="65" y="333"/>
                </a:cubicBezTo>
                <a:cubicBezTo>
                  <a:pt x="65" y="333"/>
                  <a:pt x="65" y="333"/>
                  <a:pt x="135" y="308"/>
                </a:cubicBezTo>
                <a:cubicBezTo>
                  <a:pt x="135" y="308"/>
                  <a:pt x="135" y="308"/>
                  <a:pt x="176" y="293"/>
                </a:cubicBezTo>
                <a:cubicBezTo>
                  <a:pt x="176" y="293"/>
                  <a:pt x="176" y="293"/>
                  <a:pt x="176" y="252"/>
                </a:cubicBezTo>
                <a:cubicBezTo>
                  <a:pt x="176" y="252"/>
                  <a:pt x="176" y="252"/>
                  <a:pt x="181" y="177"/>
                </a:cubicBezTo>
                <a:cubicBezTo>
                  <a:pt x="181" y="177"/>
                  <a:pt x="181" y="177"/>
                  <a:pt x="256" y="172"/>
                </a:cubicBezTo>
                <a:cubicBezTo>
                  <a:pt x="256" y="172"/>
                  <a:pt x="256" y="172"/>
                  <a:pt x="296" y="172"/>
                </a:cubicBezTo>
                <a:cubicBezTo>
                  <a:pt x="296" y="172"/>
                  <a:pt x="296" y="172"/>
                  <a:pt x="311" y="131"/>
                </a:cubicBezTo>
                <a:cubicBezTo>
                  <a:pt x="311" y="131"/>
                  <a:pt x="311" y="131"/>
                  <a:pt x="341" y="61"/>
                </a:cubicBezTo>
                <a:cubicBezTo>
                  <a:pt x="341" y="61"/>
                  <a:pt x="341" y="61"/>
                  <a:pt x="412" y="81"/>
                </a:cubicBezTo>
                <a:cubicBezTo>
                  <a:pt x="412" y="81"/>
                  <a:pt x="412" y="81"/>
                  <a:pt x="452" y="91"/>
                </a:cubicBezTo>
                <a:cubicBezTo>
                  <a:pt x="452" y="91"/>
                  <a:pt x="452" y="91"/>
                  <a:pt x="477" y="61"/>
                </a:cubicBezTo>
                <a:cubicBezTo>
                  <a:pt x="477" y="61"/>
                  <a:pt x="477" y="61"/>
                  <a:pt x="527" y="0"/>
                </a:cubicBezTo>
                <a:cubicBezTo>
                  <a:pt x="527" y="0"/>
                  <a:pt x="527" y="0"/>
                  <a:pt x="588" y="45"/>
                </a:cubicBezTo>
                <a:cubicBezTo>
                  <a:pt x="588" y="45"/>
                  <a:pt x="588" y="45"/>
                  <a:pt x="623" y="66"/>
                </a:cubicBezTo>
                <a:cubicBezTo>
                  <a:pt x="623" y="66"/>
                  <a:pt x="623" y="66"/>
                  <a:pt x="658" y="45"/>
                </a:cubicBezTo>
                <a:cubicBezTo>
                  <a:pt x="658" y="45"/>
                  <a:pt x="658" y="45"/>
                  <a:pt x="718" y="0"/>
                </a:cubicBezTo>
                <a:cubicBezTo>
                  <a:pt x="718" y="0"/>
                  <a:pt x="718" y="0"/>
                  <a:pt x="769" y="61"/>
                </a:cubicBezTo>
                <a:cubicBezTo>
                  <a:pt x="769" y="61"/>
                  <a:pt x="769" y="61"/>
                  <a:pt x="794" y="91"/>
                </a:cubicBezTo>
                <a:cubicBezTo>
                  <a:pt x="794" y="91"/>
                  <a:pt x="794" y="91"/>
                  <a:pt x="834" y="81"/>
                </a:cubicBezTo>
                <a:cubicBezTo>
                  <a:pt x="834" y="81"/>
                  <a:pt x="834" y="81"/>
                  <a:pt x="904" y="66"/>
                </a:cubicBezTo>
                <a:cubicBezTo>
                  <a:pt x="904" y="66"/>
                  <a:pt x="904" y="66"/>
                  <a:pt x="934" y="136"/>
                </a:cubicBezTo>
                <a:cubicBezTo>
                  <a:pt x="934" y="136"/>
                  <a:pt x="934" y="136"/>
                  <a:pt x="945" y="172"/>
                </a:cubicBezTo>
                <a:cubicBezTo>
                  <a:pt x="945" y="172"/>
                  <a:pt x="945" y="172"/>
                  <a:pt x="990" y="177"/>
                </a:cubicBezTo>
                <a:cubicBezTo>
                  <a:pt x="990" y="177"/>
                  <a:pt x="990" y="177"/>
                  <a:pt x="1065" y="182"/>
                </a:cubicBezTo>
                <a:cubicBezTo>
                  <a:pt x="1065" y="182"/>
                  <a:pt x="1065" y="182"/>
                  <a:pt x="1065" y="258"/>
                </a:cubicBezTo>
                <a:cubicBezTo>
                  <a:pt x="1065" y="258"/>
                  <a:pt x="1065" y="258"/>
                  <a:pt x="1070" y="298"/>
                </a:cubicBezTo>
                <a:cubicBezTo>
                  <a:pt x="1070" y="298"/>
                  <a:pt x="1070" y="298"/>
                  <a:pt x="1105" y="313"/>
                </a:cubicBezTo>
                <a:cubicBezTo>
                  <a:pt x="1105" y="313"/>
                  <a:pt x="1105" y="313"/>
                  <a:pt x="1176" y="338"/>
                </a:cubicBezTo>
                <a:cubicBezTo>
                  <a:pt x="1176" y="338"/>
                  <a:pt x="1176" y="338"/>
                  <a:pt x="1156" y="414"/>
                </a:cubicBezTo>
                <a:cubicBezTo>
                  <a:pt x="1156" y="414"/>
                  <a:pt x="1156" y="414"/>
                  <a:pt x="1146" y="454"/>
                </a:cubicBezTo>
                <a:cubicBezTo>
                  <a:pt x="1146" y="454"/>
                  <a:pt x="1146" y="454"/>
                  <a:pt x="1176" y="480"/>
                </a:cubicBezTo>
                <a:cubicBezTo>
                  <a:pt x="1176" y="480"/>
                  <a:pt x="1176" y="480"/>
                  <a:pt x="1236" y="530"/>
                </a:cubicBezTo>
                <a:cubicBezTo>
                  <a:pt x="1236" y="530"/>
                  <a:pt x="1236" y="530"/>
                  <a:pt x="1196" y="591"/>
                </a:cubicBezTo>
                <a:cubicBezTo>
                  <a:pt x="1196" y="591"/>
                  <a:pt x="1196" y="591"/>
                  <a:pt x="1171" y="626"/>
                </a:cubicBezTo>
                <a:close/>
                <a:moveTo>
                  <a:pt x="613" y="1055"/>
                </a:moveTo>
                <a:cubicBezTo>
                  <a:pt x="849" y="1055"/>
                  <a:pt x="1040" y="858"/>
                  <a:pt x="1040" y="621"/>
                </a:cubicBezTo>
                <a:cubicBezTo>
                  <a:pt x="1040" y="379"/>
                  <a:pt x="849" y="182"/>
                  <a:pt x="613" y="182"/>
                </a:cubicBezTo>
                <a:cubicBezTo>
                  <a:pt x="372" y="182"/>
                  <a:pt x="181" y="379"/>
                  <a:pt x="181" y="621"/>
                </a:cubicBezTo>
                <a:cubicBezTo>
                  <a:pt x="181" y="858"/>
                  <a:pt x="372" y="1055"/>
                  <a:pt x="613" y="1055"/>
                </a:cubicBezTo>
                <a:close/>
                <a:moveTo>
                  <a:pt x="241" y="621"/>
                </a:moveTo>
                <a:cubicBezTo>
                  <a:pt x="241" y="823"/>
                  <a:pt x="407" y="990"/>
                  <a:pt x="613" y="990"/>
                </a:cubicBezTo>
                <a:cubicBezTo>
                  <a:pt x="814" y="990"/>
                  <a:pt x="980" y="823"/>
                  <a:pt x="980" y="621"/>
                </a:cubicBezTo>
                <a:cubicBezTo>
                  <a:pt x="980" y="414"/>
                  <a:pt x="814" y="247"/>
                  <a:pt x="613" y="247"/>
                </a:cubicBezTo>
                <a:cubicBezTo>
                  <a:pt x="407" y="247"/>
                  <a:pt x="241" y="414"/>
                  <a:pt x="241" y="621"/>
                </a:cubicBezTo>
                <a:close/>
              </a:path>
            </a:pathLst>
          </a:custGeom>
          <a:noFill/>
          <a:ln w="19050">
            <a:solidFill>
              <a:schemeClr val="bg1"/>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74746"/>
              </a:solidFill>
              <a:effectLst/>
              <a:uLnTx/>
              <a:uFillTx/>
              <a:latin typeface="Arial"/>
              <a:ea typeface="+mn-ea"/>
              <a:cs typeface="+mn-cs"/>
            </a:endParaRPr>
          </a:p>
        </p:txBody>
      </p:sp>
      <p:sp>
        <p:nvSpPr>
          <p:cNvPr id="52" name="Rectangle 51">
            <a:extLst>
              <a:ext uri="{FF2B5EF4-FFF2-40B4-BE49-F238E27FC236}">
                <a16:creationId xmlns:a16="http://schemas.microsoft.com/office/drawing/2014/main" id="{A53587CE-3ACE-4CA2-B237-705A1DC1AE60}"/>
              </a:ext>
            </a:extLst>
          </p:cNvPr>
          <p:cNvSpPr/>
          <p:nvPr/>
        </p:nvSpPr>
        <p:spPr>
          <a:xfrm>
            <a:off x="1482745" y="-76385"/>
            <a:ext cx="3465410" cy="1779245"/>
          </a:xfrm>
          <a:prstGeom prst="rect">
            <a:avLst/>
          </a:prstGeom>
          <a:noFill/>
          <a:ln w="381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nSpc>
                <a:spcPct val="90000"/>
              </a:lnSpc>
              <a:spcBef>
                <a:spcPct val="0"/>
              </a:spcBef>
              <a:defRPr/>
            </a:pPr>
            <a:r>
              <a:rPr lang="en-US" sz="3500" b="1" dirty="0">
                <a:solidFill>
                  <a:srgbClr val="474746"/>
                </a:solidFill>
                <a:latin typeface="Arial"/>
                <a:ea typeface="+mj-ea"/>
                <a:cs typeface="Arial"/>
              </a:rPr>
              <a:t>Training and Compensation</a:t>
            </a:r>
          </a:p>
        </p:txBody>
      </p:sp>
      <p:sp>
        <p:nvSpPr>
          <p:cNvPr id="53" name="Title 8">
            <a:extLst>
              <a:ext uri="{FF2B5EF4-FFF2-40B4-BE49-F238E27FC236}">
                <a16:creationId xmlns:a16="http://schemas.microsoft.com/office/drawing/2014/main" id="{460EC902-ACF7-439F-A831-A93291A48542}"/>
              </a:ext>
            </a:extLst>
          </p:cNvPr>
          <p:cNvSpPr txBox="1">
            <a:spLocks/>
          </p:cNvSpPr>
          <p:nvPr/>
        </p:nvSpPr>
        <p:spPr>
          <a:xfrm>
            <a:off x="313924" y="-1942662"/>
            <a:ext cx="8593856" cy="1493082"/>
          </a:xfrm>
          <a:prstGeom prst="rect">
            <a:avLst/>
          </a:prstGeom>
        </p:spPr>
        <p:txBody>
          <a:bodyPr/>
          <a:lstStyle>
            <a:lvl1pPr algn="l" defTabSz="457200" rtl="0" eaLnBrk="1" latinLnBrk="0" hangingPunct="1">
              <a:spcBef>
                <a:spcPct val="0"/>
              </a:spcBef>
              <a:buNone/>
              <a:defRPr sz="2800" b="1" i="0" kern="1200">
                <a:solidFill>
                  <a:schemeClr val="tx1">
                    <a:lumMod val="95000"/>
                  </a:schemeClr>
                </a:solidFill>
                <a:latin typeface="Arial"/>
                <a:ea typeface="+mj-ea"/>
                <a:cs typeface="Arial"/>
              </a:defRPr>
            </a:lvl1pPr>
          </a:lstStyle>
          <a:p>
            <a:pPr marL="0" marR="0" lvl="0" indent="0" algn="l" defTabSz="457200" rtl="0" eaLnBrk="1" fontAlgn="auto" latinLnBrk="0" hangingPunct="1">
              <a:lnSpc>
                <a:spcPct val="90000"/>
              </a:lnSpc>
              <a:spcBef>
                <a:spcPct val="0"/>
              </a:spcBef>
              <a:spcAft>
                <a:spcPts val="0"/>
              </a:spcAft>
              <a:buClrTx/>
              <a:buSzTx/>
              <a:buFontTx/>
              <a:buNone/>
              <a:tabLst/>
              <a:defRPr/>
            </a:pPr>
            <a:r>
              <a:rPr kumimoji="0" lang="en-US" sz="3500" b="1" i="0" u="none" strike="noStrike" kern="1200" cap="none" spc="0" normalizeH="0" baseline="0" noProof="0" dirty="0">
                <a:ln>
                  <a:noFill/>
                </a:ln>
                <a:solidFill>
                  <a:srgbClr val="474746"/>
                </a:solidFill>
                <a:effectLst/>
                <a:uLnTx/>
                <a:uFillTx/>
                <a:latin typeface="Arial"/>
                <a:ea typeface="+mj-ea"/>
                <a:cs typeface="Arial"/>
              </a:rPr>
              <a:t>Blockers for Innovation</a:t>
            </a:r>
          </a:p>
        </p:txBody>
      </p:sp>
      <p:sp>
        <p:nvSpPr>
          <p:cNvPr id="54" name="Title 8">
            <a:extLst>
              <a:ext uri="{FF2B5EF4-FFF2-40B4-BE49-F238E27FC236}">
                <a16:creationId xmlns:a16="http://schemas.microsoft.com/office/drawing/2014/main" id="{F725E5AB-B972-488F-A53E-CD3A41CC1F25}"/>
              </a:ext>
            </a:extLst>
          </p:cNvPr>
          <p:cNvSpPr txBox="1">
            <a:spLocks/>
          </p:cNvSpPr>
          <p:nvPr/>
        </p:nvSpPr>
        <p:spPr>
          <a:xfrm>
            <a:off x="-2724150" y="1901409"/>
            <a:ext cx="2240280" cy="464382"/>
          </a:xfrm>
          <a:prstGeom prst="rect">
            <a:avLst/>
          </a:prstGeom>
        </p:spPr>
        <p:txBody>
          <a:bodyPr/>
          <a:lstStyle>
            <a:lvl1pPr algn="l" defTabSz="457200" rtl="0" eaLnBrk="1" latinLnBrk="0" hangingPunct="1">
              <a:spcBef>
                <a:spcPct val="0"/>
              </a:spcBef>
              <a:buNone/>
              <a:defRPr sz="2800" b="1" i="0" kern="1200">
                <a:solidFill>
                  <a:schemeClr val="tx1">
                    <a:lumMod val="95000"/>
                  </a:schemeClr>
                </a:solidFill>
                <a:latin typeface="Arial"/>
                <a:ea typeface="+mj-ea"/>
                <a:cs typeface="Arial"/>
              </a:defRPr>
            </a:lvl1pPr>
          </a:lstStyle>
          <a:p>
            <a:pPr marL="0" marR="0" lvl="0" indent="0" algn="ctr" defTabSz="457200" rtl="0" eaLnBrk="1" fontAlgn="auto" latinLnBrk="0" hangingPunct="1">
              <a:lnSpc>
                <a:spcPct val="90000"/>
              </a:lnSpc>
              <a:spcBef>
                <a:spcPct val="0"/>
              </a:spcBef>
              <a:spcAft>
                <a:spcPts val="0"/>
              </a:spcAft>
              <a:buClrTx/>
              <a:buSzTx/>
              <a:buFontTx/>
              <a:buNone/>
              <a:tabLst/>
              <a:defRPr/>
            </a:pPr>
            <a:r>
              <a:rPr kumimoji="0" lang="en-US" sz="1800" b="0" i="0" u="none" strike="noStrike" kern="1200" cap="none" spc="0" normalizeH="0" baseline="0" noProof="0" dirty="0">
                <a:ln>
                  <a:noFill/>
                </a:ln>
                <a:solidFill>
                  <a:srgbClr val="474746"/>
                </a:solidFill>
                <a:effectLst/>
                <a:uLnTx/>
                <a:uFillTx/>
                <a:latin typeface="Arial"/>
                <a:ea typeface="+mj-ea"/>
                <a:cs typeface="Arial"/>
              </a:rPr>
              <a:t>Culture</a:t>
            </a:r>
          </a:p>
        </p:txBody>
      </p:sp>
      <p:sp>
        <p:nvSpPr>
          <p:cNvPr id="55" name="Arrow: Pentagon 54">
            <a:extLst>
              <a:ext uri="{FF2B5EF4-FFF2-40B4-BE49-F238E27FC236}">
                <a16:creationId xmlns:a16="http://schemas.microsoft.com/office/drawing/2014/main" id="{8AD6405B-D1F2-40F6-9F5B-54ED5F0DCEAC}"/>
              </a:ext>
            </a:extLst>
          </p:cNvPr>
          <p:cNvSpPr/>
          <p:nvPr/>
        </p:nvSpPr>
        <p:spPr>
          <a:xfrm>
            <a:off x="-2724150" y="2438400"/>
            <a:ext cx="2600968" cy="2705100"/>
          </a:xfrm>
          <a:prstGeom prst="homePlate">
            <a:avLst>
              <a:gd name="adj" fmla="val 11560"/>
            </a:avLst>
          </a:prstGeom>
          <a:gradFill>
            <a:gsLst>
              <a:gs pos="1961">
                <a:srgbClr val="F1605D"/>
              </a:gs>
              <a:gs pos="100000">
                <a:srgbClr val="E84A44"/>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56" name="Rectangle 55">
            <a:extLst>
              <a:ext uri="{FF2B5EF4-FFF2-40B4-BE49-F238E27FC236}">
                <a16:creationId xmlns:a16="http://schemas.microsoft.com/office/drawing/2014/main" id="{47111867-4E04-470D-B2F0-ACDE36D85C94}"/>
              </a:ext>
            </a:extLst>
          </p:cNvPr>
          <p:cNvSpPr/>
          <p:nvPr/>
        </p:nvSpPr>
        <p:spPr>
          <a:xfrm>
            <a:off x="-2417105" y="3562165"/>
            <a:ext cx="1779245" cy="1779245"/>
          </a:xfrm>
          <a:prstGeom prst="rect">
            <a:avLst/>
          </a:prstGeom>
          <a:noFill/>
          <a:ln w="38100">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a:ea typeface="+mn-ea"/>
                <a:cs typeface="+mn-cs"/>
              </a:rPr>
              <a:t>Leadership Systems and Feedback</a:t>
            </a:r>
          </a:p>
        </p:txBody>
      </p:sp>
      <p:grpSp>
        <p:nvGrpSpPr>
          <p:cNvPr id="57" name="Group 56">
            <a:extLst>
              <a:ext uri="{FF2B5EF4-FFF2-40B4-BE49-F238E27FC236}">
                <a16:creationId xmlns:a16="http://schemas.microsoft.com/office/drawing/2014/main" id="{601ED2ED-B20D-4FD7-9D96-0B85C7A38258}"/>
              </a:ext>
            </a:extLst>
          </p:cNvPr>
          <p:cNvGrpSpPr/>
          <p:nvPr/>
        </p:nvGrpSpPr>
        <p:grpSpPr>
          <a:xfrm>
            <a:off x="-1861580" y="2866205"/>
            <a:ext cx="712708" cy="849445"/>
            <a:chOff x="2897012" y="2317750"/>
            <a:chExt cx="581499" cy="693063"/>
          </a:xfrm>
        </p:grpSpPr>
        <p:sp>
          <p:nvSpPr>
            <p:cNvPr id="58" name="Freeform 11">
              <a:extLst>
                <a:ext uri="{FF2B5EF4-FFF2-40B4-BE49-F238E27FC236}">
                  <a16:creationId xmlns:a16="http://schemas.microsoft.com/office/drawing/2014/main" id="{EE94F9F6-42C0-46E7-A450-5B398645EA27}"/>
                </a:ext>
              </a:extLst>
            </p:cNvPr>
            <p:cNvSpPr>
              <a:spLocks/>
            </p:cNvSpPr>
            <p:nvPr/>
          </p:nvSpPr>
          <p:spPr bwMode="auto">
            <a:xfrm>
              <a:off x="2941462" y="2317750"/>
              <a:ext cx="537049" cy="661314"/>
            </a:xfrm>
            <a:custGeom>
              <a:avLst/>
              <a:gdLst>
                <a:gd name="T0" fmla="*/ 178 w 178"/>
                <a:gd name="T1" fmla="*/ 89 h 220"/>
                <a:gd name="T2" fmla="*/ 178 w 178"/>
                <a:gd name="T3" fmla="*/ 81 h 220"/>
                <a:gd name="T4" fmla="*/ 156 w 178"/>
                <a:gd name="T5" fmla="*/ 31 h 220"/>
                <a:gd name="T6" fmla="*/ 89 w 178"/>
                <a:gd name="T7" fmla="*/ 0 h 220"/>
                <a:gd name="T8" fmla="*/ 0 w 178"/>
                <a:gd name="T9" fmla="*/ 89 h 220"/>
                <a:gd name="T10" fmla="*/ 89 w 178"/>
                <a:gd name="T11" fmla="*/ 179 h 220"/>
                <a:gd name="T12" fmla="*/ 89 w 178"/>
                <a:gd name="T13" fmla="*/ 220 h 220"/>
                <a:gd name="T14" fmla="*/ 160 w 178"/>
                <a:gd name="T15" fmla="*/ 145 h 220"/>
                <a:gd name="T16" fmla="*/ 178 w 178"/>
                <a:gd name="T17" fmla="*/ 89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8" h="220">
                  <a:moveTo>
                    <a:pt x="178" y="89"/>
                  </a:moveTo>
                  <a:cubicBezTo>
                    <a:pt x="178" y="87"/>
                    <a:pt x="178" y="84"/>
                    <a:pt x="178" y="81"/>
                  </a:cubicBezTo>
                  <a:cubicBezTo>
                    <a:pt x="176" y="62"/>
                    <a:pt x="168" y="45"/>
                    <a:pt x="156" y="31"/>
                  </a:cubicBezTo>
                  <a:cubicBezTo>
                    <a:pt x="139" y="11"/>
                    <a:pt x="115" y="0"/>
                    <a:pt x="89" y="0"/>
                  </a:cubicBezTo>
                  <a:cubicBezTo>
                    <a:pt x="40" y="0"/>
                    <a:pt x="0" y="40"/>
                    <a:pt x="0" y="89"/>
                  </a:cubicBezTo>
                  <a:cubicBezTo>
                    <a:pt x="0" y="139"/>
                    <a:pt x="40" y="179"/>
                    <a:pt x="89" y="179"/>
                  </a:cubicBezTo>
                  <a:cubicBezTo>
                    <a:pt x="89" y="220"/>
                    <a:pt x="89" y="220"/>
                    <a:pt x="89" y="220"/>
                  </a:cubicBezTo>
                  <a:cubicBezTo>
                    <a:pt x="115" y="198"/>
                    <a:pt x="143" y="175"/>
                    <a:pt x="160" y="145"/>
                  </a:cubicBezTo>
                  <a:cubicBezTo>
                    <a:pt x="170" y="128"/>
                    <a:pt x="178" y="110"/>
                    <a:pt x="178" y="89"/>
                  </a:cubicBezTo>
                  <a:close/>
                </a:path>
              </a:pathLst>
            </a:cu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74746"/>
                </a:solidFill>
                <a:effectLst/>
                <a:uLnTx/>
                <a:uFillTx/>
                <a:latin typeface="Arial"/>
                <a:ea typeface="+mn-ea"/>
                <a:cs typeface="+mn-cs"/>
              </a:endParaRPr>
            </a:p>
          </p:txBody>
        </p:sp>
        <p:sp>
          <p:nvSpPr>
            <p:cNvPr id="59" name="Oval 58">
              <a:extLst>
                <a:ext uri="{FF2B5EF4-FFF2-40B4-BE49-F238E27FC236}">
                  <a16:creationId xmlns:a16="http://schemas.microsoft.com/office/drawing/2014/main" id="{00449131-62DD-412C-8787-0C188AC2F219}"/>
                </a:ext>
              </a:extLst>
            </p:cNvPr>
            <p:cNvSpPr/>
            <p:nvPr/>
          </p:nvSpPr>
          <p:spPr>
            <a:xfrm>
              <a:off x="3036094" y="2533076"/>
              <a:ext cx="88106" cy="88106"/>
            </a:xfrm>
            <a:prstGeom prst="ellipse">
              <a:avLst/>
            </a:prstGeom>
            <a:noFill/>
            <a:ln w="19050"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60" name="Rectangle 59">
              <a:extLst>
                <a:ext uri="{FF2B5EF4-FFF2-40B4-BE49-F238E27FC236}">
                  <a16:creationId xmlns:a16="http://schemas.microsoft.com/office/drawing/2014/main" id="{A826BD64-3DD6-4477-ABD6-DB5F7B722F55}"/>
                </a:ext>
              </a:extLst>
            </p:cNvPr>
            <p:cNvSpPr/>
            <p:nvPr/>
          </p:nvSpPr>
          <p:spPr>
            <a:xfrm>
              <a:off x="3161109" y="2533076"/>
              <a:ext cx="88106" cy="88106"/>
            </a:xfrm>
            <a:prstGeom prst="rect">
              <a:avLst/>
            </a:prstGeom>
            <a:noFill/>
            <a:ln w="19050"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61" name="Isosceles Triangle 60">
              <a:extLst>
                <a:ext uri="{FF2B5EF4-FFF2-40B4-BE49-F238E27FC236}">
                  <a16:creationId xmlns:a16="http://schemas.microsoft.com/office/drawing/2014/main" id="{F5A6D185-8ADA-4A9F-95B7-AB95C8649E1B}"/>
                </a:ext>
              </a:extLst>
            </p:cNvPr>
            <p:cNvSpPr/>
            <p:nvPr/>
          </p:nvSpPr>
          <p:spPr>
            <a:xfrm>
              <a:off x="3286125" y="2533076"/>
              <a:ext cx="88106" cy="88106"/>
            </a:xfrm>
            <a:prstGeom prst="triangle">
              <a:avLst/>
            </a:prstGeom>
            <a:noFill/>
            <a:ln w="19050"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62" name="Freeform 11">
              <a:extLst>
                <a:ext uri="{FF2B5EF4-FFF2-40B4-BE49-F238E27FC236}">
                  <a16:creationId xmlns:a16="http://schemas.microsoft.com/office/drawing/2014/main" id="{5CCC3C37-E8FA-4ACB-9450-6B0419A2F6A3}"/>
                </a:ext>
              </a:extLst>
            </p:cNvPr>
            <p:cNvSpPr>
              <a:spLocks/>
            </p:cNvSpPr>
            <p:nvPr/>
          </p:nvSpPr>
          <p:spPr bwMode="auto">
            <a:xfrm flipH="1">
              <a:off x="2897012" y="2699780"/>
              <a:ext cx="252588" cy="311033"/>
            </a:xfrm>
            <a:custGeom>
              <a:avLst/>
              <a:gdLst>
                <a:gd name="T0" fmla="*/ 178 w 178"/>
                <a:gd name="T1" fmla="*/ 89 h 220"/>
                <a:gd name="T2" fmla="*/ 178 w 178"/>
                <a:gd name="T3" fmla="*/ 81 h 220"/>
                <a:gd name="T4" fmla="*/ 156 w 178"/>
                <a:gd name="T5" fmla="*/ 31 h 220"/>
                <a:gd name="T6" fmla="*/ 89 w 178"/>
                <a:gd name="T7" fmla="*/ 0 h 220"/>
                <a:gd name="T8" fmla="*/ 0 w 178"/>
                <a:gd name="T9" fmla="*/ 89 h 220"/>
                <a:gd name="T10" fmla="*/ 89 w 178"/>
                <a:gd name="T11" fmla="*/ 179 h 220"/>
                <a:gd name="T12" fmla="*/ 89 w 178"/>
                <a:gd name="T13" fmla="*/ 220 h 220"/>
                <a:gd name="T14" fmla="*/ 160 w 178"/>
                <a:gd name="T15" fmla="*/ 145 h 220"/>
                <a:gd name="T16" fmla="*/ 178 w 178"/>
                <a:gd name="T17" fmla="*/ 89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8" h="220">
                  <a:moveTo>
                    <a:pt x="178" y="89"/>
                  </a:moveTo>
                  <a:cubicBezTo>
                    <a:pt x="178" y="87"/>
                    <a:pt x="178" y="84"/>
                    <a:pt x="178" y="81"/>
                  </a:cubicBezTo>
                  <a:cubicBezTo>
                    <a:pt x="176" y="62"/>
                    <a:pt x="168" y="45"/>
                    <a:pt x="156" y="31"/>
                  </a:cubicBezTo>
                  <a:cubicBezTo>
                    <a:pt x="139" y="11"/>
                    <a:pt x="115" y="0"/>
                    <a:pt x="89" y="0"/>
                  </a:cubicBezTo>
                  <a:cubicBezTo>
                    <a:pt x="40" y="0"/>
                    <a:pt x="0" y="40"/>
                    <a:pt x="0" y="89"/>
                  </a:cubicBezTo>
                  <a:cubicBezTo>
                    <a:pt x="0" y="139"/>
                    <a:pt x="40" y="179"/>
                    <a:pt x="89" y="179"/>
                  </a:cubicBezTo>
                  <a:cubicBezTo>
                    <a:pt x="89" y="220"/>
                    <a:pt x="89" y="220"/>
                    <a:pt x="89" y="220"/>
                  </a:cubicBezTo>
                  <a:cubicBezTo>
                    <a:pt x="115" y="198"/>
                    <a:pt x="143" y="175"/>
                    <a:pt x="160" y="145"/>
                  </a:cubicBezTo>
                  <a:cubicBezTo>
                    <a:pt x="170" y="128"/>
                    <a:pt x="178" y="110"/>
                    <a:pt x="178" y="89"/>
                  </a:cubicBezTo>
                  <a:close/>
                </a:path>
              </a:pathLst>
            </a:custGeom>
            <a:solidFill>
              <a:srgbClr val="EE5853"/>
            </a:solidFill>
            <a:ln w="19050"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74746"/>
                </a:solidFill>
                <a:effectLst/>
                <a:uLnTx/>
                <a:uFillTx/>
                <a:latin typeface="Arial"/>
                <a:ea typeface="+mn-ea"/>
                <a:cs typeface="+mn-cs"/>
              </a:endParaRPr>
            </a:p>
          </p:txBody>
        </p:sp>
      </p:grpSp>
      <p:sp>
        <p:nvSpPr>
          <p:cNvPr id="63" name="Title 8">
            <a:extLst>
              <a:ext uri="{FF2B5EF4-FFF2-40B4-BE49-F238E27FC236}">
                <a16:creationId xmlns:a16="http://schemas.microsoft.com/office/drawing/2014/main" id="{AF032ECD-DB6B-4E7B-973A-DFBDBAFE07C8}"/>
              </a:ext>
            </a:extLst>
          </p:cNvPr>
          <p:cNvSpPr txBox="1">
            <a:spLocks/>
          </p:cNvSpPr>
          <p:nvPr/>
        </p:nvSpPr>
        <p:spPr>
          <a:xfrm>
            <a:off x="2240280" y="-669626"/>
            <a:ext cx="2331720" cy="464382"/>
          </a:xfrm>
          <a:prstGeom prst="rect">
            <a:avLst/>
          </a:prstGeom>
        </p:spPr>
        <p:txBody>
          <a:bodyPr/>
          <a:lstStyle>
            <a:lvl1pPr algn="l" defTabSz="457200" rtl="0" eaLnBrk="1" latinLnBrk="0" hangingPunct="1">
              <a:spcBef>
                <a:spcPct val="0"/>
              </a:spcBef>
              <a:buNone/>
              <a:defRPr sz="2800" b="1" i="0" kern="1200">
                <a:solidFill>
                  <a:schemeClr val="tx1">
                    <a:lumMod val="95000"/>
                  </a:schemeClr>
                </a:solidFill>
                <a:latin typeface="Arial"/>
                <a:ea typeface="+mj-ea"/>
                <a:cs typeface="Arial"/>
              </a:defRPr>
            </a:lvl1pPr>
          </a:lstStyle>
          <a:p>
            <a:pPr marL="0" marR="0" lvl="0" indent="0" algn="ctr" defTabSz="457200" rtl="0" eaLnBrk="1" fontAlgn="auto" latinLnBrk="0" hangingPunct="1">
              <a:lnSpc>
                <a:spcPct val="90000"/>
              </a:lnSpc>
              <a:spcBef>
                <a:spcPct val="0"/>
              </a:spcBef>
              <a:spcAft>
                <a:spcPts val="0"/>
              </a:spcAft>
              <a:buClrTx/>
              <a:buSzTx/>
              <a:buFontTx/>
              <a:buNone/>
              <a:tabLst/>
              <a:defRPr/>
            </a:pPr>
            <a:r>
              <a:rPr kumimoji="0" lang="en-US" sz="1800" b="0" i="0" u="none" strike="noStrike" kern="1200" cap="none" spc="0" normalizeH="0" baseline="0" noProof="0" dirty="0">
                <a:ln>
                  <a:noFill/>
                </a:ln>
                <a:solidFill>
                  <a:srgbClr val="474746"/>
                </a:solidFill>
                <a:effectLst/>
                <a:uLnTx/>
                <a:uFillTx/>
                <a:latin typeface="Arial"/>
                <a:ea typeface="+mj-ea"/>
                <a:cs typeface="Arial"/>
              </a:rPr>
              <a:t>Skills</a:t>
            </a:r>
          </a:p>
        </p:txBody>
      </p:sp>
      <p:sp>
        <p:nvSpPr>
          <p:cNvPr id="64" name="Title 8">
            <a:extLst>
              <a:ext uri="{FF2B5EF4-FFF2-40B4-BE49-F238E27FC236}">
                <a16:creationId xmlns:a16="http://schemas.microsoft.com/office/drawing/2014/main" id="{5E5C5C90-DCCA-4A38-B8C1-A959C2B1169D}"/>
              </a:ext>
            </a:extLst>
          </p:cNvPr>
          <p:cNvSpPr txBox="1">
            <a:spLocks/>
          </p:cNvSpPr>
          <p:nvPr/>
        </p:nvSpPr>
        <p:spPr>
          <a:xfrm>
            <a:off x="9547859" y="1997374"/>
            <a:ext cx="2331719" cy="464382"/>
          </a:xfrm>
          <a:prstGeom prst="rect">
            <a:avLst/>
          </a:prstGeom>
        </p:spPr>
        <p:txBody>
          <a:bodyPr/>
          <a:lstStyle>
            <a:lvl1pPr algn="l" defTabSz="457200" rtl="0" eaLnBrk="1" latinLnBrk="0" hangingPunct="1">
              <a:spcBef>
                <a:spcPct val="0"/>
              </a:spcBef>
              <a:buNone/>
              <a:defRPr sz="2800" b="1" i="0" kern="1200">
                <a:solidFill>
                  <a:schemeClr val="tx1">
                    <a:lumMod val="95000"/>
                  </a:schemeClr>
                </a:solidFill>
                <a:latin typeface="Arial"/>
                <a:ea typeface="+mj-ea"/>
                <a:cs typeface="Arial"/>
              </a:defRPr>
            </a:lvl1pPr>
          </a:lstStyle>
          <a:p>
            <a:pPr marL="0" marR="0" lvl="0" indent="0" algn="ctr" defTabSz="457200" rtl="0" eaLnBrk="1" fontAlgn="auto" latinLnBrk="0" hangingPunct="1">
              <a:lnSpc>
                <a:spcPct val="90000"/>
              </a:lnSpc>
              <a:spcBef>
                <a:spcPct val="0"/>
              </a:spcBef>
              <a:spcAft>
                <a:spcPts val="0"/>
              </a:spcAft>
              <a:buClrTx/>
              <a:buSzTx/>
              <a:buFontTx/>
              <a:buNone/>
              <a:tabLst/>
              <a:defRPr/>
            </a:pPr>
            <a:r>
              <a:rPr kumimoji="0" lang="en-US" sz="1800" b="0" i="0" u="none" strike="noStrike" kern="1200" cap="none" spc="0" normalizeH="0" baseline="0" noProof="0" dirty="0">
                <a:ln>
                  <a:noFill/>
                </a:ln>
                <a:solidFill>
                  <a:srgbClr val="474746"/>
                </a:solidFill>
                <a:effectLst/>
                <a:uLnTx/>
                <a:uFillTx/>
                <a:latin typeface="Arial"/>
                <a:ea typeface="+mj-ea"/>
                <a:cs typeface="Arial"/>
              </a:rPr>
              <a:t>Organization</a:t>
            </a:r>
          </a:p>
        </p:txBody>
      </p:sp>
      <p:sp>
        <p:nvSpPr>
          <p:cNvPr id="65" name="Title 8">
            <a:extLst>
              <a:ext uri="{FF2B5EF4-FFF2-40B4-BE49-F238E27FC236}">
                <a16:creationId xmlns:a16="http://schemas.microsoft.com/office/drawing/2014/main" id="{66C04BBB-EA42-482A-B3AE-0C2EBA493962}"/>
              </a:ext>
            </a:extLst>
          </p:cNvPr>
          <p:cNvSpPr txBox="1">
            <a:spLocks/>
          </p:cNvSpPr>
          <p:nvPr/>
        </p:nvSpPr>
        <p:spPr>
          <a:xfrm>
            <a:off x="11879577" y="1997374"/>
            <a:ext cx="2266311" cy="464382"/>
          </a:xfrm>
          <a:prstGeom prst="rect">
            <a:avLst/>
          </a:prstGeom>
        </p:spPr>
        <p:txBody>
          <a:bodyPr/>
          <a:lstStyle>
            <a:lvl1pPr algn="l" defTabSz="457200" rtl="0" eaLnBrk="1" latinLnBrk="0" hangingPunct="1">
              <a:spcBef>
                <a:spcPct val="0"/>
              </a:spcBef>
              <a:buNone/>
              <a:defRPr sz="2800" b="1" i="0" kern="1200">
                <a:solidFill>
                  <a:schemeClr val="tx1">
                    <a:lumMod val="95000"/>
                  </a:schemeClr>
                </a:solidFill>
                <a:latin typeface="Arial"/>
                <a:ea typeface="+mj-ea"/>
                <a:cs typeface="Arial"/>
              </a:defRPr>
            </a:lvl1pPr>
          </a:lstStyle>
          <a:p>
            <a:pPr marL="0" marR="0" lvl="0" indent="0" algn="ctr" defTabSz="457200" rtl="0" eaLnBrk="1" fontAlgn="auto" latinLnBrk="0" hangingPunct="1">
              <a:lnSpc>
                <a:spcPct val="90000"/>
              </a:lnSpc>
              <a:spcBef>
                <a:spcPct val="0"/>
              </a:spcBef>
              <a:spcAft>
                <a:spcPts val="0"/>
              </a:spcAft>
              <a:buClrTx/>
              <a:buSzTx/>
              <a:buFontTx/>
              <a:buNone/>
              <a:tabLst/>
              <a:defRPr/>
            </a:pPr>
            <a:r>
              <a:rPr kumimoji="0" lang="en-US" sz="1800" b="0" i="0" u="none" strike="noStrike" kern="1200" cap="none" spc="0" normalizeH="0" baseline="0" noProof="0" dirty="0">
                <a:ln>
                  <a:noFill/>
                </a:ln>
                <a:solidFill>
                  <a:srgbClr val="474746"/>
                </a:solidFill>
                <a:effectLst/>
                <a:uLnTx/>
                <a:uFillTx/>
                <a:latin typeface="Arial"/>
                <a:ea typeface="+mj-ea"/>
                <a:cs typeface="Arial"/>
              </a:rPr>
              <a:t>Finance</a:t>
            </a:r>
          </a:p>
        </p:txBody>
      </p:sp>
      <p:pic>
        <p:nvPicPr>
          <p:cNvPr id="2" name="Picture 1">
            <a:extLst>
              <a:ext uri="{FF2B5EF4-FFF2-40B4-BE49-F238E27FC236}">
                <a16:creationId xmlns:a16="http://schemas.microsoft.com/office/drawing/2014/main" id="{A04AF176-5C78-C04F-9B42-035EDFA67A5A}"/>
              </a:ext>
            </a:extLst>
          </p:cNvPr>
          <p:cNvPicPr>
            <a:picLocks noChangeAspect="1"/>
          </p:cNvPicPr>
          <p:nvPr/>
        </p:nvPicPr>
        <p:blipFill rotWithShape="1">
          <a:blip r:embed="rId2"/>
          <a:srcRect l="32953" r="32696"/>
          <a:stretch/>
        </p:blipFill>
        <p:spPr>
          <a:xfrm>
            <a:off x="6751218" y="1367700"/>
            <a:ext cx="1727405" cy="2640077"/>
          </a:xfrm>
          <a:prstGeom prst="rect">
            <a:avLst/>
          </a:prstGeom>
        </p:spPr>
      </p:pic>
    </p:spTree>
    <p:extLst>
      <p:ext uri="{BB962C8B-B14F-4D97-AF65-F5344CB8AC3E}">
        <p14:creationId xmlns:p14="http://schemas.microsoft.com/office/powerpoint/2010/main" val="21880414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itle 8">
            <a:extLst>
              <a:ext uri="{FF2B5EF4-FFF2-40B4-BE49-F238E27FC236}">
                <a16:creationId xmlns:a16="http://schemas.microsoft.com/office/drawing/2014/main" id="{6AF9C1D2-BFC0-4E38-8C9F-9977F6731767}"/>
              </a:ext>
            </a:extLst>
          </p:cNvPr>
          <p:cNvSpPr txBox="1">
            <a:spLocks/>
          </p:cNvSpPr>
          <p:nvPr/>
        </p:nvSpPr>
        <p:spPr>
          <a:xfrm>
            <a:off x="313924" y="305238"/>
            <a:ext cx="8593856" cy="1493082"/>
          </a:xfrm>
          <a:prstGeom prst="rect">
            <a:avLst/>
          </a:prstGeom>
        </p:spPr>
        <p:txBody>
          <a:bodyPr/>
          <a:lstStyle>
            <a:lvl1pPr algn="l" defTabSz="457200" rtl="0" eaLnBrk="1" latinLnBrk="0" hangingPunct="1">
              <a:spcBef>
                <a:spcPct val="0"/>
              </a:spcBef>
              <a:buNone/>
              <a:defRPr sz="2800" b="1" i="0" kern="1200">
                <a:solidFill>
                  <a:schemeClr val="tx1">
                    <a:lumMod val="95000"/>
                  </a:schemeClr>
                </a:solidFill>
                <a:latin typeface="Arial"/>
                <a:ea typeface="+mj-ea"/>
                <a:cs typeface="Arial"/>
              </a:defRPr>
            </a:lvl1pPr>
          </a:lstStyle>
          <a:p>
            <a:pPr marL="0" marR="0" lvl="0" indent="0" algn="l" defTabSz="457200" rtl="0" eaLnBrk="1" fontAlgn="auto" latinLnBrk="0" hangingPunct="1">
              <a:lnSpc>
                <a:spcPct val="90000"/>
              </a:lnSpc>
              <a:spcBef>
                <a:spcPct val="0"/>
              </a:spcBef>
              <a:spcAft>
                <a:spcPts val="0"/>
              </a:spcAft>
              <a:buClrTx/>
              <a:buSzTx/>
              <a:buFontTx/>
              <a:buNone/>
              <a:tabLst/>
              <a:defRPr/>
            </a:pPr>
            <a:r>
              <a:rPr kumimoji="0" lang="en-US" sz="3500" b="1" i="0" u="none" strike="noStrike" kern="1200" cap="none" spc="0" normalizeH="0" baseline="0" noProof="0" dirty="0">
                <a:ln>
                  <a:noFill/>
                </a:ln>
                <a:solidFill>
                  <a:srgbClr val="474746"/>
                </a:solidFill>
                <a:effectLst/>
                <a:uLnTx/>
                <a:uFillTx/>
                <a:latin typeface="Arial"/>
                <a:ea typeface="+mj-ea"/>
                <a:cs typeface="Arial"/>
              </a:rPr>
              <a:t>Blockers for Innovation</a:t>
            </a:r>
          </a:p>
        </p:txBody>
      </p:sp>
      <p:sp>
        <p:nvSpPr>
          <p:cNvPr id="7" name="Title 8">
            <a:extLst>
              <a:ext uri="{FF2B5EF4-FFF2-40B4-BE49-F238E27FC236}">
                <a16:creationId xmlns:a16="http://schemas.microsoft.com/office/drawing/2014/main" id="{C9549E02-DB4E-4D29-B6EB-D669A85EE16E}"/>
              </a:ext>
            </a:extLst>
          </p:cNvPr>
          <p:cNvSpPr txBox="1">
            <a:spLocks/>
          </p:cNvSpPr>
          <p:nvPr/>
        </p:nvSpPr>
        <p:spPr>
          <a:xfrm>
            <a:off x="0" y="1901409"/>
            <a:ext cx="2240280" cy="464382"/>
          </a:xfrm>
          <a:prstGeom prst="rect">
            <a:avLst/>
          </a:prstGeom>
        </p:spPr>
        <p:txBody>
          <a:bodyPr/>
          <a:lstStyle>
            <a:lvl1pPr algn="l" defTabSz="457200" rtl="0" eaLnBrk="1" latinLnBrk="0" hangingPunct="1">
              <a:spcBef>
                <a:spcPct val="0"/>
              </a:spcBef>
              <a:buNone/>
              <a:defRPr sz="2800" b="1" i="0" kern="1200">
                <a:solidFill>
                  <a:schemeClr val="tx1">
                    <a:lumMod val="95000"/>
                  </a:schemeClr>
                </a:solidFill>
                <a:latin typeface="Arial"/>
                <a:ea typeface="+mj-ea"/>
                <a:cs typeface="Arial"/>
              </a:defRPr>
            </a:lvl1pPr>
          </a:lstStyle>
          <a:p>
            <a:pPr marL="0" marR="0" lvl="0" indent="0" algn="ctr" defTabSz="457200" rtl="0" eaLnBrk="1" fontAlgn="auto" latinLnBrk="0" hangingPunct="1">
              <a:lnSpc>
                <a:spcPct val="90000"/>
              </a:lnSpc>
              <a:spcBef>
                <a:spcPct val="0"/>
              </a:spcBef>
              <a:spcAft>
                <a:spcPts val="0"/>
              </a:spcAft>
              <a:buClrTx/>
              <a:buSzTx/>
              <a:buFontTx/>
              <a:buNone/>
              <a:tabLst/>
              <a:defRPr/>
            </a:pPr>
            <a:r>
              <a:rPr kumimoji="0" lang="en-US" sz="1800" b="0" i="0" u="none" strike="noStrike" kern="1200" cap="none" spc="0" normalizeH="0" baseline="0" noProof="0" dirty="0">
                <a:ln>
                  <a:noFill/>
                </a:ln>
                <a:solidFill>
                  <a:srgbClr val="474746"/>
                </a:solidFill>
                <a:effectLst/>
                <a:uLnTx/>
                <a:uFillTx/>
                <a:latin typeface="Arial"/>
                <a:ea typeface="+mj-ea"/>
                <a:cs typeface="Arial"/>
              </a:rPr>
              <a:t>Culture</a:t>
            </a:r>
          </a:p>
        </p:txBody>
      </p:sp>
      <p:sp>
        <p:nvSpPr>
          <p:cNvPr id="8" name="Title 8">
            <a:extLst>
              <a:ext uri="{FF2B5EF4-FFF2-40B4-BE49-F238E27FC236}">
                <a16:creationId xmlns:a16="http://schemas.microsoft.com/office/drawing/2014/main" id="{EB90601B-5838-4CF2-A198-6D8F635E1CE3}"/>
              </a:ext>
            </a:extLst>
          </p:cNvPr>
          <p:cNvSpPr txBox="1">
            <a:spLocks/>
          </p:cNvSpPr>
          <p:nvPr/>
        </p:nvSpPr>
        <p:spPr>
          <a:xfrm>
            <a:off x="2240280" y="1901409"/>
            <a:ext cx="2331720" cy="464382"/>
          </a:xfrm>
          <a:prstGeom prst="rect">
            <a:avLst/>
          </a:prstGeom>
        </p:spPr>
        <p:txBody>
          <a:bodyPr/>
          <a:lstStyle>
            <a:lvl1pPr algn="l" defTabSz="457200" rtl="0" eaLnBrk="1" latinLnBrk="0" hangingPunct="1">
              <a:spcBef>
                <a:spcPct val="0"/>
              </a:spcBef>
              <a:buNone/>
              <a:defRPr sz="2800" b="1" i="0" kern="1200">
                <a:solidFill>
                  <a:schemeClr val="tx1">
                    <a:lumMod val="95000"/>
                  </a:schemeClr>
                </a:solidFill>
                <a:latin typeface="Arial"/>
                <a:ea typeface="+mj-ea"/>
                <a:cs typeface="Arial"/>
              </a:defRPr>
            </a:lvl1pPr>
          </a:lstStyle>
          <a:p>
            <a:pPr marL="0" marR="0" lvl="0" indent="0" algn="ctr" defTabSz="457200" rtl="0" eaLnBrk="1" fontAlgn="auto" latinLnBrk="0" hangingPunct="1">
              <a:lnSpc>
                <a:spcPct val="90000"/>
              </a:lnSpc>
              <a:spcBef>
                <a:spcPct val="0"/>
              </a:spcBef>
              <a:spcAft>
                <a:spcPts val="0"/>
              </a:spcAft>
              <a:buClrTx/>
              <a:buSzTx/>
              <a:buFontTx/>
              <a:buNone/>
              <a:tabLst/>
              <a:defRPr/>
            </a:pPr>
            <a:r>
              <a:rPr kumimoji="0" lang="en-US" sz="1800" b="0" i="0" u="none" strike="noStrike" kern="1200" cap="none" spc="0" normalizeH="0" baseline="0" noProof="0" dirty="0">
                <a:ln>
                  <a:noFill/>
                </a:ln>
                <a:solidFill>
                  <a:srgbClr val="474746"/>
                </a:solidFill>
                <a:effectLst/>
                <a:uLnTx/>
                <a:uFillTx/>
                <a:latin typeface="Arial"/>
                <a:ea typeface="+mj-ea"/>
                <a:cs typeface="Arial"/>
              </a:rPr>
              <a:t>Skills</a:t>
            </a:r>
          </a:p>
        </p:txBody>
      </p:sp>
      <p:sp>
        <p:nvSpPr>
          <p:cNvPr id="9" name="Title 8">
            <a:extLst>
              <a:ext uri="{FF2B5EF4-FFF2-40B4-BE49-F238E27FC236}">
                <a16:creationId xmlns:a16="http://schemas.microsoft.com/office/drawing/2014/main" id="{B4C7E970-1504-44BA-95F3-CC6994CDB81D}"/>
              </a:ext>
            </a:extLst>
          </p:cNvPr>
          <p:cNvSpPr txBox="1">
            <a:spLocks/>
          </p:cNvSpPr>
          <p:nvPr/>
        </p:nvSpPr>
        <p:spPr>
          <a:xfrm>
            <a:off x="4480559" y="1901409"/>
            <a:ext cx="2331719" cy="464382"/>
          </a:xfrm>
          <a:prstGeom prst="rect">
            <a:avLst/>
          </a:prstGeom>
        </p:spPr>
        <p:txBody>
          <a:bodyPr/>
          <a:lstStyle>
            <a:lvl1pPr algn="l" defTabSz="457200" rtl="0" eaLnBrk="1" latinLnBrk="0" hangingPunct="1">
              <a:spcBef>
                <a:spcPct val="0"/>
              </a:spcBef>
              <a:buNone/>
              <a:defRPr sz="2800" b="1" i="0" kern="1200">
                <a:solidFill>
                  <a:schemeClr val="tx1">
                    <a:lumMod val="95000"/>
                  </a:schemeClr>
                </a:solidFill>
                <a:latin typeface="Arial"/>
                <a:ea typeface="+mj-ea"/>
                <a:cs typeface="Arial"/>
              </a:defRPr>
            </a:lvl1pPr>
          </a:lstStyle>
          <a:p>
            <a:pPr marL="0" marR="0" lvl="0" indent="0" algn="ctr" defTabSz="457200" rtl="0" eaLnBrk="1" fontAlgn="auto" latinLnBrk="0" hangingPunct="1">
              <a:lnSpc>
                <a:spcPct val="90000"/>
              </a:lnSpc>
              <a:spcBef>
                <a:spcPct val="0"/>
              </a:spcBef>
              <a:spcAft>
                <a:spcPts val="0"/>
              </a:spcAft>
              <a:buClrTx/>
              <a:buSzTx/>
              <a:buFontTx/>
              <a:buNone/>
              <a:tabLst/>
              <a:defRPr/>
            </a:pPr>
            <a:r>
              <a:rPr kumimoji="0" lang="en-US" sz="1800" b="0" i="0" u="none" strike="noStrike" kern="1200" cap="none" spc="0" normalizeH="0" baseline="0" noProof="0" dirty="0">
                <a:ln>
                  <a:noFill/>
                </a:ln>
                <a:solidFill>
                  <a:srgbClr val="474746"/>
                </a:solidFill>
                <a:effectLst/>
                <a:uLnTx/>
                <a:uFillTx/>
                <a:latin typeface="Arial"/>
                <a:ea typeface="+mj-ea"/>
                <a:cs typeface="Arial"/>
              </a:rPr>
              <a:t>Organization</a:t>
            </a:r>
          </a:p>
        </p:txBody>
      </p:sp>
      <p:sp>
        <p:nvSpPr>
          <p:cNvPr id="14" name="Title 8">
            <a:extLst>
              <a:ext uri="{FF2B5EF4-FFF2-40B4-BE49-F238E27FC236}">
                <a16:creationId xmlns:a16="http://schemas.microsoft.com/office/drawing/2014/main" id="{B6F9911F-FAFB-44B7-878F-CC9572456EEE}"/>
              </a:ext>
            </a:extLst>
          </p:cNvPr>
          <p:cNvSpPr txBox="1">
            <a:spLocks/>
          </p:cNvSpPr>
          <p:nvPr/>
        </p:nvSpPr>
        <p:spPr>
          <a:xfrm>
            <a:off x="6812277" y="1901409"/>
            <a:ext cx="2266311" cy="464382"/>
          </a:xfrm>
          <a:prstGeom prst="rect">
            <a:avLst/>
          </a:prstGeom>
        </p:spPr>
        <p:txBody>
          <a:bodyPr/>
          <a:lstStyle>
            <a:lvl1pPr algn="l" defTabSz="457200" rtl="0" eaLnBrk="1" latinLnBrk="0" hangingPunct="1">
              <a:spcBef>
                <a:spcPct val="0"/>
              </a:spcBef>
              <a:buNone/>
              <a:defRPr sz="2800" b="1" i="0" kern="1200">
                <a:solidFill>
                  <a:schemeClr val="tx1">
                    <a:lumMod val="95000"/>
                  </a:schemeClr>
                </a:solidFill>
                <a:latin typeface="Arial"/>
                <a:ea typeface="+mj-ea"/>
                <a:cs typeface="Arial"/>
              </a:defRPr>
            </a:lvl1pPr>
          </a:lstStyle>
          <a:p>
            <a:pPr marL="0" marR="0" lvl="0" indent="0" algn="ctr" defTabSz="457200" rtl="0" eaLnBrk="1" fontAlgn="auto" latinLnBrk="0" hangingPunct="1">
              <a:lnSpc>
                <a:spcPct val="90000"/>
              </a:lnSpc>
              <a:spcBef>
                <a:spcPct val="0"/>
              </a:spcBef>
              <a:spcAft>
                <a:spcPts val="0"/>
              </a:spcAft>
              <a:buClrTx/>
              <a:buSzTx/>
              <a:buFontTx/>
              <a:buNone/>
              <a:tabLst/>
              <a:defRPr/>
            </a:pPr>
            <a:r>
              <a:rPr kumimoji="0" lang="en-US" sz="1800" b="0" i="0" u="none" strike="noStrike" kern="1200" cap="none" spc="0" normalizeH="0" baseline="0" noProof="0" dirty="0">
                <a:ln>
                  <a:noFill/>
                </a:ln>
                <a:solidFill>
                  <a:srgbClr val="474746"/>
                </a:solidFill>
                <a:effectLst/>
                <a:uLnTx/>
                <a:uFillTx/>
                <a:latin typeface="Arial"/>
                <a:ea typeface="+mj-ea"/>
                <a:cs typeface="Arial"/>
              </a:rPr>
              <a:t>Finance</a:t>
            </a:r>
          </a:p>
        </p:txBody>
      </p:sp>
      <p:sp>
        <p:nvSpPr>
          <p:cNvPr id="18" name="Mask_right">
            <a:extLst>
              <a:ext uri="{FF2B5EF4-FFF2-40B4-BE49-F238E27FC236}">
                <a16:creationId xmlns:a16="http://schemas.microsoft.com/office/drawing/2014/main" id="{C6191362-68E0-492A-B565-1D4A8462260F}"/>
              </a:ext>
            </a:extLst>
          </p:cNvPr>
          <p:cNvSpPr/>
          <p:nvPr/>
        </p:nvSpPr>
        <p:spPr>
          <a:xfrm>
            <a:off x="6786477" y="2438400"/>
            <a:ext cx="2357524" cy="2705100"/>
          </a:xfrm>
          <a:prstGeom prst="rect">
            <a:avLst/>
          </a:prstGeom>
          <a:gradFill>
            <a:gsLst>
              <a:gs pos="0">
                <a:schemeClr val="tx2">
                  <a:lumMod val="25000"/>
                </a:schemeClr>
              </a:gs>
              <a:gs pos="100000">
                <a:schemeClr val="tx2">
                  <a:lumMod val="10000"/>
                </a:schemeClr>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19" name="Arrow: Pentagon 18">
            <a:extLst>
              <a:ext uri="{FF2B5EF4-FFF2-40B4-BE49-F238E27FC236}">
                <a16:creationId xmlns:a16="http://schemas.microsoft.com/office/drawing/2014/main" id="{FEE64F2F-3C6E-4DF9-A254-4CD405464FEA}"/>
              </a:ext>
            </a:extLst>
          </p:cNvPr>
          <p:cNvSpPr/>
          <p:nvPr/>
        </p:nvSpPr>
        <p:spPr>
          <a:xfrm>
            <a:off x="3521201" y="2438400"/>
            <a:ext cx="3641264" cy="2705100"/>
          </a:xfrm>
          <a:prstGeom prst="homePlate">
            <a:avLst>
              <a:gd name="adj" fmla="val 11560"/>
            </a:avLst>
          </a:prstGeom>
          <a:gradFill>
            <a:gsLst>
              <a:gs pos="1961">
                <a:schemeClr val="bg2"/>
              </a:gs>
              <a:gs pos="100000">
                <a:schemeClr val="bg2">
                  <a:lumMod val="7500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24" name="Arrow: Pentagon 23">
            <a:extLst>
              <a:ext uri="{FF2B5EF4-FFF2-40B4-BE49-F238E27FC236}">
                <a16:creationId xmlns:a16="http://schemas.microsoft.com/office/drawing/2014/main" id="{06E81830-67B7-4277-B501-AD735918A605}"/>
              </a:ext>
            </a:extLst>
          </p:cNvPr>
          <p:cNvSpPr/>
          <p:nvPr/>
        </p:nvSpPr>
        <p:spPr>
          <a:xfrm>
            <a:off x="1245853" y="2438400"/>
            <a:ext cx="3641264" cy="2705100"/>
          </a:xfrm>
          <a:prstGeom prst="homePlate">
            <a:avLst>
              <a:gd name="adj" fmla="val 11560"/>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20" name="Arrow: Pentagon 19">
            <a:extLst>
              <a:ext uri="{FF2B5EF4-FFF2-40B4-BE49-F238E27FC236}">
                <a16:creationId xmlns:a16="http://schemas.microsoft.com/office/drawing/2014/main" id="{75EA9A5D-8CEC-4794-BDF9-226CA98FFC83}"/>
              </a:ext>
            </a:extLst>
          </p:cNvPr>
          <p:cNvSpPr/>
          <p:nvPr/>
        </p:nvSpPr>
        <p:spPr>
          <a:xfrm>
            <a:off x="0" y="2438400"/>
            <a:ext cx="2600968" cy="2705100"/>
          </a:xfrm>
          <a:prstGeom prst="homePlate">
            <a:avLst>
              <a:gd name="adj" fmla="val 11560"/>
            </a:avLst>
          </a:prstGeom>
          <a:gradFill>
            <a:gsLst>
              <a:gs pos="1961">
                <a:srgbClr val="F1605D"/>
              </a:gs>
              <a:gs pos="100000">
                <a:srgbClr val="E84A44"/>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grpSp>
        <p:nvGrpSpPr>
          <p:cNvPr id="26" name="Group 25">
            <a:extLst>
              <a:ext uri="{FF2B5EF4-FFF2-40B4-BE49-F238E27FC236}">
                <a16:creationId xmlns:a16="http://schemas.microsoft.com/office/drawing/2014/main" id="{6BE4D8F5-57CF-4BC7-92E5-F902EE8FB3DF}"/>
              </a:ext>
            </a:extLst>
          </p:cNvPr>
          <p:cNvGrpSpPr/>
          <p:nvPr/>
        </p:nvGrpSpPr>
        <p:grpSpPr>
          <a:xfrm>
            <a:off x="862570" y="2866205"/>
            <a:ext cx="712708" cy="849445"/>
            <a:chOff x="2897012" y="2317750"/>
            <a:chExt cx="581499" cy="693063"/>
          </a:xfrm>
        </p:grpSpPr>
        <p:sp>
          <p:nvSpPr>
            <p:cNvPr id="28" name="Freeform 11">
              <a:extLst>
                <a:ext uri="{FF2B5EF4-FFF2-40B4-BE49-F238E27FC236}">
                  <a16:creationId xmlns:a16="http://schemas.microsoft.com/office/drawing/2014/main" id="{4BBB6115-0690-4FC1-8454-8A2728F5F817}"/>
                </a:ext>
              </a:extLst>
            </p:cNvPr>
            <p:cNvSpPr>
              <a:spLocks/>
            </p:cNvSpPr>
            <p:nvPr/>
          </p:nvSpPr>
          <p:spPr bwMode="auto">
            <a:xfrm>
              <a:off x="2941462" y="2317750"/>
              <a:ext cx="537049" cy="661314"/>
            </a:xfrm>
            <a:custGeom>
              <a:avLst/>
              <a:gdLst>
                <a:gd name="T0" fmla="*/ 178 w 178"/>
                <a:gd name="T1" fmla="*/ 89 h 220"/>
                <a:gd name="T2" fmla="*/ 178 w 178"/>
                <a:gd name="T3" fmla="*/ 81 h 220"/>
                <a:gd name="T4" fmla="*/ 156 w 178"/>
                <a:gd name="T5" fmla="*/ 31 h 220"/>
                <a:gd name="T6" fmla="*/ 89 w 178"/>
                <a:gd name="T7" fmla="*/ 0 h 220"/>
                <a:gd name="T8" fmla="*/ 0 w 178"/>
                <a:gd name="T9" fmla="*/ 89 h 220"/>
                <a:gd name="T10" fmla="*/ 89 w 178"/>
                <a:gd name="T11" fmla="*/ 179 h 220"/>
                <a:gd name="T12" fmla="*/ 89 w 178"/>
                <a:gd name="T13" fmla="*/ 220 h 220"/>
                <a:gd name="T14" fmla="*/ 160 w 178"/>
                <a:gd name="T15" fmla="*/ 145 h 220"/>
                <a:gd name="T16" fmla="*/ 178 w 178"/>
                <a:gd name="T17" fmla="*/ 89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8" h="220">
                  <a:moveTo>
                    <a:pt x="178" y="89"/>
                  </a:moveTo>
                  <a:cubicBezTo>
                    <a:pt x="178" y="87"/>
                    <a:pt x="178" y="84"/>
                    <a:pt x="178" y="81"/>
                  </a:cubicBezTo>
                  <a:cubicBezTo>
                    <a:pt x="176" y="62"/>
                    <a:pt x="168" y="45"/>
                    <a:pt x="156" y="31"/>
                  </a:cubicBezTo>
                  <a:cubicBezTo>
                    <a:pt x="139" y="11"/>
                    <a:pt x="115" y="0"/>
                    <a:pt x="89" y="0"/>
                  </a:cubicBezTo>
                  <a:cubicBezTo>
                    <a:pt x="40" y="0"/>
                    <a:pt x="0" y="40"/>
                    <a:pt x="0" y="89"/>
                  </a:cubicBezTo>
                  <a:cubicBezTo>
                    <a:pt x="0" y="139"/>
                    <a:pt x="40" y="179"/>
                    <a:pt x="89" y="179"/>
                  </a:cubicBezTo>
                  <a:cubicBezTo>
                    <a:pt x="89" y="220"/>
                    <a:pt x="89" y="220"/>
                    <a:pt x="89" y="220"/>
                  </a:cubicBezTo>
                  <a:cubicBezTo>
                    <a:pt x="115" y="198"/>
                    <a:pt x="143" y="175"/>
                    <a:pt x="160" y="145"/>
                  </a:cubicBezTo>
                  <a:cubicBezTo>
                    <a:pt x="170" y="128"/>
                    <a:pt x="178" y="110"/>
                    <a:pt x="178" y="89"/>
                  </a:cubicBezTo>
                  <a:close/>
                </a:path>
              </a:pathLst>
            </a:cu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74746"/>
                </a:solidFill>
                <a:effectLst/>
                <a:uLnTx/>
                <a:uFillTx/>
                <a:latin typeface="Arial"/>
                <a:ea typeface="+mn-ea"/>
                <a:cs typeface="+mn-cs"/>
              </a:endParaRPr>
            </a:p>
          </p:txBody>
        </p:sp>
        <p:sp>
          <p:nvSpPr>
            <p:cNvPr id="29" name="Oval 28">
              <a:extLst>
                <a:ext uri="{FF2B5EF4-FFF2-40B4-BE49-F238E27FC236}">
                  <a16:creationId xmlns:a16="http://schemas.microsoft.com/office/drawing/2014/main" id="{421CC304-ED9B-48CE-B1C2-B11543F2E420}"/>
                </a:ext>
              </a:extLst>
            </p:cNvPr>
            <p:cNvSpPr/>
            <p:nvPr/>
          </p:nvSpPr>
          <p:spPr>
            <a:xfrm>
              <a:off x="3036094" y="2533076"/>
              <a:ext cx="88106" cy="88106"/>
            </a:xfrm>
            <a:prstGeom prst="ellipse">
              <a:avLst/>
            </a:prstGeom>
            <a:noFill/>
            <a:ln w="19050"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30" name="Rectangle 29">
              <a:extLst>
                <a:ext uri="{FF2B5EF4-FFF2-40B4-BE49-F238E27FC236}">
                  <a16:creationId xmlns:a16="http://schemas.microsoft.com/office/drawing/2014/main" id="{2D63B225-75CD-40B8-9F35-715EF0857B57}"/>
                </a:ext>
              </a:extLst>
            </p:cNvPr>
            <p:cNvSpPr/>
            <p:nvPr/>
          </p:nvSpPr>
          <p:spPr>
            <a:xfrm>
              <a:off x="3161109" y="2533076"/>
              <a:ext cx="88106" cy="88106"/>
            </a:xfrm>
            <a:prstGeom prst="rect">
              <a:avLst/>
            </a:prstGeom>
            <a:noFill/>
            <a:ln w="19050"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31" name="Isosceles Triangle 30">
              <a:extLst>
                <a:ext uri="{FF2B5EF4-FFF2-40B4-BE49-F238E27FC236}">
                  <a16:creationId xmlns:a16="http://schemas.microsoft.com/office/drawing/2014/main" id="{F3655DB7-C7E8-46C9-A21B-E6F2332A837A}"/>
                </a:ext>
              </a:extLst>
            </p:cNvPr>
            <p:cNvSpPr/>
            <p:nvPr/>
          </p:nvSpPr>
          <p:spPr>
            <a:xfrm>
              <a:off x="3286125" y="2533076"/>
              <a:ext cx="88106" cy="88106"/>
            </a:xfrm>
            <a:prstGeom prst="triangle">
              <a:avLst/>
            </a:prstGeom>
            <a:noFill/>
            <a:ln w="19050"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34" name="Freeform 11">
              <a:extLst>
                <a:ext uri="{FF2B5EF4-FFF2-40B4-BE49-F238E27FC236}">
                  <a16:creationId xmlns:a16="http://schemas.microsoft.com/office/drawing/2014/main" id="{A6BE21FE-0B19-43A0-9EE1-A44581366054}"/>
                </a:ext>
              </a:extLst>
            </p:cNvPr>
            <p:cNvSpPr>
              <a:spLocks/>
            </p:cNvSpPr>
            <p:nvPr/>
          </p:nvSpPr>
          <p:spPr bwMode="auto">
            <a:xfrm flipH="1">
              <a:off x="2897012" y="2699780"/>
              <a:ext cx="252588" cy="311033"/>
            </a:xfrm>
            <a:custGeom>
              <a:avLst/>
              <a:gdLst>
                <a:gd name="T0" fmla="*/ 178 w 178"/>
                <a:gd name="T1" fmla="*/ 89 h 220"/>
                <a:gd name="T2" fmla="*/ 178 w 178"/>
                <a:gd name="T3" fmla="*/ 81 h 220"/>
                <a:gd name="T4" fmla="*/ 156 w 178"/>
                <a:gd name="T5" fmla="*/ 31 h 220"/>
                <a:gd name="T6" fmla="*/ 89 w 178"/>
                <a:gd name="T7" fmla="*/ 0 h 220"/>
                <a:gd name="T8" fmla="*/ 0 w 178"/>
                <a:gd name="T9" fmla="*/ 89 h 220"/>
                <a:gd name="T10" fmla="*/ 89 w 178"/>
                <a:gd name="T11" fmla="*/ 179 h 220"/>
                <a:gd name="T12" fmla="*/ 89 w 178"/>
                <a:gd name="T13" fmla="*/ 220 h 220"/>
                <a:gd name="T14" fmla="*/ 160 w 178"/>
                <a:gd name="T15" fmla="*/ 145 h 220"/>
                <a:gd name="T16" fmla="*/ 178 w 178"/>
                <a:gd name="T17" fmla="*/ 89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8" h="220">
                  <a:moveTo>
                    <a:pt x="178" y="89"/>
                  </a:moveTo>
                  <a:cubicBezTo>
                    <a:pt x="178" y="87"/>
                    <a:pt x="178" y="84"/>
                    <a:pt x="178" y="81"/>
                  </a:cubicBezTo>
                  <a:cubicBezTo>
                    <a:pt x="176" y="62"/>
                    <a:pt x="168" y="45"/>
                    <a:pt x="156" y="31"/>
                  </a:cubicBezTo>
                  <a:cubicBezTo>
                    <a:pt x="139" y="11"/>
                    <a:pt x="115" y="0"/>
                    <a:pt x="89" y="0"/>
                  </a:cubicBezTo>
                  <a:cubicBezTo>
                    <a:pt x="40" y="0"/>
                    <a:pt x="0" y="40"/>
                    <a:pt x="0" y="89"/>
                  </a:cubicBezTo>
                  <a:cubicBezTo>
                    <a:pt x="0" y="139"/>
                    <a:pt x="40" y="179"/>
                    <a:pt x="89" y="179"/>
                  </a:cubicBezTo>
                  <a:cubicBezTo>
                    <a:pt x="89" y="220"/>
                    <a:pt x="89" y="220"/>
                    <a:pt x="89" y="220"/>
                  </a:cubicBezTo>
                  <a:cubicBezTo>
                    <a:pt x="115" y="198"/>
                    <a:pt x="143" y="175"/>
                    <a:pt x="160" y="145"/>
                  </a:cubicBezTo>
                  <a:cubicBezTo>
                    <a:pt x="170" y="128"/>
                    <a:pt x="178" y="110"/>
                    <a:pt x="178" y="89"/>
                  </a:cubicBezTo>
                  <a:close/>
                </a:path>
              </a:pathLst>
            </a:custGeom>
            <a:solidFill>
              <a:srgbClr val="EE5853"/>
            </a:solidFill>
            <a:ln w="19050"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74746"/>
                </a:solidFill>
                <a:effectLst/>
                <a:uLnTx/>
                <a:uFillTx/>
                <a:latin typeface="Arial"/>
                <a:ea typeface="+mn-ea"/>
                <a:cs typeface="+mn-cs"/>
              </a:endParaRPr>
            </a:p>
          </p:txBody>
        </p:sp>
      </p:grpSp>
      <p:sp>
        <p:nvSpPr>
          <p:cNvPr id="41" name="Freeform 11">
            <a:extLst>
              <a:ext uri="{FF2B5EF4-FFF2-40B4-BE49-F238E27FC236}">
                <a16:creationId xmlns:a16="http://schemas.microsoft.com/office/drawing/2014/main" id="{30FB4A3F-113E-41EE-B94B-5E99C4BF8956}"/>
              </a:ext>
            </a:extLst>
          </p:cNvPr>
          <p:cNvSpPr>
            <a:spLocks noEditPoints="1"/>
          </p:cNvSpPr>
          <p:nvPr/>
        </p:nvSpPr>
        <p:spPr bwMode="auto">
          <a:xfrm>
            <a:off x="3318254" y="2897524"/>
            <a:ext cx="609790" cy="970580"/>
          </a:xfrm>
          <a:custGeom>
            <a:avLst/>
            <a:gdLst>
              <a:gd name="T0" fmla="*/ 603 w 1286"/>
              <a:gd name="T1" fmla="*/ 1237 h 2050"/>
              <a:gd name="T2" fmla="*/ 367 w 1286"/>
              <a:gd name="T3" fmla="*/ 1555 h 2050"/>
              <a:gd name="T4" fmla="*/ 45 w 1286"/>
              <a:gd name="T5" fmla="*/ 1530 h 2050"/>
              <a:gd name="T6" fmla="*/ 266 w 1286"/>
              <a:gd name="T7" fmla="*/ 1111 h 2050"/>
              <a:gd name="T8" fmla="*/ 306 w 1286"/>
              <a:gd name="T9" fmla="*/ 1227 h 2050"/>
              <a:gd name="T10" fmla="*/ 432 w 1286"/>
              <a:gd name="T11" fmla="*/ 1197 h 2050"/>
              <a:gd name="T12" fmla="*/ 507 w 1286"/>
              <a:gd name="T13" fmla="*/ 1298 h 2050"/>
              <a:gd name="T14" fmla="*/ 985 w 1286"/>
              <a:gd name="T15" fmla="*/ 1116 h 2050"/>
              <a:gd name="T16" fmla="*/ 934 w 1286"/>
              <a:gd name="T17" fmla="*/ 1202 h 2050"/>
              <a:gd name="T18" fmla="*/ 814 w 1286"/>
              <a:gd name="T19" fmla="*/ 1202 h 2050"/>
              <a:gd name="T20" fmla="*/ 744 w 1286"/>
              <a:gd name="T21" fmla="*/ 1272 h 2050"/>
              <a:gd name="T22" fmla="*/ 643 w 1286"/>
              <a:gd name="T23" fmla="*/ 1247 h 2050"/>
              <a:gd name="T24" fmla="*/ 955 w 1286"/>
              <a:gd name="T25" fmla="*/ 1727 h 2050"/>
              <a:gd name="T26" fmla="*/ 1171 w 1286"/>
              <a:gd name="T27" fmla="*/ 626 h 2050"/>
              <a:gd name="T28" fmla="*/ 1236 w 1286"/>
              <a:gd name="T29" fmla="*/ 727 h 2050"/>
              <a:gd name="T30" fmla="*/ 1156 w 1286"/>
              <a:gd name="T31" fmla="*/ 838 h 2050"/>
              <a:gd name="T32" fmla="*/ 1065 w 1286"/>
              <a:gd name="T33" fmla="*/ 954 h 2050"/>
              <a:gd name="T34" fmla="*/ 980 w 1286"/>
              <a:gd name="T35" fmla="*/ 1076 h 2050"/>
              <a:gd name="T36" fmla="*/ 899 w 1286"/>
              <a:gd name="T37" fmla="*/ 1187 h 2050"/>
              <a:gd name="T38" fmla="*/ 764 w 1286"/>
              <a:gd name="T39" fmla="*/ 1187 h 2050"/>
              <a:gd name="T40" fmla="*/ 618 w 1286"/>
              <a:gd name="T41" fmla="*/ 1182 h 2050"/>
              <a:gd name="T42" fmla="*/ 467 w 1286"/>
              <a:gd name="T43" fmla="*/ 1182 h 2050"/>
              <a:gd name="T44" fmla="*/ 331 w 1286"/>
              <a:gd name="T45" fmla="*/ 1182 h 2050"/>
              <a:gd name="T46" fmla="*/ 251 w 1286"/>
              <a:gd name="T47" fmla="*/ 1070 h 2050"/>
              <a:gd name="T48" fmla="*/ 171 w 1286"/>
              <a:gd name="T49" fmla="*/ 949 h 2050"/>
              <a:gd name="T50" fmla="*/ 80 w 1286"/>
              <a:gd name="T51" fmla="*/ 828 h 2050"/>
              <a:gd name="T52" fmla="*/ 0 w 1286"/>
              <a:gd name="T53" fmla="*/ 717 h 2050"/>
              <a:gd name="T54" fmla="*/ 45 w 1286"/>
              <a:gd name="T55" fmla="*/ 586 h 2050"/>
              <a:gd name="T56" fmla="*/ 95 w 1286"/>
              <a:gd name="T57" fmla="*/ 444 h 2050"/>
              <a:gd name="T58" fmla="*/ 135 w 1286"/>
              <a:gd name="T59" fmla="*/ 308 h 2050"/>
              <a:gd name="T60" fmla="*/ 181 w 1286"/>
              <a:gd name="T61" fmla="*/ 177 h 2050"/>
              <a:gd name="T62" fmla="*/ 311 w 1286"/>
              <a:gd name="T63" fmla="*/ 131 h 2050"/>
              <a:gd name="T64" fmla="*/ 452 w 1286"/>
              <a:gd name="T65" fmla="*/ 91 h 2050"/>
              <a:gd name="T66" fmla="*/ 588 w 1286"/>
              <a:gd name="T67" fmla="*/ 45 h 2050"/>
              <a:gd name="T68" fmla="*/ 718 w 1286"/>
              <a:gd name="T69" fmla="*/ 0 h 2050"/>
              <a:gd name="T70" fmla="*/ 834 w 1286"/>
              <a:gd name="T71" fmla="*/ 81 h 2050"/>
              <a:gd name="T72" fmla="*/ 945 w 1286"/>
              <a:gd name="T73" fmla="*/ 172 h 2050"/>
              <a:gd name="T74" fmla="*/ 1065 w 1286"/>
              <a:gd name="T75" fmla="*/ 258 h 2050"/>
              <a:gd name="T76" fmla="*/ 1176 w 1286"/>
              <a:gd name="T77" fmla="*/ 338 h 2050"/>
              <a:gd name="T78" fmla="*/ 1176 w 1286"/>
              <a:gd name="T79" fmla="*/ 480 h 2050"/>
              <a:gd name="T80" fmla="*/ 1171 w 1286"/>
              <a:gd name="T81" fmla="*/ 626 h 2050"/>
              <a:gd name="T82" fmla="*/ 613 w 1286"/>
              <a:gd name="T83" fmla="*/ 182 h 2050"/>
              <a:gd name="T84" fmla="*/ 241 w 1286"/>
              <a:gd name="T85" fmla="*/ 621 h 2050"/>
              <a:gd name="T86" fmla="*/ 613 w 1286"/>
              <a:gd name="T87" fmla="*/ 247 h 20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86" h="2050">
                <a:moveTo>
                  <a:pt x="537" y="1277"/>
                </a:moveTo>
                <a:cubicBezTo>
                  <a:pt x="537" y="1277"/>
                  <a:pt x="537" y="1277"/>
                  <a:pt x="537" y="1277"/>
                </a:cubicBezTo>
                <a:cubicBezTo>
                  <a:pt x="603" y="1237"/>
                  <a:pt x="603" y="1237"/>
                  <a:pt x="603" y="1237"/>
                </a:cubicBezTo>
                <a:cubicBezTo>
                  <a:pt x="603" y="1237"/>
                  <a:pt x="603" y="1237"/>
                  <a:pt x="603" y="1237"/>
                </a:cubicBezTo>
                <a:cubicBezTo>
                  <a:pt x="558" y="1530"/>
                  <a:pt x="512" y="1687"/>
                  <a:pt x="487" y="1762"/>
                </a:cubicBezTo>
                <a:cubicBezTo>
                  <a:pt x="487" y="1762"/>
                  <a:pt x="487" y="1762"/>
                  <a:pt x="367" y="1555"/>
                </a:cubicBezTo>
                <a:cubicBezTo>
                  <a:pt x="367" y="1555"/>
                  <a:pt x="367" y="1555"/>
                  <a:pt x="357" y="1540"/>
                </a:cubicBezTo>
                <a:cubicBezTo>
                  <a:pt x="357" y="1540"/>
                  <a:pt x="357" y="1540"/>
                  <a:pt x="331" y="1540"/>
                </a:cubicBezTo>
                <a:cubicBezTo>
                  <a:pt x="331" y="1540"/>
                  <a:pt x="331" y="1540"/>
                  <a:pt x="45" y="1530"/>
                </a:cubicBezTo>
                <a:cubicBezTo>
                  <a:pt x="125" y="1409"/>
                  <a:pt x="186" y="1257"/>
                  <a:pt x="231" y="1111"/>
                </a:cubicBezTo>
                <a:cubicBezTo>
                  <a:pt x="231" y="1111"/>
                  <a:pt x="231" y="1111"/>
                  <a:pt x="251" y="1111"/>
                </a:cubicBezTo>
                <a:cubicBezTo>
                  <a:pt x="251" y="1111"/>
                  <a:pt x="251" y="1111"/>
                  <a:pt x="266" y="1111"/>
                </a:cubicBezTo>
                <a:cubicBezTo>
                  <a:pt x="266" y="1111"/>
                  <a:pt x="266" y="1111"/>
                  <a:pt x="271" y="1126"/>
                </a:cubicBezTo>
                <a:cubicBezTo>
                  <a:pt x="271" y="1126"/>
                  <a:pt x="271" y="1126"/>
                  <a:pt x="296" y="1197"/>
                </a:cubicBezTo>
                <a:cubicBezTo>
                  <a:pt x="296" y="1197"/>
                  <a:pt x="296" y="1197"/>
                  <a:pt x="306" y="1227"/>
                </a:cubicBezTo>
                <a:cubicBezTo>
                  <a:pt x="306" y="1227"/>
                  <a:pt x="306" y="1227"/>
                  <a:pt x="341" y="1222"/>
                </a:cubicBezTo>
                <a:cubicBezTo>
                  <a:pt x="341" y="1222"/>
                  <a:pt x="341" y="1222"/>
                  <a:pt x="417" y="1202"/>
                </a:cubicBezTo>
                <a:cubicBezTo>
                  <a:pt x="417" y="1202"/>
                  <a:pt x="417" y="1202"/>
                  <a:pt x="432" y="1197"/>
                </a:cubicBezTo>
                <a:cubicBezTo>
                  <a:pt x="432" y="1197"/>
                  <a:pt x="432" y="1197"/>
                  <a:pt x="442" y="1212"/>
                </a:cubicBezTo>
                <a:cubicBezTo>
                  <a:pt x="442" y="1212"/>
                  <a:pt x="442" y="1212"/>
                  <a:pt x="487" y="1267"/>
                </a:cubicBezTo>
                <a:cubicBezTo>
                  <a:pt x="487" y="1267"/>
                  <a:pt x="487" y="1267"/>
                  <a:pt x="507" y="1298"/>
                </a:cubicBezTo>
                <a:cubicBezTo>
                  <a:pt x="507" y="1298"/>
                  <a:pt x="507" y="1298"/>
                  <a:pt x="537" y="1277"/>
                </a:cubicBezTo>
                <a:close/>
                <a:moveTo>
                  <a:pt x="1005" y="1116"/>
                </a:moveTo>
                <a:cubicBezTo>
                  <a:pt x="985" y="1116"/>
                  <a:pt x="985" y="1116"/>
                  <a:pt x="985" y="1116"/>
                </a:cubicBezTo>
                <a:cubicBezTo>
                  <a:pt x="970" y="1116"/>
                  <a:pt x="970" y="1116"/>
                  <a:pt x="970" y="1116"/>
                </a:cubicBezTo>
                <a:cubicBezTo>
                  <a:pt x="965" y="1131"/>
                  <a:pt x="965" y="1131"/>
                  <a:pt x="965" y="1131"/>
                </a:cubicBezTo>
                <a:cubicBezTo>
                  <a:pt x="934" y="1202"/>
                  <a:pt x="934" y="1202"/>
                  <a:pt x="934" y="1202"/>
                </a:cubicBezTo>
                <a:cubicBezTo>
                  <a:pt x="924" y="1232"/>
                  <a:pt x="924" y="1232"/>
                  <a:pt x="924" y="1232"/>
                </a:cubicBezTo>
                <a:cubicBezTo>
                  <a:pt x="889" y="1222"/>
                  <a:pt x="889" y="1222"/>
                  <a:pt x="889" y="1222"/>
                </a:cubicBezTo>
                <a:cubicBezTo>
                  <a:pt x="814" y="1202"/>
                  <a:pt x="814" y="1202"/>
                  <a:pt x="814" y="1202"/>
                </a:cubicBezTo>
                <a:cubicBezTo>
                  <a:pt x="799" y="1202"/>
                  <a:pt x="799" y="1202"/>
                  <a:pt x="799" y="1202"/>
                </a:cubicBezTo>
                <a:cubicBezTo>
                  <a:pt x="789" y="1212"/>
                  <a:pt x="789" y="1212"/>
                  <a:pt x="789" y="1212"/>
                </a:cubicBezTo>
                <a:cubicBezTo>
                  <a:pt x="744" y="1272"/>
                  <a:pt x="744" y="1272"/>
                  <a:pt x="744" y="1272"/>
                </a:cubicBezTo>
                <a:cubicBezTo>
                  <a:pt x="718" y="1298"/>
                  <a:pt x="718" y="1298"/>
                  <a:pt x="718" y="1298"/>
                </a:cubicBezTo>
                <a:cubicBezTo>
                  <a:pt x="693" y="1277"/>
                  <a:pt x="693" y="1277"/>
                  <a:pt x="693" y="1277"/>
                </a:cubicBezTo>
                <a:cubicBezTo>
                  <a:pt x="643" y="1247"/>
                  <a:pt x="643" y="1247"/>
                  <a:pt x="643" y="1247"/>
                </a:cubicBezTo>
                <a:cubicBezTo>
                  <a:pt x="633" y="1288"/>
                  <a:pt x="628" y="1323"/>
                  <a:pt x="623" y="1358"/>
                </a:cubicBezTo>
                <a:cubicBezTo>
                  <a:pt x="759" y="1929"/>
                  <a:pt x="844" y="2050"/>
                  <a:pt x="844" y="2050"/>
                </a:cubicBezTo>
                <a:cubicBezTo>
                  <a:pt x="955" y="1727"/>
                  <a:pt x="955" y="1727"/>
                  <a:pt x="955" y="1727"/>
                </a:cubicBezTo>
                <a:cubicBezTo>
                  <a:pt x="1286" y="1676"/>
                  <a:pt x="1286" y="1676"/>
                  <a:pt x="1286" y="1676"/>
                </a:cubicBezTo>
                <a:cubicBezTo>
                  <a:pt x="1171" y="1530"/>
                  <a:pt x="1075" y="1318"/>
                  <a:pt x="1005" y="1116"/>
                </a:cubicBezTo>
                <a:close/>
                <a:moveTo>
                  <a:pt x="1171" y="626"/>
                </a:moveTo>
                <a:cubicBezTo>
                  <a:pt x="1171" y="626"/>
                  <a:pt x="1171" y="626"/>
                  <a:pt x="1171" y="626"/>
                </a:cubicBezTo>
                <a:cubicBezTo>
                  <a:pt x="1196" y="662"/>
                  <a:pt x="1196" y="662"/>
                  <a:pt x="1196" y="662"/>
                </a:cubicBezTo>
                <a:cubicBezTo>
                  <a:pt x="1196" y="662"/>
                  <a:pt x="1196" y="662"/>
                  <a:pt x="1236" y="727"/>
                </a:cubicBezTo>
                <a:cubicBezTo>
                  <a:pt x="1236" y="727"/>
                  <a:pt x="1236" y="727"/>
                  <a:pt x="1176" y="773"/>
                </a:cubicBezTo>
                <a:cubicBezTo>
                  <a:pt x="1176" y="773"/>
                  <a:pt x="1176" y="773"/>
                  <a:pt x="1146" y="798"/>
                </a:cubicBezTo>
                <a:cubicBezTo>
                  <a:pt x="1146" y="798"/>
                  <a:pt x="1146" y="798"/>
                  <a:pt x="1156" y="838"/>
                </a:cubicBezTo>
                <a:cubicBezTo>
                  <a:pt x="1156" y="838"/>
                  <a:pt x="1156" y="838"/>
                  <a:pt x="1176" y="914"/>
                </a:cubicBezTo>
                <a:cubicBezTo>
                  <a:pt x="1176" y="914"/>
                  <a:pt x="1176" y="914"/>
                  <a:pt x="1100" y="939"/>
                </a:cubicBezTo>
                <a:cubicBezTo>
                  <a:pt x="1100" y="939"/>
                  <a:pt x="1100" y="939"/>
                  <a:pt x="1065" y="954"/>
                </a:cubicBezTo>
                <a:cubicBezTo>
                  <a:pt x="1065" y="954"/>
                  <a:pt x="1065" y="954"/>
                  <a:pt x="1065" y="995"/>
                </a:cubicBezTo>
                <a:cubicBezTo>
                  <a:pt x="1065" y="995"/>
                  <a:pt x="1065" y="995"/>
                  <a:pt x="1060" y="1070"/>
                </a:cubicBezTo>
                <a:cubicBezTo>
                  <a:pt x="1060" y="1070"/>
                  <a:pt x="1060" y="1070"/>
                  <a:pt x="980" y="1076"/>
                </a:cubicBezTo>
                <a:cubicBezTo>
                  <a:pt x="980" y="1076"/>
                  <a:pt x="980" y="1076"/>
                  <a:pt x="940" y="1076"/>
                </a:cubicBezTo>
                <a:cubicBezTo>
                  <a:pt x="940" y="1076"/>
                  <a:pt x="940" y="1076"/>
                  <a:pt x="929" y="1116"/>
                </a:cubicBezTo>
                <a:cubicBezTo>
                  <a:pt x="929" y="1116"/>
                  <a:pt x="929" y="1116"/>
                  <a:pt x="899" y="1187"/>
                </a:cubicBezTo>
                <a:cubicBezTo>
                  <a:pt x="899" y="1187"/>
                  <a:pt x="899" y="1187"/>
                  <a:pt x="824" y="1166"/>
                </a:cubicBezTo>
                <a:cubicBezTo>
                  <a:pt x="824" y="1166"/>
                  <a:pt x="824" y="1166"/>
                  <a:pt x="789" y="1156"/>
                </a:cubicBezTo>
                <a:cubicBezTo>
                  <a:pt x="789" y="1156"/>
                  <a:pt x="789" y="1156"/>
                  <a:pt x="764" y="1187"/>
                </a:cubicBezTo>
                <a:cubicBezTo>
                  <a:pt x="764" y="1187"/>
                  <a:pt x="764" y="1187"/>
                  <a:pt x="713" y="1242"/>
                </a:cubicBezTo>
                <a:cubicBezTo>
                  <a:pt x="713" y="1242"/>
                  <a:pt x="713" y="1242"/>
                  <a:pt x="648" y="1202"/>
                </a:cubicBezTo>
                <a:cubicBezTo>
                  <a:pt x="648" y="1202"/>
                  <a:pt x="648" y="1202"/>
                  <a:pt x="618" y="1182"/>
                </a:cubicBezTo>
                <a:cubicBezTo>
                  <a:pt x="618" y="1182"/>
                  <a:pt x="618" y="1182"/>
                  <a:pt x="583" y="1202"/>
                </a:cubicBezTo>
                <a:cubicBezTo>
                  <a:pt x="583" y="1202"/>
                  <a:pt x="583" y="1202"/>
                  <a:pt x="517" y="1242"/>
                </a:cubicBezTo>
                <a:cubicBezTo>
                  <a:pt x="517" y="1242"/>
                  <a:pt x="517" y="1242"/>
                  <a:pt x="467" y="1182"/>
                </a:cubicBezTo>
                <a:cubicBezTo>
                  <a:pt x="467" y="1182"/>
                  <a:pt x="467" y="1182"/>
                  <a:pt x="447" y="1151"/>
                </a:cubicBezTo>
                <a:cubicBezTo>
                  <a:pt x="447" y="1151"/>
                  <a:pt x="447" y="1151"/>
                  <a:pt x="407" y="1161"/>
                </a:cubicBezTo>
                <a:cubicBezTo>
                  <a:pt x="407" y="1161"/>
                  <a:pt x="407" y="1161"/>
                  <a:pt x="331" y="1182"/>
                </a:cubicBezTo>
                <a:cubicBezTo>
                  <a:pt x="331" y="1182"/>
                  <a:pt x="331" y="1182"/>
                  <a:pt x="306" y="1111"/>
                </a:cubicBezTo>
                <a:cubicBezTo>
                  <a:pt x="306" y="1111"/>
                  <a:pt x="306" y="1111"/>
                  <a:pt x="291" y="1070"/>
                </a:cubicBezTo>
                <a:cubicBezTo>
                  <a:pt x="291" y="1070"/>
                  <a:pt x="291" y="1070"/>
                  <a:pt x="251" y="1070"/>
                </a:cubicBezTo>
                <a:cubicBezTo>
                  <a:pt x="251" y="1070"/>
                  <a:pt x="251" y="1070"/>
                  <a:pt x="176" y="1065"/>
                </a:cubicBezTo>
                <a:cubicBezTo>
                  <a:pt x="176" y="1065"/>
                  <a:pt x="176" y="1065"/>
                  <a:pt x="171" y="990"/>
                </a:cubicBezTo>
                <a:cubicBezTo>
                  <a:pt x="171" y="990"/>
                  <a:pt x="171" y="990"/>
                  <a:pt x="171" y="949"/>
                </a:cubicBezTo>
                <a:cubicBezTo>
                  <a:pt x="171" y="949"/>
                  <a:pt x="171" y="949"/>
                  <a:pt x="130" y="934"/>
                </a:cubicBezTo>
                <a:cubicBezTo>
                  <a:pt x="130" y="934"/>
                  <a:pt x="130" y="934"/>
                  <a:pt x="60" y="904"/>
                </a:cubicBezTo>
                <a:cubicBezTo>
                  <a:pt x="60" y="904"/>
                  <a:pt x="60" y="904"/>
                  <a:pt x="80" y="828"/>
                </a:cubicBezTo>
                <a:cubicBezTo>
                  <a:pt x="80" y="828"/>
                  <a:pt x="80" y="828"/>
                  <a:pt x="90" y="793"/>
                </a:cubicBezTo>
                <a:cubicBezTo>
                  <a:pt x="90" y="793"/>
                  <a:pt x="90" y="793"/>
                  <a:pt x="60" y="767"/>
                </a:cubicBezTo>
                <a:cubicBezTo>
                  <a:pt x="60" y="767"/>
                  <a:pt x="60" y="767"/>
                  <a:pt x="0" y="717"/>
                </a:cubicBezTo>
                <a:cubicBezTo>
                  <a:pt x="0" y="717"/>
                  <a:pt x="0" y="717"/>
                  <a:pt x="45" y="651"/>
                </a:cubicBezTo>
                <a:cubicBezTo>
                  <a:pt x="45" y="651"/>
                  <a:pt x="45" y="651"/>
                  <a:pt x="65" y="621"/>
                </a:cubicBezTo>
                <a:cubicBezTo>
                  <a:pt x="65" y="621"/>
                  <a:pt x="65" y="621"/>
                  <a:pt x="45" y="586"/>
                </a:cubicBezTo>
                <a:cubicBezTo>
                  <a:pt x="45" y="586"/>
                  <a:pt x="45" y="586"/>
                  <a:pt x="5" y="520"/>
                </a:cubicBezTo>
                <a:cubicBezTo>
                  <a:pt x="5" y="520"/>
                  <a:pt x="5" y="520"/>
                  <a:pt x="65" y="475"/>
                </a:cubicBezTo>
                <a:cubicBezTo>
                  <a:pt x="65" y="475"/>
                  <a:pt x="65" y="475"/>
                  <a:pt x="95" y="444"/>
                </a:cubicBezTo>
                <a:cubicBezTo>
                  <a:pt x="95" y="444"/>
                  <a:pt x="95" y="444"/>
                  <a:pt x="85" y="409"/>
                </a:cubicBezTo>
                <a:cubicBezTo>
                  <a:pt x="85" y="409"/>
                  <a:pt x="85" y="409"/>
                  <a:pt x="65" y="333"/>
                </a:cubicBezTo>
                <a:cubicBezTo>
                  <a:pt x="65" y="333"/>
                  <a:pt x="65" y="333"/>
                  <a:pt x="135" y="308"/>
                </a:cubicBezTo>
                <a:cubicBezTo>
                  <a:pt x="135" y="308"/>
                  <a:pt x="135" y="308"/>
                  <a:pt x="176" y="293"/>
                </a:cubicBezTo>
                <a:cubicBezTo>
                  <a:pt x="176" y="293"/>
                  <a:pt x="176" y="293"/>
                  <a:pt x="176" y="252"/>
                </a:cubicBezTo>
                <a:cubicBezTo>
                  <a:pt x="176" y="252"/>
                  <a:pt x="176" y="252"/>
                  <a:pt x="181" y="177"/>
                </a:cubicBezTo>
                <a:cubicBezTo>
                  <a:pt x="181" y="177"/>
                  <a:pt x="181" y="177"/>
                  <a:pt x="256" y="172"/>
                </a:cubicBezTo>
                <a:cubicBezTo>
                  <a:pt x="256" y="172"/>
                  <a:pt x="256" y="172"/>
                  <a:pt x="296" y="172"/>
                </a:cubicBezTo>
                <a:cubicBezTo>
                  <a:pt x="296" y="172"/>
                  <a:pt x="296" y="172"/>
                  <a:pt x="311" y="131"/>
                </a:cubicBezTo>
                <a:cubicBezTo>
                  <a:pt x="311" y="131"/>
                  <a:pt x="311" y="131"/>
                  <a:pt x="341" y="61"/>
                </a:cubicBezTo>
                <a:cubicBezTo>
                  <a:pt x="341" y="61"/>
                  <a:pt x="341" y="61"/>
                  <a:pt x="412" y="81"/>
                </a:cubicBezTo>
                <a:cubicBezTo>
                  <a:pt x="412" y="81"/>
                  <a:pt x="412" y="81"/>
                  <a:pt x="452" y="91"/>
                </a:cubicBezTo>
                <a:cubicBezTo>
                  <a:pt x="452" y="91"/>
                  <a:pt x="452" y="91"/>
                  <a:pt x="477" y="61"/>
                </a:cubicBezTo>
                <a:cubicBezTo>
                  <a:pt x="477" y="61"/>
                  <a:pt x="477" y="61"/>
                  <a:pt x="527" y="0"/>
                </a:cubicBezTo>
                <a:cubicBezTo>
                  <a:pt x="527" y="0"/>
                  <a:pt x="527" y="0"/>
                  <a:pt x="588" y="45"/>
                </a:cubicBezTo>
                <a:cubicBezTo>
                  <a:pt x="588" y="45"/>
                  <a:pt x="588" y="45"/>
                  <a:pt x="623" y="66"/>
                </a:cubicBezTo>
                <a:cubicBezTo>
                  <a:pt x="623" y="66"/>
                  <a:pt x="623" y="66"/>
                  <a:pt x="658" y="45"/>
                </a:cubicBezTo>
                <a:cubicBezTo>
                  <a:pt x="658" y="45"/>
                  <a:pt x="658" y="45"/>
                  <a:pt x="718" y="0"/>
                </a:cubicBezTo>
                <a:cubicBezTo>
                  <a:pt x="718" y="0"/>
                  <a:pt x="718" y="0"/>
                  <a:pt x="769" y="61"/>
                </a:cubicBezTo>
                <a:cubicBezTo>
                  <a:pt x="769" y="61"/>
                  <a:pt x="769" y="61"/>
                  <a:pt x="794" y="91"/>
                </a:cubicBezTo>
                <a:cubicBezTo>
                  <a:pt x="794" y="91"/>
                  <a:pt x="794" y="91"/>
                  <a:pt x="834" y="81"/>
                </a:cubicBezTo>
                <a:cubicBezTo>
                  <a:pt x="834" y="81"/>
                  <a:pt x="834" y="81"/>
                  <a:pt x="904" y="66"/>
                </a:cubicBezTo>
                <a:cubicBezTo>
                  <a:pt x="904" y="66"/>
                  <a:pt x="904" y="66"/>
                  <a:pt x="934" y="136"/>
                </a:cubicBezTo>
                <a:cubicBezTo>
                  <a:pt x="934" y="136"/>
                  <a:pt x="934" y="136"/>
                  <a:pt x="945" y="172"/>
                </a:cubicBezTo>
                <a:cubicBezTo>
                  <a:pt x="945" y="172"/>
                  <a:pt x="945" y="172"/>
                  <a:pt x="990" y="177"/>
                </a:cubicBezTo>
                <a:cubicBezTo>
                  <a:pt x="990" y="177"/>
                  <a:pt x="990" y="177"/>
                  <a:pt x="1065" y="182"/>
                </a:cubicBezTo>
                <a:cubicBezTo>
                  <a:pt x="1065" y="182"/>
                  <a:pt x="1065" y="182"/>
                  <a:pt x="1065" y="258"/>
                </a:cubicBezTo>
                <a:cubicBezTo>
                  <a:pt x="1065" y="258"/>
                  <a:pt x="1065" y="258"/>
                  <a:pt x="1070" y="298"/>
                </a:cubicBezTo>
                <a:cubicBezTo>
                  <a:pt x="1070" y="298"/>
                  <a:pt x="1070" y="298"/>
                  <a:pt x="1105" y="313"/>
                </a:cubicBezTo>
                <a:cubicBezTo>
                  <a:pt x="1105" y="313"/>
                  <a:pt x="1105" y="313"/>
                  <a:pt x="1176" y="338"/>
                </a:cubicBezTo>
                <a:cubicBezTo>
                  <a:pt x="1176" y="338"/>
                  <a:pt x="1176" y="338"/>
                  <a:pt x="1156" y="414"/>
                </a:cubicBezTo>
                <a:cubicBezTo>
                  <a:pt x="1156" y="414"/>
                  <a:pt x="1156" y="414"/>
                  <a:pt x="1146" y="454"/>
                </a:cubicBezTo>
                <a:cubicBezTo>
                  <a:pt x="1146" y="454"/>
                  <a:pt x="1146" y="454"/>
                  <a:pt x="1176" y="480"/>
                </a:cubicBezTo>
                <a:cubicBezTo>
                  <a:pt x="1176" y="480"/>
                  <a:pt x="1176" y="480"/>
                  <a:pt x="1236" y="530"/>
                </a:cubicBezTo>
                <a:cubicBezTo>
                  <a:pt x="1236" y="530"/>
                  <a:pt x="1236" y="530"/>
                  <a:pt x="1196" y="591"/>
                </a:cubicBezTo>
                <a:cubicBezTo>
                  <a:pt x="1196" y="591"/>
                  <a:pt x="1196" y="591"/>
                  <a:pt x="1171" y="626"/>
                </a:cubicBezTo>
                <a:close/>
                <a:moveTo>
                  <a:pt x="613" y="1055"/>
                </a:moveTo>
                <a:cubicBezTo>
                  <a:pt x="849" y="1055"/>
                  <a:pt x="1040" y="858"/>
                  <a:pt x="1040" y="621"/>
                </a:cubicBezTo>
                <a:cubicBezTo>
                  <a:pt x="1040" y="379"/>
                  <a:pt x="849" y="182"/>
                  <a:pt x="613" y="182"/>
                </a:cubicBezTo>
                <a:cubicBezTo>
                  <a:pt x="372" y="182"/>
                  <a:pt x="181" y="379"/>
                  <a:pt x="181" y="621"/>
                </a:cubicBezTo>
                <a:cubicBezTo>
                  <a:pt x="181" y="858"/>
                  <a:pt x="372" y="1055"/>
                  <a:pt x="613" y="1055"/>
                </a:cubicBezTo>
                <a:close/>
                <a:moveTo>
                  <a:pt x="241" y="621"/>
                </a:moveTo>
                <a:cubicBezTo>
                  <a:pt x="241" y="823"/>
                  <a:pt x="407" y="990"/>
                  <a:pt x="613" y="990"/>
                </a:cubicBezTo>
                <a:cubicBezTo>
                  <a:pt x="814" y="990"/>
                  <a:pt x="980" y="823"/>
                  <a:pt x="980" y="621"/>
                </a:cubicBezTo>
                <a:cubicBezTo>
                  <a:pt x="980" y="414"/>
                  <a:pt x="814" y="247"/>
                  <a:pt x="613" y="247"/>
                </a:cubicBezTo>
                <a:cubicBezTo>
                  <a:pt x="407" y="247"/>
                  <a:pt x="241" y="414"/>
                  <a:pt x="241" y="621"/>
                </a:cubicBezTo>
                <a:close/>
              </a:path>
            </a:pathLst>
          </a:custGeom>
          <a:noFill/>
          <a:ln w="19050">
            <a:solidFill>
              <a:schemeClr val="bg1"/>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74746"/>
              </a:solidFill>
              <a:effectLst/>
              <a:uLnTx/>
              <a:uFillTx/>
              <a:latin typeface="Arial"/>
              <a:ea typeface="+mn-ea"/>
              <a:cs typeface="+mn-cs"/>
            </a:endParaRPr>
          </a:p>
        </p:txBody>
      </p:sp>
      <p:grpSp>
        <p:nvGrpSpPr>
          <p:cNvPr id="42" name="Group 41">
            <a:extLst>
              <a:ext uri="{FF2B5EF4-FFF2-40B4-BE49-F238E27FC236}">
                <a16:creationId xmlns:a16="http://schemas.microsoft.com/office/drawing/2014/main" id="{9537EFF4-C88B-46B9-A394-209000667F2B}"/>
              </a:ext>
            </a:extLst>
          </p:cNvPr>
          <p:cNvGrpSpPr/>
          <p:nvPr/>
        </p:nvGrpSpPr>
        <p:grpSpPr>
          <a:xfrm>
            <a:off x="5455991" y="2993618"/>
            <a:ext cx="843788" cy="778391"/>
            <a:chOff x="4221704" y="1791782"/>
            <a:chExt cx="700593" cy="646294"/>
          </a:xfrm>
        </p:grpSpPr>
        <p:sp>
          <p:nvSpPr>
            <p:cNvPr id="44" name="Freeform 25">
              <a:extLst>
                <a:ext uri="{FF2B5EF4-FFF2-40B4-BE49-F238E27FC236}">
                  <a16:creationId xmlns:a16="http://schemas.microsoft.com/office/drawing/2014/main" id="{A2CE95D1-8CF5-46D7-94EF-C46E98F04A69}"/>
                </a:ext>
              </a:extLst>
            </p:cNvPr>
            <p:cNvSpPr>
              <a:spLocks/>
            </p:cNvSpPr>
            <p:nvPr/>
          </p:nvSpPr>
          <p:spPr bwMode="auto">
            <a:xfrm>
              <a:off x="4346088" y="2191249"/>
              <a:ext cx="450441" cy="246827"/>
            </a:xfrm>
            <a:custGeom>
              <a:avLst/>
              <a:gdLst>
                <a:gd name="T0" fmla="*/ 0 w 1626"/>
                <a:gd name="T1" fmla="*/ 38 h 891"/>
                <a:gd name="T2" fmla="*/ 0 w 1626"/>
                <a:gd name="T3" fmla="*/ 351 h 891"/>
                <a:gd name="T4" fmla="*/ 810 w 1626"/>
                <a:gd name="T5" fmla="*/ 891 h 891"/>
                <a:gd name="T6" fmla="*/ 1626 w 1626"/>
                <a:gd name="T7" fmla="*/ 351 h 891"/>
                <a:gd name="T8" fmla="*/ 1626 w 1626"/>
                <a:gd name="T9" fmla="*/ 0 h 891"/>
              </a:gdLst>
              <a:ahLst/>
              <a:cxnLst>
                <a:cxn ang="0">
                  <a:pos x="T0" y="T1"/>
                </a:cxn>
                <a:cxn ang="0">
                  <a:pos x="T2" y="T3"/>
                </a:cxn>
                <a:cxn ang="0">
                  <a:pos x="T4" y="T5"/>
                </a:cxn>
                <a:cxn ang="0">
                  <a:pos x="T6" y="T7"/>
                </a:cxn>
                <a:cxn ang="0">
                  <a:pos x="T8" y="T9"/>
                </a:cxn>
              </a:cxnLst>
              <a:rect l="0" t="0" r="r" b="b"/>
              <a:pathLst>
                <a:path w="1626" h="891">
                  <a:moveTo>
                    <a:pt x="0" y="38"/>
                  </a:moveTo>
                  <a:lnTo>
                    <a:pt x="0" y="351"/>
                  </a:lnTo>
                  <a:lnTo>
                    <a:pt x="810" y="891"/>
                  </a:lnTo>
                  <a:lnTo>
                    <a:pt x="1626" y="351"/>
                  </a:lnTo>
                  <a:lnTo>
                    <a:pt x="1626" y="0"/>
                  </a:lnTo>
                </a:path>
              </a:pathLst>
            </a:custGeom>
            <a:noFill/>
            <a:ln w="19050"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45" name="Line 26">
              <a:extLst>
                <a:ext uri="{FF2B5EF4-FFF2-40B4-BE49-F238E27FC236}">
                  <a16:creationId xmlns:a16="http://schemas.microsoft.com/office/drawing/2014/main" id="{5F117182-4A50-4669-B377-AF33847107D7}"/>
                </a:ext>
              </a:extLst>
            </p:cNvPr>
            <p:cNvSpPr>
              <a:spLocks noChangeShapeType="1"/>
            </p:cNvSpPr>
            <p:nvPr/>
          </p:nvSpPr>
          <p:spPr bwMode="auto">
            <a:xfrm flipH="1" flipV="1">
              <a:off x="4568815" y="2176289"/>
              <a:ext cx="1662" cy="261787"/>
            </a:xfrm>
            <a:prstGeom prst="line">
              <a:avLst/>
            </a:prstGeom>
            <a:noFill/>
            <a:ln w="1905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46" name="Freeform 34">
              <a:extLst>
                <a:ext uri="{FF2B5EF4-FFF2-40B4-BE49-F238E27FC236}">
                  <a16:creationId xmlns:a16="http://schemas.microsoft.com/office/drawing/2014/main" id="{A7243AD5-3668-4945-BB28-1442C58CA875}"/>
                </a:ext>
              </a:extLst>
            </p:cNvPr>
            <p:cNvSpPr>
              <a:spLocks/>
            </p:cNvSpPr>
            <p:nvPr/>
          </p:nvSpPr>
          <p:spPr bwMode="auto">
            <a:xfrm>
              <a:off x="4221704" y="1791782"/>
              <a:ext cx="700593" cy="466784"/>
            </a:xfrm>
            <a:custGeom>
              <a:avLst/>
              <a:gdLst>
                <a:gd name="T0" fmla="*/ 1708 w 2529"/>
                <a:gd name="T1" fmla="*/ 0 h 1685"/>
                <a:gd name="T2" fmla="*/ 0 w 2529"/>
                <a:gd name="T3" fmla="*/ 1134 h 1685"/>
                <a:gd name="T4" fmla="*/ 805 w 2529"/>
                <a:gd name="T5" fmla="*/ 1685 h 1685"/>
                <a:gd name="T6" fmla="*/ 1253 w 2529"/>
                <a:gd name="T7" fmla="*/ 1388 h 1685"/>
                <a:gd name="T8" fmla="*/ 2529 w 2529"/>
                <a:gd name="T9" fmla="*/ 540 h 1685"/>
                <a:gd name="T10" fmla="*/ 1708 w 2529"/>
                <a:gd name="T11" fmla="*/ 0 h 1685"/>
              </a:gdLst>
              <a:ahLst/>
              <a:cxnLst>
                <a:cxn ang="0">
                  <a:pos x="T0" y="T1"/>
                </a:cxn>
                <a:cxn ang="0">
                  <a:pos x="T2" y="T3"/>
                </a:cxn>
                <a:cxn ang="0">
                  <a:pos x="T4" y="T5"/>
                </a:cxn>
                <a:cxn ang="0">
                  <a:pos x="T6" y="T7"/>
                </a:cxn>
                <a:cxn ang="0">
                  <a:pos x="T8" y="T9"/>
                </a:cxn>
                <a:cxn ang="0">
                  <a:pos x="T10" y="T11"/>
                </a:cxn>
              </a:cxnLst>
              <a:rect l="0" t="0" r="r" b="b"/>
              <a:pathLst>
                <a:path w="2529" h="1685">
                  <a:moveTo>
                    <a:pt x="1708" y="0"/>
                  </a:moveTo>
                  <a:lnTo>
                    <a:pt x="0" y="1134"/>
                  </a:lnTo>
                  <a:lnTo>
                    <a:pt x="805" y="1685"/>
                  </a:lnTo>
                  <a:lnTo>
                    <a:pt x="1253" y="1388"/>
                  </a:lnTo>
                  <a:lnTo>
                    <a:pt x="2529" y="540"/>
                  </a:lnTo>
                  <a:lnTo>
                    <a:pt x="1708" y="0"/>
                  </a:lnTo>
                  <a:close/>
                </a:path>
              </a:pathLst>
            </a:custGeom>
            <a:noFill/>
            <a:ln w="19050"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47" name="Freeform 35">
              <a:extLst>
                <a:ext uri="{FF2B5EF4-FFF2-40B4-BE49-F238E27FC236}">
                  <a16:creationId xmlns:a16="http://schemas.microsoft.com/office/drawing/2014/main" id="{29B9283E-17AC-4955-8507-F1D77AE71DDB}"/>
                </a:ext>
              </a:extLst>
            </p:cNvPr>
            <p:cNvSpPr>
              <a:spLocks/>
            </p:cNvSpPr>
            <p:nvPr/>
          </p:nvSpPr>
          <p:spPr bwMode="auto">
            <a:xfrm>
              <a:off x="4221704" y="1791782"/>
              <a:ext cx="700593" cy="466784"/>
            </a:xfrm>
            <a:custGeom>
              <a:avLst/>
              <a:gdLst>
                <a:gd name="T0" fmla="*/ 0 w 2529"/>
                <a:gd name="T1" fmla="*/ 551 h 1685"/>
                <a:gd name="T2" fmla="*/ 1692 w 2529"/>
                <a:gd name="T3" fmla="*/ 1685 h 1685"/>
                <a:gd name="T4" fmla="*/ 2529 w 2529"/>
                <a:gd name="T5" fmla="*/ 1151 h 1685"/>
                <a:gd name="T6" fmla="*/ 811 w 2529"/>
                <a:gd name="T7" fmla="*/ 0 h 1685"/>
                <a:gd name="T8" fmla="*/ 0 w 2529"/>
                <a:gd name="T9" fmla="*/ 551 h 1685"/>
              </a:gdLst>
              <a:ahLst/>
              <a:cxnLst>
                <a:cxn ang="0">
                  <a:pos x="T0" y="T1"/>
                </a:cxn>
                <a:cxn ang="0">
                  <a:pos x="T2" y="T3"/>
                </a:cxn>
                <a:cxn ang="0">
                  <a:pos x="T4" y="T5"/>
                </a:cxn>
                <a:cxn ang="0">
                  <a:pos x="T6" y="T7"/>
                </a:cxn>
                <a:cxn ang="0">
                  <a:pos x="T8" y="T9"/>
                </a:cxn>
              </a:cxnLst>
              <a:rect l="0" t="0" r="r" b="b"/>
              <a:pathLst>
                <a:path w="2529" h="1685">
                  <a:moveTo>
                    <a:pt x="0" y="551"/>
                  </a:moveTo>
                  <a:lnTo>
                    <a:pt x="1692" y="1685"/>
                  </a:lnTo>
                  <a:lnTo>
                    <a:pt x="2529" y="1151"/>
                  </a:lnTo>
                  <a:lnTo>
                    <a:pt x="811" y="0"/>
                  </a:lnTo>
                  <a:lnTo>
                    <a:pt x="0" y="551"/>
                  </a:lnTo>
                  <a:close/>
                </a:path>
              </a:pathLst>
            </a:custGeom>
            <a:noFill/>
            <a:ln w="19050"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grpSp>
      <p:grpSp>
        <p:nvGrpSpPr>
          <p:cNvPr id="48" name="Group 42">
            <a:extLst>
              <a:ext uri="{FF2B5EF4-FFF2-40B4-BE49-F238E27FC236}">
                <a16:creationId xmlns:a16="http://schemas.microsoft.com/office/drawing/2014/main" id="{B4E4DF73-E410-4FA7-86DC-3DC4AAB4ED80}"/>
              </a:ext>
            </a:extLst>
          </p:cNvPr>
          <p:cNvGrpSpPr>
            <a:grpSpLocks noChangeAspect="1"/>
          </p:cNvGrpSpPr>
          <p:nvPr/>
        </p:nvGrpSpPr>
        <p:grpSpPr bwMode="auto">
          <a:xfrm>
            <a:off x="7609045" y="3027434"/>
            <a:ext cx="1055117" cy="726211"/>
            <a:chOff x="4740" y="1768"/>
            <a:chExt cx="725" cy="499"/>
          </a:xfrm>
          <a:noFill/>
        </p:grpSpPr>
        <p:sp>
          <p:nvSpPr>
            <p:cNvPr id="49" name="Freeform 45">
              <a:extLst>
                <a:ext uri="{FF2B5EF4-FFF2-40B4-BE49-F238E27FC236}">
                  <a16:creationId xmlns:a16="http://schemas.microsoft.com/office/drawing/2014/main" id="{0B90A0AC-428D-4009-8E12-D57819DA84BB}"/>
                </a:ext>
              </a:extLst>
            </p:cNvPr>
            <p:cNvSpPr>
              <a:spLocks/>
            </p:cNvSpPr>
            <p:nvPr/>
          </p:nvSpPr>
          <p:spPr bwMode="auto">
            <a:xfrm>
              <a:off x="4966" y="1768"/>
              <a:ext cx="499" cy="459"/>
            </a:xfrm>
            <a:custGeom>
              <a:avLst/>
              <a:gdLst>
                <a:gd name="T0" fmla="*/ 339 w 499"/>
                <a:gd name="T1" fmla="*/ 24 h 459"/>
                <a:gd name="T2" fmla="*/ 0 w 499"/>
                <a:gd name="T3" fmla="*/ 459 h 459"/>
                <a:gd name="T4" fmla="*/ 499 w 499"/>
                <a:gd name="T5" fmla="*/ 249 h 459"/>
                <a:gd name="T6" fmla="*/ 394 w 499"/>
                <a:gd name="T7" fmla="*/ 0 h 459"/>
                <a:gd name="T8" fmla="*/ 339 w 499"/>
                <a:gd name="T9" fmla="*/ 24 h 459"/>
              </a:gdLst>
              <a:ahLst/>
              <a:cxnLst>
                <a:cxn ang="0">
                  <a:pos x="T0" y="T1"/>
                </a:cxn>
                <a:cxn ang="0">
                  <a:pos x="T2" y="T3"/>
                </a:cxn>
                <a:cxn ang="0">
                  <a:pos x="T4" y="T5"/>
                </a:cxn>
                <a:cxn ang="0">
                  <a:pos x="T6" y="T7"/>
                </a:cxn>
                <a:cxn ang="0">
                  <a:pos x="T8" y="T9"/>
                </a:cxn>
              </a:cxnLst>
              <a:rect l="0" t="0" r="r" b="b"/>
              <a:pathLst>
                <a:path w="499" h="459">
                  <a:moveTo>
                    <a:pt x="339" y="24"/>
                  </a:moveTo>
                  <a:lnTo>
                    <a:pt x="0" y="459"/>
                  </a:lnTo>
                  <a:lnTo>
                    <a:pt x="499" y="249"/>
                  </a:lnTo>
                  <a:lnTo>
                    <a:pt x="394" y="0"/>
                  </a:lnTo>
                  <a:lnTo>
                    <a:pt x="339" y="24"/>
                  </a:lnTo>
                  <a:close/>
                </a:path>
              </a:pathLst>
            </a:custGeom>
            <a:grpFill/>
            <a:ln w="19050" cap="rnd">
              <a:solidFill>
                <a:schemeClr val="tx2"/>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474746"/>
                </a:solidFill>
                <a:effectLst/>
                <a:uLnTx/>
                <a:uFillTx/>
                <a:latin typeface="Arial"/>
                <a:ea typeface="+mn-ea"/>
                <a:cs typeface="+mn-cs"/>
              </a:endParaRPr>
            </a:p>
          </p:txBody>
        </p:sp>
        <p:sp>
          <p:nvSpPr>
            <p:cNvPr id="50" name="Freeform 46">
              <a:extLst>
                <a:ext uri="{FF2B5EF4-FFF2-40B4-BE49-F238E27FC236}">
                  <a16:creationId xmlns:a16="http://schemas.microsoft.com/office/drawing/2014/main" id="{3F44E852-8D32-4B3C-80BF-3320301A6A9E}"/>
                </a:ext>
              </a:extLst>
            </p:cNvPr>
            <p:cNvSpPr>
              <a:spLocks/>
            </p:cNvSpPr>
            <p:nvPr/>
          </p:nvSpPr>
          <p:spPr bwMode="auto">
            <a:xfrm>
              <a:off x="5305" y="1768"/>
              <a:ext cx="78" cy="68"/>
            </a:xfrm>
            <a:custGeom>
              <a:avLst/>
              <a:gdLst>
                <a:gd name="T0" fmla="*/ 0 w 37"/>
                <a:gd name="T1" fmla="*/ 11 h 32"/>
                <a:gd name="T2" fmla="*/ 15 w 37"/>
                <a:gd name="T3" fmla="*/ 29 h 32"/>
                <a:gd name="T4" fmla="*/ 37 w 37"/>
                <a:gd name="T5" fmla="*/ 26 h 32"/>
                <a:gd name="T6" fmla="*/ 26 w 37"/>
                <a:gd name="T7" fmla="*/ 0 h 32"/>
                <a:gd name="T8" fmla="*/ 0 w 37"/>
                <a:gd name="T9" fmla="*/ 11 h 32"/>
              </a:gdLst>
              <a:ahLst/>
              <a:cxnLst>
                <a:cxn ang="0">
                  <a:pos x="T0" y="T1"/>
                </a:cxn>
                <a:cxn ang="0">
                  <a:pos x="T2" y="T3"/>
                </a:cxn>
                <a:cxn ang="0">
                  <a:pos x="T4" y="T5"/>
                </a:cxn>
                <a:cxn ang="0">
                  <a:pos x="T6" y="T7"/>
                </a:cxn>
                <a:cxn ang="0">
                  <a:pos x="T8" y="T9"/>
                </a:cxn>
              </a:cxnLst>
              <a:rect l="0" t="0" r="r" b="b"/>
              <a:pathLst>
                <a:path w="37" h="32">
                  <a:moveTo>
                    <a:pt x="0" y="11"/>
                  </a:moveTo>
                  <a:cubicBezTo>
                    <a:pt x="2" y="18"/>
                    <a:pt x="7" y="26"/>
                    <a:pt x="15" y="29"/>
                  </a:cubicBezTo>
                  <a:cubicBezTo>
                    <a:pt x="22" y="32"/>
                    <a:pt x="31" y="31"/>
                    <a:pt x="37" y="26"/>
                  </a:cubicBezTo>
                  <a:cubicBezTo>
                    <a:pt x="26" y="0"/>
                    <a:pt x="26" y="0"/>
                    <a:pt x="26" y="0"/>
                  </a:cubicBezTo>
                  <a:lnTo>
                    <a:pt x="0" y="11"/>
                  </a:lnTo>
                  <a:close/>
                </a:path>
              </a:pathLst>
            </a:custGeom>
            <a:grpFill/>
            <a:ln w="19050" cap="rnd">
              <a:solidFill>
                <a:schemeClr val="tx2"/>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74746"/>
                </a:solidFill>
                <a:effectLst/>
                <a:uLnTx/>
                <a:uFillTx/>
                <a:latin typeface="Arial"/>
                <a:ea typeface="+mn-ea"/>
                <a:cs typeface="+mn-cs"/>
              </a:endParaRPr>
            </a:p>
          </p:txBody>
        </p:sp>
        <p:sp>
          <p:nvSpPr>
            <p:cNvPr id="51" name="Freeform 47">
              <a:extLst>
                <a:ext uri="{FF2B5EF4-FFF2-40B4-BE49-F238E27FC236}">
                  <a16:creationId xmlns:a16="http://schemas.microsoft.com/office/drawing/2014/main" id="{124DC039-57FA-444A-AD47-7E157B8DF6AE}"/>
                </a:ext>
              </a:extLst>
            </p:cNvPr>
            <p:cNvSpPr>
              <a:spLocks/>
            </p:cNvSpPr>
            <p:nvPr/>
          </p:nvSpPr>
          <p:spPr bwMode="auto">
            <a:xfrm>
              <a:off x="5398" y="1962"/>
              <a:ext cx="67" cy="78"/>
            </a:xfrm>
            <a:custGeom>
              <a:avLst/>
              <a:gdLst>
                <a:gd name="T0" fmla="*/ 6 w 32"/>
                <a:gd name="T1" fmla="*/ 37 h 37"/>
                <a:gd name="T2" fmla="*/ 3 w 32"/>
                <a:gd name="T3" fmla="*/ 14 h 37"/>
                <a:gd name="T4" fmla="*/ 21 w 32"/>
                <a:gd name="T5" fmla="*/ 0 h 37"/>
                <a:gd name="T6" fmla="*/ 32 w 32"/>
                <a:gd name="T7" fmla="*/ 26 h 37"/>
                <a:gd name="T8" fmla="*/ 6 w 32"/>
                <a:gd name="T9" fmla="*/ 37 h 37"/>
              </a:gdLst>
              <a:ahLst/>
              <a:cxnLst>
                <a:cxn ang="0">
                  <a:pos x="T0" y="T1"/>
                </a:cxn>
                <a:cxn ang="0">
                  <a:pos x="T2" y="T3"/>
                </a:cxn>
                <a:cxn ang="0">
                  <a:pos x="T4" y="T5"/>
                </a:cxn>
                <a:cxn ang="0">
                  <a:pos x="T6" y="T7"/>
                </a:cxn>
                <a:cxn ang="0">
                  <a:pos x="T8" y="T9"/>
                </a:cxn>
              </a:cxnLst>
              <a:rect l="0" t="0" r="r" b="b"/>
              <a:pathLst>
                <a:path w="32" h="37">
                  <a:moveTo>
                    <a:pt x="6" y="37"/>
                  </a:moveTo>
                  <a:cubicBezTo>
                    <a:pt x="2" y="31"/>
                    <a:pt x="0" y="21"/>
                    <a:pt x="3" y="14"/>
                  </a:cubicBezTo>
                  <a:cubicBezTo>
                    <a:pt x="6" y="6"/>
                    <a:pt x="13" y="1"/>
                    <a:pt x="21" y="0"/>
                  </a:cubicBezTo>
                  <a:cubicBezTo>
                    <a:pt x="32" y="26"/>
                    <a:pt x="32" y="26"/>
                    <a:pt x="32" y="26"/>
                  </a:cubicBezTo>
                  <a:lnTo>
                    <a:pt x="6" y="37"/>
                  </a:lnTo>
                  <a:close/>
                </a:path>
              </a:pathLst>
            </a:custGeom>
            <a:grpFill/>
            <a:ln w="19050" cap="rnd">
              <a:solidFill>
                <a:schemeClr val="tx2"/>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74746"/>
                </a:solidFill>
                <a:effectLst/>
                <a:uLnTx/>
                <a:uFillTx/>
                <a:latin typeface="Arial"/>
                <a:ea typeface="+mn-ea"/>
                <a:cs typeface="+mn-cs"/>
              </a:endParaRPr>
            </a:p>
          </p:txBody>
        </p:sp>
        <p:sp>
          <p:nvSpPr>
            <p:cNvPr id="52" name="Freeform 48">
              <a:extLst>
                <a:ext uri="{FF2B5EF4-FFF2-40B4-BE49-F238E27FC236}">
                  <a16:creationId xmlns:a16="http://schemas.microsoft.com/office/drawing/2014/main" id="{A7B26C77-1FEF-4169-AEA5-7C0F6A4075B8}"/>
                </a:ext>
              </a:extLst>
            </p:cNvPr>
            <p:cNvSpPr>
              <a:spLocks/>
            </p:cNvSpPr>
            <p:nvPr/>
          </p:nvSpPr>
          <p:spPr bwMode="auto">
            <a:xfrm>
              <a:off x="5083" y="1941"/>
              <a:ext cx="151" cy="162"/>
            </a:xfrm>
            <a:custGeom>
              <a:avLst/>
              <a:gdLst>
                <a:gd name="T0" fmla="*/ 0 w 72"/>
                <a:gd name="T1" fmla="*/ 65 h 77"/>
                <a:gd name="T2" fmla="*/ 41 w 72"/>
                <a:gd name="T3" fmla="*/ 71 h 77"/>
                <a:gd name="T4" fmla="*/ 63 w 72"/>
                <a:gd name="T5" fmla="*/ 17 h 77"/>
                <a:gd name="T6" fmla="*/ 50 w 72"/>
                <a:gd name="T7" fmla="*/ 0 h 77"/>
                <a:gd name="T8" fmla="*/ 0 w 72"/>
                <a:gd name="T9" fmla="*/ 65 h 77"/>
              </a:gdLst>
              <a:ahLst/>
              <a:cxnLst>
                <a:cxn ang="0">
                  <a:pos x="T0" y="T1"/>
                </a:cxn>
                <a:cxn ang="0">
                  <a:pos x="T2" y="T3"/>
                </a:cxn>
                <a:cxn ang="0">
                  <a:pos x="T4" y="T5"/>
                </a:cxn>
                <a:cxn ang="0">
                  <a:pos x="T6" y="T7"/>
                </a:cxn>
                <a:cxn ang="0">
                  <a:pos x="T8" y="T9"/>
                </a:cxn>
              </a:cxnLst>
              <a:rect l="0" t="0" r="r" b="b"/>
              <a:pathLst>
                <a:path w="72" h="77">
                  <a:moveTo>
                    <a:pt x="0" y="65"/>
                  </a:moveTo>
                  <a:cubicBezTo>
                    <a:pt x="11" y="74"/>
                    <a:pt x="27" y="77"/>
                    <a:pt x="41" y="71"/>
                  </a:cubicBezTo>
                  <a:cubicBezTo>
                    <a:pt x="62" y="62"/>
                    <a:pt x="72" y="38"/>
                    <a:pt x="63" y="17"/>
                  </a:cubicBezTo>
                  <a:cubicBezTo>
                    <a:pt x="60" y="10"/>
                    <a:pt x="56" y="4"/>
                    <a:pt x="50" y="0"/>
                  </a:cubicBezTo>
                  <a:lnTo>
                    <a:pt x="0" y="65"/>
                  </a:lnTo>
                  <a:close/>
                </a:path>
              </a:pathLst>
            </a:custGeom>
            <a:grpFill/>
            <a:ln w="19050" cap="rnd">
              <a:solidFill>
                <a:schemeClr val="tx2"/>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74746"/>
                </a:solidFill>
                <a:effectLst/>
                <a:uLnTx/>
                <a:uFillTx/>
                <a:latin typeface="Arial"/>
                <a:ea typeface="+mn-ea"/>
                <a:cs typeface="+mn-cs"/>
              </a:endParaRPr>
            </a:p>
          </p:txBody>
        </p:sp>
        <p:sp>
          <p:nvSpPr>
            <p:cNvPr id="53" name="Freeform 49">
              <a:extLst>
                <a:ext uri="{FF2B5EF4-FFF2-40B4-BE49-F238E27FC236}">
                  <a16:creationId xmlns:a16="http://schemas.microsoft.com/office/drawing/2014/main" id="{DC5415DD-E70F-4BAA-A0B7-591778D1498A}"/>
                </a:ext>
              </a:extLst>
            </p:cNvPr>
            <p:cNvSpPr>
              <a:spLocks/>
            </p:cNvSpPr>
            <p:nvPr/>
          </p:nvSpPr>
          <p:spPr bwMode="auto">
            <a:xfrm>
              <a:off x="4740" y="1785"/>
              <a:ext cx="484" cy="482"/>
            </a:xfrm>
            <a:custGeom>
              <a:avLst/>
              <a:gdLst>
                <a:gd name="T0" fmla="*/ 174 w 484"/>
                <a:gd name="T1" fmla="*/ 457 h 482"/>
                <a:gd name="T2" fmla="*/ 484 w 484"/>
                <a:gd name="T3" fmla="*/ 0 h 482"/>
                <a:gd name="T4" fmla="*/ 0 w 484"/>
                <a:gd name="T5" fmla="*/ 242 h 482"/>
                <a:gd name="T6" fmla="*/ 119 w 484"/>
                <a:gd name="T7" fmla="*/ 482 h 482"/>
                <a:gd name="T8" fmla="*/ 174 w 484"/>
                <a:gd name="T9" fmla="*/ 457 h 482"/>
              </a:gdLst>
              <a:ahLst/>
              <a:cxnLst>
                <a:cxn ang="0">
                  <a:pos x="T0" y="T1"/>
                </a:cxn>
                <a:cxn ang="0">
                  <a:pos x="T2" y="T3"/>
                </a:cxn>
                <a:cxn ang="0">
                  <a:pos x="T4" y="T5"/>
                </a:cxn>
                <a:cxn ang="0">
                  <a:pos x="T6" y="T7"/>
                </a:cxn>
                <a:cxn ang="0">
                  <a:pos x="T8" y="T9"/>
                </a:cxn>
              </a:cxnLst>
              <a:rect l="0" t="0" r="r" b="b"/>
              <a:pathLst>
                <a:path w="484" h="482">
                  <a:moveTo>
                    <a:pt x="174" y="457"/>
                  </a:moveTo>
                  <a:lnTo>
                    <a:pt x="484" y="0"/>
                  </a:lnTo>
                  <a:lnTo>
                    <a:pt x="0" y="242"/>
                  </a:lnTo>
                  <a:lnTo>
                    <a:pt x="119" y="482"/>
                  </a:lnTo>
                  <a:lnTo>
                    <a:pt x="174" y="457"/>
                  </a:lnTo>
                  <a:close/>
                </a:path>
              </a:pathLst>
            </a:custGeom>
            <a:grpFill/>
            <a:ln w="19050" cap="rnd">
              <a:solidFill>
                <a:schemeClr val="tx2"/>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74746"/>
                </a:solidFill>
                <a:effectLst/>
                <a:uLnTx/>
                <a:uFillTx/>
                <a:latin typeface="Arial"/>
                <a:ea typeface="+mn-ea"/>
                <a:cs typeface="+mn-cs"/>
              </a:endParaRPr>
            </a:p>
          </p:txBody>
        </p:sp>
        <p:sp>
          <p:nvSpPr>
            <p:cNvPr id="54" name="Freeform 50">
              <a:extLst>
                <a:ext uri="{FF2B5EF4-FFF2-40B4-BE49-F238E27FC236}">
                  <a16:creationId xmlns:a16="http://schemas.microsoft.com/office/drawing/2014/main" id="{27642D4F-E595-4195-A8C1-78791F7338BE}"/>
                </a:ext>
              </a:extLst>
            </p:cNvPr>
            <p:cNvSpPr>
              <a:spLocks/>
            </p:cNvSpPr>
            <p:nvPr/>
          </p:nvSpPr>
          <p:spPr bwMode="auto">
            <a:xfrm>
              <a:off x="4834" y="2200"/>
              <a:ext cx="78" cy="67"/>
            </a:xfrm>
            <a:custGeom>
              <a:avLst/>
              <a:gdLst>
                <a:gd name="T0" fmla="*/ 37 w 37"/>
                <a:gd name="T1" fmla="*/ 20 h 32"/>
                <a:gd name="T2" fmla="*/ 22 w 37"/>
                <a:gd name="T3" fmla="*/ 3 h 32"/>
                <a:gd name="T4" fmla="*/ 0 w 37"/>
                <a:gd name="T5" fmla="*/ 7 h 32"/>
                <a:gd name="T6" fmla="*/ 12 w 37"/>
                <a:gd name="T7" fmla="*/ 32 h 32"/>
                <a:gd name="T8" fmla="*/ 37 w 37"/>
                <a:gd name="T9" fmla="*/ 20 h 32"/>
              </a:gdLst>
              <a:ahLst/>
              <a:cxnLst>
                <a:cxn ang="0">
                  <a:pos x="T0" y="T1"/>
                </a:cxn>
                <a:cxn ang="0">
                  <a:pos x="T2" y="T3"/>
                </a:cxn>
                <a:cxn ang="0">
                  <a:pos x="T4" y="T5"/>
                </a:cxn>
                <a:cxn ang="0">
                  <a:pos x="T6" y="T7"/>
                </a:cxn>
                <a:cxn ang="0">
                  <a:pos x="T8" y="T9"/>
                </a:cxn>
              </a:cxnLst>
              <a:rect l="0" t="0" r="r" b="b"/>
              <a:pathLst>
                <a:path w="37" h="32">
                  <a:moveTo>
                    <a:pt x="37" y="20"/>
                  </a:moveTo>
                  <a:cubicBezTo>
                    <a:pt x="36" y="13"/>
                    <a:pt x="29" y="5"/>
                    <a:pt x="22" y="3"/>
                  </a:cubicBezTo>
                  <a:cubicBezTo>
                    <a:pt x="14" y="0"/>
                    <a:pt x="6" y="2"/>
                    <a:pt x="0" y="7"/>
                  </a:cubicBezTo>
                  <a:cubicBezTo>
                    <a:pt x="12" y="32"/>
                    <a:pt x="12" y="32"/>
                    <a:pt x="12" y="32"/>
                  </a:cubicBezTo>
                  <a:lnTo>
                    <a:pt x="37" y="20"/>
                  </a:lnTo>
                  <a:close/>
                </a:path>
              </a:pathLst>
            </a:custGeom>
            <a:grpFill/>
            <a:ln w="19050" cap="rnd">
              <a:solidFill>
                <a:schemeClr val="tx2"/>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74746"/>
                </a:solidFill>
                <a:effectLst/>
                <a:uLnTx/>
                <a:uFillTx/>
                <a:latin typeface="Arial"/>
                <a:ea typeface="+mn-ea"/>
                <a:cs typeface="+mn-cs"/>
              </a:endParaRPr>
            </a:p>
          </p:txBody>
        </p:sp>
        <p:sp>
          <p:nvSpPr>
            <p:cNvPr id="55" name="Freeform 51">
              <a:extLst>
                <a:ext uri="{FF2B5EF4-FFF2-40B4-BE49-F238E27FC236}">
                  <a16:creationId xmlns:a16="http://schemas.microsoft.com/office/drawing/2014/main" id="{D602B68E-6317-40E0-8A00-A20462B11110}"/>
                </a:ext>
              </a:extLst>
            </p:cNvPr>
            <p:cNvSpPr>
              <a:spLocks/>
            </p:cNvSpPr>
            <p:nvPr/>
          </p:nvSpPr>
          <p:spPr bwMode="auto">
            <a:xfrm>
              <a:off x="4740" y="2000"/>
              <a:ext cx="67" cy="80"/>
            </a:xfrm>
            <a:custGeom>
              <a:avLst/>
              <a:gdLst>
                <a:gd name="T0" fmla="*/ 25 w 32"/>
                <a:gd name="T1" fmla="*/ 0 h 38"/>
                <a:gd name="T2" fmla="*/ 30 w 32"/>
                <a:gd name="T3" fmla="*/ 23 h 38"/>
                <a:gd name="T4" fmla="*/ 13 w 32"/>
                <a:gd name="T5" fmla="*/ 38 h 38"/>
                <a:gd name="T6" fmla="*/ 0 w 32"/>
                <a:gd name="T7" fmla="*/ 13 h 38"/>
                <a:gd name="T8" fmla="*/ 25 w 32"/>
                <a:gd name="T9" fmla="*/ 0 h 38"/>
              </a:gdLst>
              <a:ahLst/>
              <a:cxnLst>
                <a:cxn ang="0">
                  <a:pos x="T0" y="T1"/>
                </a:cxn>
                <a:cxn ang="0">
                  <a:pos x="T2" y="T3"/>
                </a:cxn>
                <a:cxn ang="0">
                  <a:pos x="T4" y="T5"/>
                </a:cxn>
                <a:cxn ang="0">
                  <a:pos x="T6" y="T7"/>
                </a:cxn>
                <a:cxn ang="0">
                  <a:pos x="T8" y="T9"/>
                </a:cxn>
              </a:cxnLst>
              <a:rect l="0" t="0" r="r" b="b"/>
              <a:pathLst>
                <a:path w="32" h="38">
                  <a:moveTo>
                    <a:pt x="25" y="0"/>
                  </a:moveTo>
                  <a:cubicBezTo>
                    <a:pt x="30" y="6"/>
                    <a:pt x="32" y="15"/>
                    <a:pt x="30" y="23"/>
                  </a:cubicBezTo>
                  <a:cubicBezTo>
                    <a:pt x="27" y="31"/>
                    <a:pt x="20" y="36"/>
                    <a:pt x="13" y="38"/>
                  </a:cubicBezTo>
                  <a:cubicBezTo>
                    <a:pt x="0" y="13"/>
                    <a:pt x="0" y="13"/>
                    <a:pt x="0" y="13"/>
                  </a:cubicBezTo>
                  <a:lnTo>
                    <a:pt x="25" y="0"/>
                  </a:lnTo>
                  <a:close/>
                </a:path>
              </a:pathLst>
            </a:custGeom>
            <a:grpFill/>
            <a:ln w="19050" cap="rnd">
              <a:solidFill>
                <a:schemeClr val="tx2"/>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74746"/>
                </a:solidFill>
                <a:effectLst/>
                <a:uLnTx/>
                <a:uFillTx/>
                <a:latin typeface="Arial"/>
                <a:ea typeface="+mn-ea"/>
                <a:cs typeface="+mn-cs"/>
              </a:endParaRPr>
            </a:p>
          </p:txBody>
        </p:sp>
        <p:sp>
          <p:nvSpPr>
            <p:cNvPr id="56" name="Freeform 52">
              <a:extLst>
                <a:ext uri="{FF2B5EF4-FFF2-40B4-BE49-F238E27FC236}">
                  <a16:creationId xmlns:a16="http://schemas.microsoft.com/office/drawing/2014/main" id="{FD37592B-03DF-4A31-9160-EA2EE583697B}"/>
                </a:ext>
              </a:extLst>
            </p:cNvPr>
            <p:cNvSpPr>
              <a:spLocks/>
            </p:cNvSpPr>
            <p:nvPr/>
          </p:nvSpPr>
          <p:spPr bwMode="auto">
            <a:xfrm>
              <a:off x="4970" y="1920"/>
              <a:ext cx="147" cy="164"/>
            </a:xfrm>
            <a:custGeom>
              <a:avLst/>
              <a:gdLst>
                <a:gd name="T0" fmla="*/ 70 w 70"/>
                <a:gd name="T1" fmla="*/ 10 h 78"/>
                <a:gd name="T2" fmla="*/ 28 w 70"/>
                <a:gd name="T3" fmla="*/ 7 h 78"/>
                <a:gd name="T4" fmla="*/ 10 w 70"/>
                <a:gd name="T5" fmla="*/ 62 h 78"/>
                <a:gd name="T6" fmla="*/ 24 w 70"/>
                <a:gd name="T7" fmla="*/ 78 h 78"/>
                <a:gd name="T8" fmla="*/ 70 w 70"/>
                <a:gd name="T9" fmla="*/ 10 h 78"/>
              </a:gdLst>
              <a:ahLst/>
              <a:cxnLst>
                <a:cxn ang="0">
                  <a:pos x="T0" y="T1"/>
                </a:cxn>
                <a:cxn ang="0">
                  <a:pos x="T2" y="T3"/>
                </a:cxn>
                <a:cxn ang="0">
                  <a:pos x="T4" y="T5"/>
                </a:cxn>
                <a:cxn ang="0">
                  <a:pos x="T6" y="T7"/>
                </a:cxn>
                <a:cxn ang="0">
                  <a:pos x="T8" y="T9"/>
                </a:cxn>
              </a:cxnLst>
              <a:rect l="0" t="0" r="r" b="b"/>
              <a:pathLst>
                <a:path w="70" h="78">
                  <a:moveTo>
                    <a:pt x="70" y="10"/>
                  </a:moveTo>
                  <a:cubicBezTo>
                    <a:pt x="58" y="2"/>
                    <a:pt x="42" y="0"/>
                    <a:pt x="28" y="7"/>
                  </a:cubicBezTo>
                  <a:cubicBezTo>
                    <a:pt x="8" y="17"/>
                    <a:pt x="0" y="42"/>
                    <a:pt x="10" y="62"/>
                  </a:cubicBezTo>
                  <a:cubicBezTo>
                    <a:pt x="13" y="69"/>
                    <a:pt x="18" y="74"/>
                    <a:pt x="24" y="78"/>
                  </a:cubicBezTo>
                  <a:lnTo>
                    <a:pt x="70" y="10"/>
                  </a:lnTo>
                  <a:close/>
                </a:path>
              </a:pathLst>
            </a:custGeom>
            <a:grpFill/>
            <a:ln w="19050" cap="rnd">
              <a:solidFill>
                <a:schemeClr val="tx2"/>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74746"/>
                </a:solidFill>
                <a:effectLst/>
                <a:uLnTx/>
                <a:uFillTx/>
                <a:latin typeface="Arial"/>
                <a:ea typeface="+mn-ea"/>
                <a:cs typeface="+mn-cs"/>
              </a:endParaRPr>
            </a:p>
          </p:txBody>
        </p:sp>
      </p:grpSp>
      <p:sp>
        <p:nvSpPr>
          <p:cNvPr id="39" name="Title 8">
            <a:extLst>
              <a:ext uri="{FF2B5EF4-FFF2-40B4-BE49-F238E27FC236}">
                <a16:creationId xmlns:a16="http://schemas.microsoft.com/office/drawing/2014/main" id="{E86E55A1-B46B-4F67-B6D9-20E9F701F69D}"/>
              </a:ext>
            </a:extLst>
          </p:cNvPr>
          <p:cNvSpPr txBox="1">
            <a:spLocks/>
          </p:cNvSpPr>
          <p:nvPr/>
        </p:nvSpPr>
        <p:spPr>
          <a:xfrm>
            <a:off x="1489504" y="5763445"/>
            <a:ext cx="6102150" cy="3493717"/>
          </a:xfrm>
          <a:prstGeom prst="rect">
            <a:avLst/>
          </a:prstGeom>
        </p:spPr>
        <p:txBody>
          <a:bodyPr/>
          <a:lstStyle>
            <a:lvl1pPr algn="l" defTabSz="457200" rtl="0" eaLnBrk="1" latinLnBrk="0" hangingPunct="1">
              <a:spcBef>
                <a:spcPct val="0"/>
              </a:spcBef>
              <a:buNone/>
              <a:defRPr sz="2800" b="1" i="0" kern="1200">
                <a:solidFill>
                  <a:schemeClr val="tx1">
                    <a:lumMod val="95000"/>
                  </a:schemeClr>
                </a:solidFill>
                <a:latin typeface="Arial"/>
                <a:ea typeface="+mj-ea"/>
                <a:cs typeface="Arial"/>
              </a:defRPr>
            </a:lvl1pPr>
          </a:lstStyle>
          <a:p>
            <a:pPr marL="0" marR="0" lvl="0" indent="0" algn="l" defTabSz="457200" rtl="0" eaLnBrk="1" fontAlgn="auto" latinLnBrk="0" hangingPunct="1">
              <a:lnSpc>
                <a:spcPct val="90000"/>
              </a:lnSpc>
              <a:spcBef>
                <a:spcPct val="0"/>
              </a:spcBef>
              <a:spcAft>
                <a:spcPts val="0"/>
              </a:spcAft>
              <a:buClrTx/>
              <a:buSzTx/>
              <a:buFontTx/>
              <a:buNone/>
              <a:tabLst/>
              <a:defRPr/>
            </a:pPr>
            <a:r>
              <a:rPr lang="en-US" b="0" dirty="0">
                <a:solidFill>
                  <a:srgbClr val="474746"/>
                </a:solidFill>
              </a:rPr>
              <a:t>T</a:t>
            </a:r>
            <a:r>
              <a:rPr kumimoji="0" lang="en-US" sz="2800" b="0" i="0" u="none" strike="noStrike" kern="1200" cap="none" spc="0" normalizeH="0" baseline="0" noProof="0" dirty="0">
                <a:ln>
                  <a:noFill/>
                </a:ln>
                <a:solidFill>
                  <a:srgbClr val="474746"/>
                </a:solidFill>
                <a:effectLst/>
                <a:uLnTx/>
                <a:uFillTx/>
              </a:rPr>
              <a:t>rain </a:t>
            </a:r>
            <a:r>
              <a:rPr lang="en-US" b="0" dirty="0">
                <a:solidFill>
                  <a:srgbClr val="474746"/>
                </a:solidFill>
              </a:rPr>
              <a:t>existing staff on cloud tech</a:t>
            </a:r>
          </a:p>
          <a:p>
            <a:pPr marL="0" marR="0" lvl="0" indent="0" algn="l" defTabSz="457200" rtl="0" eaLnBrk="1" fontAlgn="auto" latinLnBrk="0" hangingPunct="1">
              <a:lnSpc>
                <a:spcPct val="90000"/>
              </a:lnSpc>
              <a:spcBef>
                <a:spcPct val="0"/>
              </a:spcBef>
              <a:spcAft>
                <a:spcPts val="0"/>
              </a:spcAft>
              <a:buClrTx/>
              <a:buSzTx/>
              <a:buFontTx/>
              <a:buNone/>
              <a:tabLst/>
              <a:defRPr/>
            </a:pPr>
            <a:endParaRPr kumimoji="0" lang="en-US" sz="2800" b="0" i="0" u="none" strike="noStrike" kern="1200" cap="none" spc="0" normalizeH="0" baseline="0" noProof="0" dirty="0">
              <a:ln>
                <a:noFill/>
              </a:ln>
              <a:solidFill>
                <a:srgbClr val="474746"/>
              </a:solidFill>
              <a:effectLst/>
              <a:uLnTx/>
              <a:uFillTx/>
            </a:endParaRPr>
          </a:p>
          <a:p>
            <a:pPr marL="0" marR="0" lvl="0" indent="0" algn="l" defTabSz="457200" rtl="0" eaLnBrk="1" fontAlgn="auto" latinLnBrk="0" hangingPunct="1">
              <a:lnSpc>
                <a:spcPct val="90000"/>
              </a:lnSpc>
              <a:spcBef>
                <a:spcPct val="0"/>
              </a:spcBef>
              <a:spcAft>
                <a:spcPts val="0"/>
              </a:spcAft>
              <a:buClrTx/>
              <a:buSzTx/>
              <a:buFontTx/>
              <a:buNone/>
              <a:tabLst/>
              <a:defRPr/>
            </a:pPr>
            <a:r>
              <a:rPr lang="en-US" b="0" dirty="0">
                <a:solidFill>
                  <a:srgbClr val="474746"/>
                </a:solidFill>
              </a:rPr>
              <a:t>Fund pathfinder teams</a:t>
            </a:r>
          </a:p>
          <a:p>
            <a:pPr marL="0" marR="0" lvl="0" indent="0" algn="l" defTabSz="457200" rtl="0" eaLnBrk="1" fontAlgn="auto" latinLnBrk="0" hangingPunct="1">
              <a:lnSpc>
                <a:spcPct val="90000"/>
              </a:lnSpc>
              <a:spcBef>
                <a:spcPct val="0"/>
              </a:spcBef>
              <a:spcAft>
                <a:spcPts val="0"/>
              </a:spcAft>
              <a:buClrTx/>
              <a:buSzTx/>
              <a:buFontTx/>
              <a:buNone/>
              <a:tabLst/>
              <a:defRPr/>
            </a:pPr>
            <a:endParaRPr kumimoji="0" lang="en-US" sz="2800" b="0" i="0" u="none" strike="noStrike" kern="1200" cap="none" spc="0" normalizeH="0" baseline="0" noProof="0" dirty="0">
              <a:ln>
                <a:noFill/>
              </a:ln>
              <a:solidFill>
                <a:srgbClr val="474746"/>
              </a:solidFill>
              <a:effectLst/>
              <a:uLnTx/>
              <a:uFillTx/>
            </a:endParaRPr>
          </a:p>
          <a:p>
            <a:pPr marL="0" marR="0" lvl="0" indent="0" algn="l" defTabSz="457200" rtl="0" eaLnBrk="1" fontAlgn="auto" latinLnBrk="0" hangingPunct="1">
              <a:lnSpc>
                <a:spcPct val="90000"/>
              </a:lnSpc>
              <a:spcBef>
                <a:spcPct val="0"/>
              </a:spcBef>
              <a:spcAft>
                <a:spcPts val="0"/>
              </a:spcAft>
              <a:buClrTx/>
              <a:buSzTx/>
              <a:buFontTx/>
              <a:buNone/>
              <a:tabLst/>
              <a:defRPr/>
            </a:pPr>
            <a:r>
              <a:rPr lang="en-US" b="0" dirty="0">
                <a:solidFill>
                  <a:srgbClr val="474746"/>
                </a:solidFill>
              </a:rPr>
              <a:t>Be prepared to pay more to keep the best people after training!</a:t>
            </a:r>
            <a:endParaRPr kumimoji="0" lang="en-US" sz="2800" b="0" i="0" u="none" strike="noStrike" kern="1200" cap="none" spc="0" normalizeH="0" baseline="0" noProof="0" dirty="0">
              <a:ln>
                <a:noFill/>
              </a:ln>
              <a:solidFill>
                <a:srgbClr val="474746"/>
              </a:solidFill>
              <a:effectLst/>
              <a:uLnTx/>
              <a:uFillTx/>
            </a:endParaRPr>
          </a:p>
        </p:txBody>
      </p:sp>
      <p:sp>
        <p:nvSpPr>
          <p:cNvPr id="43" name="Rectangle 42">
            <a:extLst>
              <a:ext uri="{FF2B5EF4-FFF2-40B4-BE49-F238E27FC236}">
                <a16:creationId xmlns:a16="http://schemas.microsoft.com/office/drawing/2014/main" id="{9D23731D-211A-4629-958F-2949847FA9A2}"/>
              </a:ext>
            </a:extLst>
          </p:cNvPr>
          <p:cNvSpPr/>
          <p:nvPr/>
        </p:nvSpPr>
        <p:spPr>
          <a:xfrm>
            <a:off x="307045" y="3562165"/>
            <a:ext cx="1779245" cy="1779245"/>
          </a:xfrm>
          <a:prstGeom prst="rect">
            <a:avLst/>
          </a:prstGeom>
          <a:noFill/>
          <a:ln w="38100">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a:ea typeface="+mn-ea"/>
                <a:cs typeface="+mn-cs"/>
              </a:rPr>
              <a:t>Leadership Systems and Feedback</a:t>
            </a:r>
          </a:p>
        </p:txBody>
      </p:sp>
      <p:sp>
        <p:nvSpPr>
          <p:cNvPr id="57" name="Rectangle 56">
            <a:extLst>
              <a:ext uri="{FF2B5EF4-FFF2-40B4-BE49-F238E27FC236}">
                <a16:creationId xmlns:a16="http://schemas.microsoft.com/office/drawing/2014/main" id="{8FE2D6D9-947A-4E59-AB71-C5C51C8E59A3}"/>
              </a:ext>
            </a:extLst>
          </p:cNvPr>
          <p:cNvSpPr/>
          <p:nvPr/>
        </p:nvSpPr>
        <p:spPr>
          <a:xfrm>
            <a:off x="2682895" y="3562165"/>
            <a:ext cx="1779245" cy="1779245"/>
          </a:xfrm>
          <a:prstGeom prst="rect">
            <a:avLst/>
          </a:prstGeom>
          <a:noFill/>
          <a:ln w="38100">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74746"/>
                </a:solidFill>
                <a:effectLst/>
                <a:uLnTx/>
                <a:uFillTx/>
                <a:latin typeface="Arial"/>
                <a:ea typeface="+mn-ea"/>
                <a:cs typeface="+mn-cs"/>
              </a:rPr>
              <a:t>Training and Compensation</a:t>
            </a:r>
          </a:p>
        </p:txBody>
      </p:sp>
      <p:sp>
        <p:nvSpPr>
          <p:cNvPr id="58" name="Rectangle 57">
            <a:extLst>
              <a:ext uri="{FF2B5EF4-FFF2-40B4-BE49-F238E27FC236}">
                <a16:creationId xmlns:a16="http://schemas.microsoft.com/office/drawing/2014/main" id="{6AFD00CD-11D8-4680-8E6F-A4C66DF97764}"/>
              </a:ext>
            </a:extLst>
          </p:cNvPr>
          <p:cNvSpPr/>
          <p:nvPr/>
        </p:nvSpPr>
        <p:spPr>
          <a:xfrm>
            <a:off x="4967626" y="3562165"/>
            <a:ext cx="1779245" cy="1779245"/>
          </a:xfrm>
          <a:prstGeom prst="rect">
            <a:avLst/>
          </a:prstGeom>
          <a:noFill/>
          <a:ln w="38100">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a:ea typeface="+mn-ea"/>
                <a:cs typeface="+mn-cs"/>
              </a:rPr>
              <a:t>Silos </a:t>
            </a:r>
            <a:br>
              <a:rPr kumimoji="0" lang="en-US" sz="1800" b="0" i="0" u="none" strike="noStrike" kern="1200" cap="none" spc="0" normalizeH="0" baseline="0" noProof="0" dirty="0">
                <a:ln>
                  <a:noFill/>
                </a:ln>
                <a:solidFill>
                  <a:prstClr val="white"/>
                </a:solidFill>
                <a:effectLst/>
                <a:uLnTx/>
                <a:uFillTx/>
                <a:latin typeface="Arial"/>
                <a:ea typeface="+mn-ea"/>
                <a:cs typeface="+mn-cs"/>
              </a:rPr>
            </a:br>
            <a:r>
              <a:rPr kumimoji="0" lang="en-US" sz="1800" b="0" i="0" u="none" strike="noStrike" kern="1200" cap="none" spc="0" normalizeH="0" baseline="0" noProof="0" dirty="0">
                <a:ln>
                  <a:noFill/>
                </a:ln>
                <a:solidFill>
                  <a:prstClr val="white"/>
                </a:solidFill>
                <a:effectLst/>
                <a:uLnTx/>
                <a:uFillTx/>
                <a:latin typeface="Arial"/>
                <a:ea typeface="+mn-ea"/>
                <a:cs typeface="+mn-cs"/>
              </a:rPr>
              <a:t>Project to Product</a:t>
            </a:r>
          </a:p>
        </p:txBody>
      </p:sp>
      <p:sp>
        <p:nvSpPr>
          <p:cNvPr id="59" name="Rectangle 58">
            <a:extLst>
              <a:ext uri="{FF2B5EF4-FFF2-40B4-BE49-F238E27FC236}">
                <a16:creationId xmlns:a16="http://schemas.microsoft.com/office/drawing/2014/main" id="{98BE5F63-3FB0-4A31-B5C5-736E1EAC8458}"/>
              </a:ext>
            </a:extLst>
          </p:cNvPr>
          <p:cNvSpPr/>
          <p:nvPr/>
        </p:nvSpPr>
        <p:spPr>
          <a:xfrm>
            <a:off x="7137983" y="3562165"/>
            <a:ext cx="1779245" cy="1779245"/>
          </a:xfrm>
          <a:prstGeom prst="rect">
            <a:avLst/>
          </a:prstGeom>
          <a:noFill/>
          <a:ln w="38100">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a:ea typeface="+mn-ea"/>
                <a:cs typeface="+mn-cs"/>
              </a:rPr>
              <a:t>Capex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a:ea typeface="+mn-ea"/>
                <a:cs typeface="+mn-cs"/>
              </a:rPr>
              <a:t>Versus </a:t>
            </a:r>
            <a:br>
              <a:rPr kumimoji="0" lang="en-US" sz="1800" b="0" i="0" u="none" strike="noStrike" kern="1200" cap="none" spc="0" normalizeH="0" baseline="0" noProof="0" dirty="0">
                <a:ln>
                  <a:noFill/>
                </a:ln>
                <a:solidFill>
                  <a:prstClr val="white"/>
                </a:solidFill>
                <a:effectLst/>
                <a:uLnTx/>
                <a:uFillTx/>
                <a:latin typeface="Arial"/>
                <a:ea typeface="+mn-ea"/>
                <a:cs typeface="+mn-cs"/>
              </a:rPr>
            </a:br>
            <a:r>
              <a:rPr kumimoji="0" lang="en-US" sz="1800" b="0" i="0" u="none" strike="noStrike" kern="1200" cap="none" spc="0" normalizeH="0" baseline="0" noProof="0" dirty="0" err="1">
                <a:ln>
                  <a:noFill/>
                </a:ln>
                <a:solidFill>
                  <a:prstClr val="white"/>
                </a:solidFill>
                <a:effectLst/>
                <a:uLnTx/>
                <a:uFillTx/>
                <a:latin typeface="Arial"/>
                <a:ea typeface="+mn-ea"/>
                <a:cs typeface="+mn-cs"/>
              </a:rPr>
              <a:t>Opex</a:t>
            </a: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Tree>
    <p:extLst>
      <p:ext uri="{BB962C8B-B14F-4D97-AF65-F5344CB8AC3E}">
        <p14:creationId xmlns:p14="http://schemas.microsoft.com/office/powerpoint/2010/main" val="39562056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7" name="Title 8">
            <a:extLst>
              <a:ext uri="{FF2B5EF4-FFF2-40B4-BE49-F238E27FC236}">
                <a16:creationId xmlns:a16="http://schemas.microsoft.com/office/drawing/2014/main" id="{4A4FD621-D14D-43B7-972E-550399C055B5}"/>
              </a:ext>
            </a:extLst>
          </p:cNvPr>
          <p:cNvSpPr txBox="1">
            <a:spLocks/>
          </p:cNvSpPr>
          <p:nvPr/>
        </p:nvSpPr>
        <p:spPr>
          <a:xfrm>
            <a:off x="9155427" y="1901409"/>
            <a:ext cx="2266311" cy="464382"/>
          </a:xfrm>
          <a:prstGeom prst="rect">
            <a:avLst/>
          </a:prstGeom>
        </p:spPr>
        <p:txBody>
          <a:bodyPr/>
          <a:lstStyle>
            <a:lvl1pPr algn="l" defTabSz="457200" rtl="0" eaLnBrk="1" latinLnBrk="0" hangingPunct="1">
              <a:spcBef>
                <a:spcPct val="0"/>
              </a:spcBef>
              <a:buNone/>
              <a:defRPr sz="2800" b="1" i="0" kern="1200">
                <a:solidFill>
                  <a:schemeClr val="tx1">
                    <a:lumMod val="95000"/>
                  </a:schemeClr>
                </a:solidFill>
                <a:latin typeface="Arial"/>
                <a:ea typeface="+mj-ea"/>
                <a:cs typeface="Arial"/>
              </a:defRPr>
            </a:lvl1pPr>
          </a:lstStyle>
          <a:p>
            <a:pPr marL="0" marR="0" lvl="0" indent="0" algn="ctr" defTabSz="457200" rtl="0" eaLnBrk="1" fontAlgn="auto" latinLnBrk="0" hangingPunct="1">
              <a:lnSpc>
                <a:spcPct val="90000"/>
              </a:lnSpc>
              <a:spcBef>
                <a:spcPct val="0"/>
              </a:spcBef>
              <a:spcAft>
                <a:spcPts val="0"/>
              </a:spcAft>
              <a:buClrTx/>
              <a:buSzTx/>
              <a:buFontTx/>
              <a:buNone/>
              <a:tabLst/>
              <a:defRPr/>
            </a:pPr>
            <a:r>
              <a:rPr kumimoji="0" lang="en-US" sz="1800" b="0" i="0" u="none" strike="noStrike" kern="1200" cap="none" spc="0" normalizeH="0" baseline="0" noProof="0" dirty="0">
                <a:ln>
                  <a:noFill/>
                </a:ln>
                <a:solidFill>
                  <a:srgbClr val="474746"/>
                </a:solidFill>
                <a:effectLst/>
                <a:uLnTx/>
                <a:uFillTx/>
                <a:latin typeface="Arial"/>
                <a:ea typeface="+mj-ea"/>
                <a:cs typeface="Arial"/>
              </a:rPr>
              <a:t>Finance</a:t>
            </a:r>
          </a:p>
        </p:txBody>
      </p:sp>
      <p:sp>
        <p:nvSpPr>
          <p:cNvPr id="18" name="Mask_right">
            <a:extLst>
              <a:ext uri="{FF2B5EF4-FFF2-40B4-BE49-F238E27FC236}">
                <a16:creationId xmlns:a16="http://schemas.microsoft.com/office/drawing/2014/main" id="{D9798139-A87E-4869-8EAA-FCE3C8544A7A}"/>
              </a:ext>
            </a:extLst>
          </p:cNvPr>
          <p:cNvSpPr/>
          <p:nvPr/>
        </p:nvSpPr>
        <p:spPr>
          <a:xfrm>
            <a:off x="9129627" y="2438400"/>
            <a:ext cx="2357524" cy="2705100"/>
          </a:xfrm>
          <a:prstGeom prst="rect">
            <a:avLst/>
          </a:prstGeom>
          <a:gradFill>
            <a:gsLst>
              <a:gs pos="0">
                <a:schemeClr val="tx2">
                  <a:lumMod val="25000"/>
                </a:schemeClr>
              </a:gs>
              <a:gs pos="100000">
                <a:schemeClr val="tx2">
                  <a:lumMod val="10000"/>
                </a:schemeClr>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37" name="Rectangle 36">
            <a:extLst>
              <a:ext uri="{FF2B5EF4-FFF2-40B4-BE49-F238E27FC236}">
                <a16:creationId xmlns:a16="http://schemas.microsoft.com/office/drawing/2014/main" id="{8BA0B885-67BF-4DED-9A99-FFC2EFD26879}"/>
              </a:ext>
            </a:extLst>
          </p:cNvPr>
          <p:cNvSpPr/>
          <p:nvPr/>
        </p:nvSpPr>
        <p:spPr>
          <a:xfrm>
            <a:off x="9481133" y="3562165"/>
            <a:ext cx="1779245" cy="1779245"/>
          </a:xfrm>
          <a:prstGeom prst="rect">
            <a:avLst/>
          </a:prstGeom>
          <a:noFill/>
          <a:ln w="38100">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a:ea typeface="+mn-ea"/>
                <a:cs typeface="+mn-cs"/>
              </a:rPr>
              <a:t>Capex </a:t>
            </a:r>
          </a:p>
          <a:p>
            <a:pPr marL="0" marR="0" lvl="0" indent="0" algn="ctr" defTabSz="457200" rtl="0" eaLnBrk="1" fontAlgn="auto" latinLnBrk="0" hangingPunct="1">
              <a:lnSpc>
                <a:spcPct val="100000"/>
              </a:lnSpc>
              <a:spcBef>
                <a:spcPts val="0"/>
              </a:spcBef>
              <a:spcAft>
                <a:spcPts val="0"/>
              </a:spcAft>
              <a:buClrTx/>
              <a:buSzTx/>
              <a:buFontTx/>
              <a:buNone/>
              <a:tabLst/>
              <a:defRPr/>
            </a:pPr>
            <a:r>
              <a:rPr lang="en-US" dirty="0">
                <a:solidFill>
                  <a:prstClr val="white"/>
                </a:solidFill>
                <a:latin typeface="Arial"/>
              </a:rPr>
              <a:t>V</a:t>
            </a:r>
            <a:r>
              <a:rPr kumimoji="0" lang="en-US" sz="1800" b="0" i="0" u="none" strike="noStrike" kern="1200" cap="none" spc="0" normalizeH="0" baseline="0" noProof="0" dirty="0" err="1">
                <a:ln>
                  <a:noFill/>
                </a:ln>
                <a:solidFill>
                  <a:prstClr val="white"/>
                </a:solidFill>
                <a:effectLst/>
                <a:uLnTx/>
                <a:uFillTx/>
                <a:latin typeface="Arial"/>
                <a:ea typeface="+mn-ea"/>
                <a:cs typeface="+mn-cs"/>
              </a:rPr>
              <a:t>ersus</a:t>
            </a:r>
            <a:r>
              <a:rPr kumimoji="0" lang="en-US" sz="1800" b="0" i="0" u="none" strike="noStrike" kern="1200" cap="none" spc="0" normalizeH="0" baseline="0" noProof="0" dirty="0">
                <a:ln>
                  <a:noFill/>
                </a:ln>
                <a:solidFill>
                  <a:prstClr val="white"/>
                </a:solidFill>
                <a:effectLst/>
                <a:uLnTx/>
                <a:uFillTx/>
                <a:latin typeface="Arial"/>
                <a:ea typeface="+mn-ea"/>
                <a:cs typeface="+mn-cs"/>
              </a:rPr>
              <a:t> </a:t>
            </a:r>
            <a:br>
              <a:rPr kumimoji="0" lang="en-US" sz="1800" b="0" i="0" u="none" strike="noStrike" kern="1200" cap="none" spc="0" normalizeH="0" baseline="0" noProof="0" dirty="0">
                <a:ln>
                  <a:noFill/>
                </a:ln>
                <a:solidFill>
                  <a:prstClr val="white"/>
                </a:solidFill>
                <a:effectLst/>
                <a:uLnTx/>
                <a:uFillTx/>
                <a:latin typeface="Arial"/>
                <a:ea typeface="+mn-ea"/>
                <a:cs typeface="+mn-cs"/>
              </a:rPr>
            </a:br>
            <a:r>
              <a:rPr kumimoji="0" lang="en-US" sz="1800" b="0" i="0" u="none" strike="noStrike" kern="1200" cap="none" spc="0" normalizeH="0" baseline="0" noProof="0" dirty="0" err="1">
                <a:ln>
                  <a:noFill/>
                </a:ln>
                <a:solidFill>
                  <a:prstClr val="white"/>
                </a:solidFill>
                <a:effectLst/>
                <a:uLnTx/>
                <a:uFillTx/>
                <a:latin typeface="Arial"/>
                <a:ea typeface="+mn-ea"/>
                <a:cs typeface="+mn-cs"/>
              </a:rPr>
              <a:t>Opex</a:t>
            </a: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grpSp>
        <p:nvGrpSpPr>
          <p:cNvPr id="38" name="Group 42">
            <a:extLst>
              <a:ext uri="{FF2B5EF4-FFF2-40B4-BE49-F238E27FC236}">
                <a16:creationId xmlns:a16="http://schemas.microsoft.com/office/drawing/2014/main" id="{51D9B6B0-180C-49D3-976E-7C8FE59D3C10}"/>
              </a:ext>
            </a:extLst>
          </p:cNvPr>
          <p:cNvGrpSpPr>
            <a:grpSpLocks noChangeAspect="1"/>
          </p:cNvGrpSpPr>
          <p:nvPr/>
        </p:nvGrpSpPr>
        <p:grpSpPr bwMode="auto">
          <a:xfrm>
            <a:off x="9952195" y="3027434"/>
            <a:ext cx="1055117" cy="726211"/>
            <a:chOff x="4740" y="1768"/>
            <a:chExt cx="725" cy="499"/>
          </a:xfrm>
          <a:noFill/>
        </p:grpSpPr>
        <p:sp>
          <p:nvSpPr>
            <p:cNvPr id="39" name="Freeform 45">
              <a:extLst>
                <a:ext uri="{FF2B5EF4-FFF2-40B4-BE49-F238E27FC236}">
                  <a16:creationId xmlns:a16="http://schemas.microsoft.com/office/drawing/2014/main" id="{53FC8166-57FF-44C9-9CB7-2BFD4B21ED8B}"/>
                </a:ext>
              </a:extLst>
            </p:cNvPr>
            <p:cNvSpPr>
              <a:spLocks/>
            </p:cNvSpPr>
            <p:nvPr/>
          </p:nvSpPr>
          <p:spPr bwMode="auto">
            <a:xfrm>
              <a:off x="4966" y="1768"/>
              <a:ext cx="499" cy="459"/>
            </a:xfrm>
            <a:custGeom>
              <a:avLst/>
              <a:gdLst>
                <a:gd name="T0" fmla="*/ 339 w 499"/>
                <a:gd name="T1" fmla="*/ 24 h 459"/>
                <a:gd name="T2" fmla="*/ 0 w 499"/>
                <a:gd name="T3" fmla="*/ 459 h 459"/>
                <a:gd name="T4" fmla="*/ 499 w 499"/>
                <a:gd name="T5" fmla="*/ 249 h 459"/>
                <a:gd name="T6" fmla="*/ 394 w 499"/>
                <a:gd name="T7" fmla="*/ 0 h 459"/>
                <a:gd name="T8" fmla="*/ 339 w 499"/>
                <a:gd name="T9" fmla="*/ 24 h 459"/>
              </a:gdLst>
              <a:ahLst/>
              <a:cxnLst>
                <a:cxn ang="0">
                  <a:pos x="T0" y="T1"/>
                </a:cxn>
                <a:cxn ang="0">
                  <a:pos x="T2" y="T3"/>
                </a:cxn>
                <a:cxn ang="0">
                  <a:pos x="T4" y="T5"/>
                </a:cxn>
                <a:cxn ang="0">
                  <a:pos x="T6" y="T7"/>
                </a:cxn>
                <a:cxn ang="0">
                  <a:pos x="T8" y="T9"/>
                </a:cxn>
              </a:cxnLst>
              <a:rect l="0" t="0" r="r" b="b"/>
              <a:pathLst>
                <a:path w="499" h="459">
                  <a:moveTo>
                    <a:pt x="339" y="24"/>
                  </a:moveTo>
                  <a:lnTo>
                    <a:pt x="0" y="459"/>
                  </a:lnTo>
                  <a:lnTo>
                    <a:pt x="499" y="249"/>
                  </a:lnTo>
                  <a:lnTo>
                    <a:pt x="394" y="0"/>
                  </a:lnTo>
                  <a:lnTo>
                    <a:pt x="339" y="24"/>
                  </a:lnTo>
                  <a:close/>
                </a:path>
              </a:pathLst>
            </a:custGeom>
            <a:grpFill/>
            <a:ln w="19050" cap="rnd">
              <a:solidFill>
                <a:schemeClr val="tx2"/>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474746"/>
                </a:solidFill>
                <a:effectLst/>
                <a:uLnTx/>
                <a:uFillTx/>
                <a:latin typeface="Arial"/>
                <a:ea typeface="+mn-ea"/>
                <a:cs typeface="+mn-cs"/>
              </a:endParaRPr>
            </a:p>
          </p:txBody>
        </p:sp>
        <p:sp>
          <p:nvSpPr>
            <p:cNvPr id="40" name="Freeform 46">
              <a:extLst>
                <a:ext uri="{FF2B5EF4-FFF2-40B4-BE49-F238E27FC236}">
                  <a16:creationId xmlns:a16="http://schemas.microsoft.com/office/drawing/2014/main" id="{F612D351-9259-4E6A-86E6-625CAC300F73}"/>
                </a:ext>
              </a:extLst>
            </p:cNvPr>
            <p:cNvSpPr>
              <a:spLocks/>
            </p:cNvSpPr>
            <p:nvPr/>
          </p:nvSpPr>
          <p:spPr bwMode="auto">
            <a:xfrm>
              <a:off x="5305" y="1768"/>
              <a:ext cx="78" cy="68"/>
            </a:xfrm>
            <a:custGeom>
              <a:avLst/>
              <a:gdLst>
                <a:gd name="T0" fmla="*/ 0 w 37"/>
                <a:gd name="T1" fmla="*/ 11 h 32"/>
                <a:gd name="T2" fmla="*/ 15 w 37"/>
                <a:gd name="T3" fmla="*/ 29 h 32"/>
                <a:gd name="T4" fmla="*/ 37 w 37"/>
                <a:gd name="T5" fmla="*/ 26 h 32"/>
                <a:gd name="T6" fmla="*/ 26 w 37"/>
                <a:gd name="T7" fmla="*/ 0 h 32"/>
                <a:gd name="T8" fmla="*/ 0 w 37"/>
                <a:gd name="T9" fmla="*/ 11 h 32"/>
              </a:gdLst>
              <a:ahLst/>
              <a:cxnLst>
                <a:cxn ang="0">
                  <a:pos x="T0" y="T1"/>
                </a:cxn>
                <a:cxn ang="0">
                  <a:pos x="T2" y="T3"/>
                </a:cxn>
                <a:cxn ang="0">
                  <a:pos x="T4" y="T5"/>
                </a:cxn>
                <a:cxn ang="0">
                  <a:pos x="T6" y="T7"/>
                </a:cxn>
                <a:cxn ang="0">
                  <a:pos x="T8" y="T9"/>
                </a:cxn>
              </a:cxnLst>
              <a:rect l="0" t="0" r="r" b="b"/>
              <a:pathLst>
                <a:path w="37" h="32">
                  <a:moveTo>
                    <a:pt x="0" y="11"/>
                  </a:moveTo>
                  <a:cubicBezTo>
                    <a:pt x="2" y="18"/>
                    <a:pt x="7" y="26"/>
                    <a:pt x="15" y="29"/>
                  </a:cubicBezTo>
                  <a:cubicBezTo>
                    <a:pt x="22" y="32"/>
                    <a:pt x="31" y="31"/>
                    <a:pt x="37" y="26"/>
                  </a:cubicBezTo>
                  <a:cubicBezTo>
                    <a:pt x="26" y="0"/>
                    <a:pt x="26" y="0"/>
                    <a:pt x="26" y="0"/>
                  </a:cubicBezTo>
                  <a:lnTo>
                    <a:pt x="0" y="11"/>
                  </a:lnTo>
                  <a:close/>
                </a:path>
              </a:pathLst>
            </a:custGeom>
            <a:grpFill/>
            <a:ln w="19050" cap="rnd">
              <a:solidFill>
                <a:schemeClr val="tx2"/>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74746"/>
                </a:solidFill>
                <a:effectLst/>
                <a:uLnTx/>
                <a:uFillTx/>
                <a:latin typeface="Arial"/>
                <a:ea typeface="+mn-ea"/>
                <a:cs typeface="+mn-cs"/>
              </a:endParaRPr>
            </a:p>
          </p:txBody>
        </p:sp>
        <p:sp>
          <p:nvSpPr>
            <p:cNvPr id="41" name="Freeform 47">
              <a:extLst>
                <a:ext uri="{FF2B5EF4-FFF2-40B4-BE49-F238E27FC236}">
                  <a16:creationId xmlns:a16="http://schemas.microsoft.com/office/drawing/2014/main" id="{F2604B5D-035C-49F1-9B78-B04ADDB731DC}"/>
                </a:ext>
              </a:extLst>
            </p:cNvPr>
            <p:cNvSpPr>
              <a:spLocks/>
            </p:cNvSpPr>
            <p:nvPr/>
          </p:nvSpPr>
          <p:spPr bwMode="auto">
            <a:xfrm>
              <a:off x="5398" y="1962"/>
              <a:ext cx="67" cy="78"/>
            </a:xfrm>
            <a:custGeom>
              <a:avLst/>
              <a:gdLst>
                <a:gd name="T0" fmla="*/ 6 w 32"/>
                <a:gd name="T1" fmla="*/ 37 h 37"/>
                <a:gd name="T2" fmla="*/ 3 w 32"/>
                <a:gd name="T3" fmla="*/ 14 h 37"/>
                <a:gd name="T4" fmla="*/ 21 w 32"/>
                <a:gd name="T5" fmla="*/ 0 h 37"/>
                <a:gd name="T6" fmla="*/ 32 w 32"/>
                <a:gd name="T7" fmla="*/ 26 h 37"/>
                <a:gd name="T8" fmla="*/ 6 w 32"/>
                <a:gd name="T9" fmla="*/ 37 h 37"/>
              </a:gdLst>
              <a:ahLst/>
              <a:cxnLst>
                <a:cxn ang="0">
                  <a:pos x="T0" y="T1"/>
                </a:cxn>
                <a:cxn ang="0">
                  <a:pos x="T2" y="T3"/>
                </a:cxn>
                <a:cxn ang="0">
                  <a:pos x="T4" y="T5"/>
                </a:cxn>
                <a:cxn ang="0">
                  <a:pos x="T6" y="T7"/>
                </a:cxn>
                <a:cxn ang="0">
                  <a:pos x="T8" y="T9"/>
                </a:cxn>
              </a:cxnLst>
              <a:rect l="0" t="0" r="r" b="b"/>
              <a:pathLst>
                <a:path w="32" h="37">
                  <a:moveTo>
                    <a:pt x="6" y="37"/>
                  </a:moveTo>
                  <a:cubicBezTo>
                    <a:pt x="2" y="31"/>
                    <a:pt x="0" y="21"/>
                    <a:pt x="3" y="14"/>
                  </a:cubicBezTo>
                  <a:cubicBezTo>
                    <a:pt x="6" y="6"/>
                    <a:pt x="13" y="1"/>
                    <a:pt x="21" y="0"/>
                  </a:cubicBezTo>
                  <a:cubicBezTo>
                    <a:pt x="32" y="26"/>
                    <a:pt x="32" y="26"/>
                    <a:pt x="32" y="26"/>
                  </a:cubicBezTo>
                  <a:lnTo>
                    <a:pt x="6" y="37"/>
                  </a:lnTo>
                  <a:close/>
                </a:path>
              </a:pathLst>
            </a:custGeom>
            <a:grpFill/>
            <a:ln w="19050" cap="rnd">
              <a:solidFill>
                <a:schemeClr val="tx2"/>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74746"/>
                </a:solidFill>
                <a:effectLst/>
                <a:uLnTx/>
                <a:uFillTx/>
                <a:latin typeface="Arial"/>
                <a:ea typeface="+mn-ea"/>
                <a:cs typeface="+mn-cs"/>
              </a:endParaRPr>
            </a:p>
          </p:txBody>
        </p:sp>
        <p:sp>
          <p:nvSpPr>
            <p:cNvPr id="42" name="Freeform 48">
              <a:extLst>
                <a:ext uri="{FF2B5EF4-FFF2-40B4-BE49-F238E27FC236}">
                  <a16:creationId xmlns:a16="http://schemas.microsoft.com/office/drawing/2014/main" id="{DAFAE4B9-A1AC-4AFF-BDE5-E6D95067D5DB}"/>
                </a:ext>
              </a:extLst>
            </p:cNvPr>
            <p:cNvSpPr>
              <a:spLocks/>
            </p:cNvSpPr>
            <p:nvPr/>
          </p:nvSpPr>
          <p:spPr bwMode="auto">
            <a:xfrm>
              <a:off x="5083" y="1941"/>
              <a:ext cx="151" cy="162"/>
            </a:xfrm>
            <a:custGeom>
              <a:avLst/>
              <a:gdLst>
                <a:gd name="T0" fmla="*/ 0 w 72"/>
                <a:gd name="T1" fmla="*/ 65 h 77"/>
                <a:gd name="T2" fmla="*/ 41 w 72"/>
                <a:gd name="T3" fmla="*/ 71 h 77"/>
                <a:gd name="T4" fmla="*/ 63 w 72"/>
                <a:gd name="T5" fmla="*/ 17 h 77"/>
                <a:gd name="T6" fmla="*/ 50 w 72"/>
                <a:gd name="T7" fmla="*/ 0 h 77"/>
                <a:gd name="T8" fmla="*/ 0 w 72"/>
                <a:gd name="T9" fmla="*/ 65 h 77"/>
              </a:gdLst>
              <a:ahLst/>
              <a:cxnLst>
                <a:cxn ang="0">
                  <a:pos x="T0" y="T1"/>
                </a:cxn>
                <a:cxn ang="0">
                  <a:pos x="T2" y="T3"/>
                </a:cxn>
                <a:cxn ang="0">
                  <a:pos x="T4" y="T5"/>
                </a:cxn>
                <a:cxn ang="0">
                  <a:pos x="T6" y="T7"/>
                </a:cxn>
                <a:cxn ang="0">
                  <a:pos x="T8" y="T9"/>
                </a:cxn>
              </a:cxnLst>
              <a:rect l="0" t="0" r="r" b="b"/>
              <a:pathLst>
                <a:path w="72" h="77">
                  <a:moveTo>
                    <a:pt x="0" y="65"/>
                  </a:moveTo>
                  <a:cubicBezTo>
                    <a:pt x="11" y="74"/>
                    <a:pt x="27" y="77"/>
                    <a:pt x="41" y="71"/>
                  </a:cubicBezTo>
                  <a:cubicBezTo>
                    <a:pt x="62" y="62"/>
                    <a:pt x="72" y="38"/>
                    <a:pt x="63" y="17"/>
                  </a:cubicBezTo>
                  <a:cubicBezTo>
                    <a:pt x="60" y="10"/>
                    <a:pt x="56" y="4"/>
                    <a:pt x="50" y="0"/>
                  </a:cubicBezTo>
                  <a:lnTo>
                    <a:pt x="0" y="65"/>
                  </a:lnTo>
                  <a:close/>
                </a:path>
              </a:pathLst>
            </a:custGeom>
            <a:grpFill/>
            <a:ln w="19050" cap="rnd">
              <a:solidFill>
                <a:schemeClr val="tx2"/>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74746"/>
                </a:solidFill>
                <a:effectLst/>
                <a:uLnTx/>
                <a:uFillTx/>
                <a:latin typeface="Arial"/>
                <a:ea typeface="+mn-ea"/>
                <a:cs typeface="+mn-cs"/>
              </a:endParaRPr>
            </a:p>
          </p:txBody>
        </p:sp>
        <p:sp>
          <p:nvSpPr>
            <p:cNvPr id="43" name="Freeform 49">
              <a:extLst>
                <a:ext uri="{FF2B5EF4-FFF2-40B4-BE49-F238E27FC236}">
                  <a16:creationId xmlns:a16="http://schemas.microsoft.com/office/drawing/2014/main" id="{12404FE6-0F34-493C-979F-D7C813614D5E}"/>
                </a:ext>
              </a:extLst>
            </p:cNvPr>
            <p:cNvSpPr>
              <a:spLocks/>
            </p:cNvSpPr>
            <p:nvPr/>
          </p:nvSpPr>
          <p:spPr bwMode="auto">
            <a:xfrm>
              <a:off x="4740" y="1785"/>
              <a:ext cx="484" cy="482"/>
            </a:xfrm>
            <a:custGeom>
              <a:avLst/>
              <a:gdLst>
                <a:gd name="T0" fmla="*/ 174 w 484"/>
                <a:gd name="T1" fmla="*/ 457 h 482"/>
                <a:gd name="T2" fmla="*/ 484 w 484"/>
                <a:gd name="T3" fmla="*/ 0 h 482"/>
                <a:gd name="T4" fmla="*/ 0 w 484"/>
                <a:gd name="T5" fmla="*/ 242 h 482"/>
                <a:gd name="T6" fmla="*/ 119 w 484"/>
                <a:gd name="T7" fmla="*/ 482 h 482"/>
                <a:gd name="T8" fmla="*/ 174 w 484"/>
                <a:gd name="T9" fmla="*/ 457 h 482"/>
              </a:gdLst>
              <a:ahLst/>
              <a:cxnLst>
                <a:cxn ang="0">
                  <a:pos x="T0" y="T1"/>
                </a:cxn>
                <a:cxn ang="0">
                  <a:pos x="T2" y="T3"/>
                </a:cxn>
                <a:cxn ang="0">
                  <a:pos x="T4" y="T5"/>
                </a:cxn>
                <a:cxn ang="0">
                  <a:pos x="T6" y="T7"/>
                </a:cxn>
                <a:cxn ang="0">
                  <a:pos x="T8" y="T9"/>
                </a:cxn>
              </a:cxnLst>
              <a:rect l="0" t="0" r="r" b="b"/>
              <a:pathLst>
                <a:path w="484" h="482">
                  <a:moveTo>
                    <a:pt x="174" y="457"/>
                  </a:moveTo>
                  <a:lnTo>
                    <a:pt x="484" y="0"/>
                  </a:lnTo>
                  <a:lnTo>
                    <a:pt x="0" y="242"/>
                  </a:lnTo>
                  <a:lnTo>
                    <a:pt x="119" y="482"/>
                  </a:lnTo>
                  <a:lnTo>
                    <a:pt x="174" y="457"/>
                  </a:lnTo>
                  <a:close/>
                </a:path>
              </a:pathLst>
            </a:custGeom>
            <a:grpFill/>
            <a:ln w="19050" cap="rnd">
              <a:solidFill>
                <a:schemeClr val="tx2"/>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74746"/>
                </a:solidFill>
                <a:effectLst/>
                <a:uLnTx/>
                <a:uFillTx/>
                <a:latin typeface="Arial"/>
                <a:ea typeface="+mn-ea"/>
                <a:cs typeface="+mn-cs"/>
              </a:endParaRPr>
            </a:p>
          </p:txBody>
        </p:sp>
        <p:sp>
          <p:nvSpPr>
            <p:cNvPr id="44" name="Freeform 50">
              <a:extLst>
                <a:ext uri="{FF2B5EF4-FFF2-40B4-BE49-F238E27FC236}">
                  <a16:creationId xmlns:a16="http://schemas.microsoft.com/office/drawing/2014/main" id="{3EBA2946-18E5-4C97-BD34-42585B9DF2FC}"/>
                </a:ext>
              </a:extLst>
            </p:cNvPr>
            <p:cNvSpPr>
              <a:spLocks/>
            </p:cNvSpPr>
            <p:nvPr/>
          </p:nvSpPr>
          <p:spPr bwMode="auto">
            <a:xfrm>
              <a:off x="4834" y="2200"/>
              <a:ext cx="78" cy="67"/>
            </a:xfrm>
            <a:custGeom>
              <a:avLst/>
              <a:gdLst>
                <a:gd name="T0" fmla="*/ 37 w 37"/>
                <a:gd name="T1" fmla="*/ 20 h 32"/>
                <a:gd name="T2" fmla="*/ 22 w 37"/>
                <a:gd name="T3" fmla="*/ 3 h 32"/>
                <a:gd name="T4" fmla="*/ 0 w 37"/>
                <a:gd name="T5" fmla="*/ 7 h 32"/>
                <a:gd name="T6" fmla="*/ 12 w 37"/>
                <a:gd name="T7" fmla="*/ 32 h 32"/>
                <a:gd name="T8" fmla="*/ 37 w 37"/>
                <a:gd name="T9" fmla="*/ 20 h 32"/>
              </a:gdLst>
              <a:ahLst/>
              <a:cxnLst>
                <a:cxn ang="0">
                  <a:pos x="T0" y="T1"/>
                </a:cxn>
                <a:cxn ang="0">
                  <a:pos x="T2" y="T3"/>
                </a:cxn>
                <a:cxn ang="0">
                  <a:pos x="T4" y="T5"/>
                </a:cxn>
                <a:cxn ang="0">
                  <a:pos x="T6" y="T7"/>
                </a:cxn>
                <a:cxn ang="0">
                  <a:pos x="T8" y="T9"/>
                </a:cxn>
              </a:cxnLst>
              <a:rect l="0" t="0" r="r" b="b"/>
              <a:pathLst>
                <a:path w="37" h="32">
                  <a:moveTo>
                    <a:pt x="37" y="20"/>
                  </a:moveTo>
                  <a:cubicBezTo>
                    <a:pt x="36" y="13"/>
                    <a:pt x="29" y="5"/>
                    <a:pt x="22" y="3"/>
                  </a:cubicBezTo>
                  <a:cubicBezTo>
                    <a:pt x="14" y="0"/>
                    <a:pt x="6" y="2"/>
                    <a:pt x="0" y="7"/>
                  </a:cubicBezTo>
                  <a:cubicBezTo>
                    <a:pt x="12" y="32"/>
                    <a:pt x="12" y="32"/>
                    <a:pt x="12" y="32"/>
                  </a:cubicBezTo>
                  <a:lnTo>
                    <a:pt x="37" y="20"/>
                  </a:lnTo>
                  <a:close/>
                </a:path>
              </a:pathLst>
            </a:custGeom>
            <a:grpFill/>
            <a:ln w="19050" cap="rnd">
              <a:solidFill>
                <a:schemeClr val="tx2"/>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74746"/>
                </a:solidFill>
                <a:effectLst/>
                <a:uLnTx/>
                <a:uFillTx/>
                <a:latin typeface="Arial"/>
                <a:ea typeface="+mn-ea"/>
                <a:cs typeface="+mn-cs"/>
              </a:endParaRPr>
            </a:p>
          </p:txBody>
        </p:sp>
        <p:sp>
          <p:nvSpPr>
            <p:cNvPr id="45" name="Freeform 51">
              <a:extLst>
                <a:ext uri="{FF2B5EF4-FFF2-40B4-BE49-F238E27FC236}">
                  <a16:creationId xmlns:a16="http://schemas.microsoft.com/office/drawing/2014/main" id="{EA8D3119-ABE6-42E3-8145-878294B467D9}"/>
                </a:ext>
              </a:extLst>
            </p:cNvPr>
            <p:cNvSpPr>
              <a:spLocks/>
            </p:cNvSpPr>
            <p:nvPr/>
          </p:nvSpPr>
          <p:spPr bwMode="auto">
            <a:xfrm>
              <a:off x="4740" y="2000"/>
              <a:ext cx="67" cy="80"/>
            </a:xfrm>
            <a:custGeom>
              <a:avLst/>
              <a:gdLst>
                <a:gd name="T0" fmla="*/ 25 w 32"/>
                <a:gd name="T1" fmla="*/ 0 h 38"/>
                <a:gd name="T2" fmla="*/ 30 w 32"/>
                <a:gd name="T3" fmla="*/ 23 h 38"/>
                <a:gd name="T4" fmla="*/ 13 w 32"/>
                <a:gd name="T5" fmla="*/ 38 h 38"/>
                <a:gd name="T6" fmla="*/ 0 w 32"/>
                <a:gd name="T7" fmla="*/ 13 h 38"/>
                <a:gd name="T8" fmla="*/ 25 w 32"/>
                <a:gd name="T9" fmla="*/ 0 h 38"/>
              </a:gdLst>
              <a:ahLst/>
              <a:cxnLst>
                <a:cxn ang="0">
                  <a:pos x="T0" y="T1"/>
                </a:cxn>
                <a:cxn ang="0">
                  <a:pos x="T2" y="T3"/>
                </a:cxn>
                <a:cxn ang="0">
                  <a:pos x="T4" y="T5"/>
                </a:cxn>
                <a:cxn ang="0">
                  <a:pos x="T6" y="T7"/>
                </a:cxn>
                <a:cxn ang="0">
                  <a:pos x="T8" y="T9"/>
                </a:cxn>
              </a:cxnLst>
              <a:rect l="0" t="0" r="r" b="b"/>
              <a:pathLst>
                <a:path w="32" h="38">
                  <a:moveTo>
                    <a:pt x="25" y="0"/>
                  </a:moveTo>
                  <a:cubicBezTo>
                    <a:pt x="30" y="6"/>
                    <a:pt x="32" y="15"/>
                    <a:pt x="30" y="23"/>
                  </a:cubicBezTo>
                  <a:cubicBezTo>
                    <a:pt x="27" y="31"/>
                    <a:pt x="20" y="36"/>
                    <a:pt x="13" y="38"/>
                  </a:cubicBezTo>
                  <a:cubicBezTo>
                    <a:pt x="0" y="13"/>
                    <a:pt x="0" y="13"/>
                    <a:pt x="0" y="13"/>
                  </a:cubicBezTo>
                  <a:lnTo>
                    <a:pt x="25" y="0"/>
                  </a:lnTo>
                  <a:close/>
                </a:path>
              </a:pathLst>
            </a:custGeom>
            <a:grpFill/>
            <a:ln w="19050" cap="rnd">
              <a:solidFill>
                <a:schemeClr val="tx2"/>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74746"/>
                </a:solidFill>
                <a:effectLst/>
                <a:uLnTx/>
                <a:uFillTx/>
                <a:latin typeface="Arial"/>
                <a:ea typeface="+mn-ea"/>
                <a:cs typeface="+mn-cs"/>
              </a:endParaRPr>
            </a:p>
          </p:txBody>
        </p:sp>
        <p:sp>
          <p:nvSpPr>
            <p:cNvPr id="46" name="Freeform 52">
              <a:extLst>
                <a:ext uri="{FF2B5EF4-FFF2-40B4-BE49-F238E27FC236}">
                  <a16:creationId xmlns:a16="http://schemas.microsoft.com/office/drawing/2014/main" id="{90023AE7-C40C-48A6-8077-68FE0007DCEA}"/>
                </a:ext>
              </a:extLst>
            </p:cNvPr>
            <p:cNvSpPr>
              <a:spLocks/>
            </p:cNvSpPr>
            <p:nvPr/>
          </p:nvSpPr>
          <p:spPr bwMode="auto">
            <a:xfrm>
              <a:off x="4970" y="1920"/>
              <a:ext cx="147" cy="164"/>
            </a:xfrm>
            <a:custGeom>
              <a:avLst/>
              <a:gdLst>
                <a:gd name="T0" fmla="*/ 70 w 70"/>
                <a:gd name="T1" fmla="*/ 10 h 78"/>
                <a:gd name="T2" fmla="*/ 28 w 70"/>
                <a:gd name="T3" fmla="*/ 7 h 78"/>
                <a:gd name="T4" fmla="*/ 10 w 70"/>
                <a:gd name="T5" fmla="*/ 62 h 78"/>
                <a:gd name="T6" fmla="*/ 24 w 70"/>
                <a:gd name="T7" fmla="*/ 78 h 78"/>
                <a:gd name="T8" fmla="*/ 70 w 70"/>
                <a:gd name="T9" fmla="*/ 10 h 78"/>
              </a:gdLst>
              <a:ahLst/>
              <a:cxnLst>
                <a:cxn ang="0">
                  <a:pos x="T0" y="T1"/>
                </a:cxn>
                <a:cxn ang="0">
                  <a:pos x="T2" y="T3"/>
                </a:cxn>
                <a:cxn ang="0">
                  <a:pos x="T4" y="T5"/>
                </a:cxn>
                <a:cxn ang="0">
                  <a:pos x="T6" y="T7"/>
                </a:cxn>
                <a:cxn ang="0">
                  <a:pos x="T8" y="T9"/>
                </a:cxn>
              </a:cxnLst>
              <a:rect l="0" t="0" r="r" b="b"/>
              <a:pathLst>
                <a:path w="70" h="78">
                  <a:moveTo>
                    <a:pt x="70" y="10"/>
                  </a:moveTo>
                  <a:cubicBezTo>
                    <a:pt x="58" y="2"/>
                    <a:pt x="42" y="0"/>
                    <a:pt x="28" y="7"/>
                  </a:cubicBezTo>
                  <a:cubicBezTo>
                    <a:pt x="8" y="17"/>
                    <a:pt x="0" y="42"/>
                    <a:pt x="10" y="62"/>
                  </a:cubicBezTo>
                  <a:cubicBezTo>
                    <a:pt x="13" y="69"/>
                    <a:pt x="18" y="74"/>
                    <a:pt x="24" y="78"/>
                  </a:cubicBezTo>
                  <a:lnTo>
                    <a:pt x="70" y="10"/>
                  </a:lnTo>
                  <a:close/>
                </a:path>
              </a:pathLst>
            </a:custGeom>
            <a:grpFill/>
            <a:ln w="19050" cap="rnd">
              <a:solidFill>
                <a:schemeClr val="tx2"/>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74746"/>
                </a:solidFill>
                <a:effectLst/>
                <a:uLnTx/>
                <a:uFillTx/>
                <a:latin typeface="Arial"/>
                <a:ea typeface="+mn-ea"/>
                <a:cs typeface="+mn-cs"/>
              </a:endParaRPr>
            </a:p>
          </p:txBody>
        </p:sp>
      </p:grpSp>
      <p:sp>
        <p:nvSpPr>
          <p:cNvPr id="19" name="Arrow: Pentagon 18">
            <a:extLst>
              <a:ext uri="{FF2B5EF4-FFF2-40B4-BE49-F238E27FC236}">
                <a16:creationId xmlns:a16="http://schemas.microsoft.com/office/drawing/2014/main" id="{5B3BE967-DE30-4DEF-B33D-AE53612E300B}"/>
              </a:ext>
            </a:extLst>
          </p:cNvPr>
          <p:cNvSpPr/>
          <p:nvPr/>
        </p:nvSpPr>
        <p:spPr>
          <a:xfrm>
            <a:off x="-522054" y="-35864"/>
            <a:ext cx="10318528" cy="5179364"/>
          </a:xfrm>
          <a:prstGeom prst="homePlate">
            <a:avLst>
              <a:gd name="adj" fmla="val 11560"/>
            </a:avLst>
          </a:prstGeom>
          <a:gradFill>
            <a:gsLst>
              <a:gs pos="1961">
                <a:schemeClr val="bg2"/>
              </a:gs>
              <a:gs pos="100000">
                <a:schemeClr val="bg2">
                  <a:lumMod val="7500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3" name="Title 8">
            <a:extLst>
              <a:ext uri="{FF2B5EF4-FFF2-40B4-BE49-F238E27FC236}">
                <a16:creationId xmlns:a16="http://schemas.microsoft.com/office/drawing/2014/main" id="{C7CFEA33-6875-44ED-B170-5A166E277247}"/>
              </a:ext>
            </a:extLst>
          </p:cNvPr>
          <p:cNvSpPr txBox="1">
            <a:spLocks/>
          </p:cNvSpPr>
          <p:nvPr/>
        </p:nvSpPr>
        <p:spPr>
          <a:xfrm>
            <a:off x="1486368" y="305238"/>
            <a:ext cx="7421412" cy="1493082"/>
          </a:xfrm>
          <a:prstGeom prst="rect">
            <a:avLst/>
          </a:prstGeom>
        </p:spPr>
        <p:txBody>
          <a:bodyPr/>
          <a:lstStyle>
            <a:lvl1pPr algn="l" defTabSz="457200" rtl="0" eaLnBrk="1" latinLnBrk="0" hangingPunct="1">
              <a:spcBef>
                <a:spcPct val="0"/>
              </a:spcBef>
              <a:buNone/>
              <a:defRPr sz="2800" b="1" i="0" kern="1200">
                <a:solidFill>
                  <a:schemeClr val="tx1">
                    <a:lumMod val="95000"/>
                  </a:schemeClr>
                </a:solidFill>
                <a:latin typeface="Arial"/>
                <a:ea typeface="+mj-ea"/>
                <a:cs typeface="Arial"/>
              </a:defRPr>
            </a:lvl1pPr>
          </a:lstStyle>
          <a:p>
            <a:pPr marL="0" marR="0" lvl="0" indent="0" algn="l" defTabSz="457200" rtl="0" eaLnBrk="1" fontAlgn="auto" latinLnBrk="0" hangingPunct="1">
              <a:lnSpc>
                <a:spcPct val="90000"/>
              </a:lnSpc>
              <a:spcBef>
                <a:spcPct val="0"/>
              </a:spcBef>
              <a:spcAft>
                <a:spcPts val="0"/>
              </a:spcAft>
              <a:buClrTx/>
              <a:buSzTx/>
              <a:buFontTx/>
              <a:buNone/>
              <a:tabLst/>
              <a:defRPr/>
            </a:pPr>
            <a:r>
              <a:rPr lang="en-US" sz="3500" dirty="0">
                <a:solidFill>
                  <a:prstClr val="white"/>
                </a:solidFill>
              </a:rPr>
              <a:t>Move from </a:t>
            </a:r>
            <a:r>
              <a:rPr kumimoji="0" lang="en-US" sz="3500" b="1" i="0" u="none" strike="noStrike" kern="1200" cap="none" spc="0" normalizeH="0" baseline="0" noProof="0" dirty="0">
                <a:ln>
                  <a:noFill/>
                </a:ln>
                <a:solidFill>
                  <a:prstClr val="white"/>
                </a:solidFill>
                <a:effectLst/>
                <a:uLnTx/>
                <a:uFillTx/>
                <a:latin typeface="Arial"/>
                <a:ea typeface="+mj-ea"/>
                <a:cs typeface="Arial"/>
              </a:rPr>
              <a:t>Projects </a:t>
            </a:r>
            <a:br>
              <a:rPr kumimoji="0" lang="en-US" sz="3500" b="1" i="0" u="none" strike="noStrike" kern="1200" cap="none" spc="0" normalizeH="0" baseline="0" noProof="0" dirty="0">
                <a:ln>
                  <a:noFill/>
                </a:ln>
                <a:solidFill>
                  <a:prstClr val="white"/>
                </a:solidFill>
                <a:effectLst/>
                <a:uLnTx/>
                <a:uFillTx/>
                <a:latin typeface="Arial"/>
                <a:ea typeface="+mj-ea"/>
                <a:cs typeface="Arial"/>
              </a:rPr>
            </a:br>
            <a:r>
              <a:rPr kumimoji="0" lang="en-US" sz="3500" b="1" i="0" u="none" strike="noStrike" kern="1200" cap="none" spc="0" normalizeH="0" baseline="0" noProof="0" dirty="0">
                <a:ln>
                  <a:noFill/>
                </a:ln>
                <a:solidFill>
                  <a:prstClr val="white"/>
                </a:solidFill>
                <a:effectLst/>
                <a:uLnTx/>
                <a:uFillTx/>
                <a:latin typeface="Arial"/>
                <a:ea typeface="+mj-ea"/>
                <a:cs typeface="Arial"/>
              </a:rPr>
              <a:t>to Product Teams</a:t>
            </a:r>
          </a:p>
        </p:txBody>
      </p:sp>
      <p:grpSp>
        <p:nvGrpSpPr>
          <p:cNvPr id="6" name="Group 5">
            <a:extLst>
              <a:ext uri="{FF2B5EF4-FFF2-40B4-BE49-F238E27FC236}">
                <a16:creationId xmlns:a16="http://schemas.microsoft.com/office/drawing/2014/main" id="{0A81BEEE-2F45-409F-BEFC-03363E031FF9}"/>
              </a:ext>
            </a:extLst>
          </p:cNvPr>
          <p:cNvGrpSpPr/>
          <p:nvPr/>
        </p:nvGrpSpPr>
        <p:grpSpPr>
          <a:xfrm>
            <a:off x="406360" y="505061"/>
            <a:ext cx="843788" cy="778391"/>
            <a:chOff x="4221704" y="1791782"/>
            <a:chExt cx="700593" cy="646294"/>
          </a:xfrm>
        </p:grpSpPr>
        <p:sp>
          <p:nvSpPr>
            <p:cNvPr id="7" name="Freeform 25">
              <a:extLst>
                <a:ext uri="{FF2B5EF4-FFF2-40B4-BE49-F238E27FC236}">
                  <a16:creationId xmlns:a16="http://schemas.microsoft.com/office/drawing/2014/main" id="{F32B87DC-D495-4406-A305-6E7B3B02EA10}"/>
                </a:ext>
              </a:extLst>
            </p:cNvPr>
            <p:cNvSpPr>
              <a:spLocks/>
            </p:cNvSpPr>
            <p:nvPr/>
          </p:nvSpPr>
          <p:spPr bwMode="auto">
            <a:xfrm>
              <a:off x="4346088" y="2191249"/>
              <a:ext cx="450441" cy="246827"/>
            </a:xfrm>
            <a:custGeom>
              <a:avLst/>
              <a:gdLst>
                <a:gd name="T0" fmla="*/ 0 w 1626"/>
                <a:gd name="T1" fmla="*/ 38 h 891"/>
                <a:gd name="T2" fmla="*/ 0 w 1626"/>
                <a:gd name="T3" fmla="*/ 351 h 891"/>
                <a:gd name="T4" fmla="*/ 810 w 1626"/>
                <a:gd name="T5" fmla="*/ 891 h 891"/>
                <a:gd name="T6" fmla="*/ 1626 w 1626"/>
                <a:gd name="T7" fmla="*/ 351 h 891"/>
                <a:gd name="T8" fmla="*/ 1626 w 1626"/>
                <a:gd name="T9" fmla="*/ 0 h 891"/>
              </a:gdLst>
              <a:ahLst/>
              <a:cxnLst>
                <a:cxn ang="0">
                  <a:pos x="T0" y="T1"/>
                </a:cxn>
                <a:cxn ang="0">
                  <a:pos x="T2" y="T3"/>
                </a:cxn>
                <a:cxn ang="0">
                  <a:pos x="T4" y="T5"/>
                </a:cxn>
                <a:cxn ang="0">
                  <a:pos x="T6" y="T7"/>
                </a:cxn>
                <a:cxn ang="0">
                  <a:pos x="T8" y="T9"/>
                </a:cxn>
              </a:cxnLst>
              <a:rect l="0" t="0" r="r" b="b"/>
              <a:pathLst>
                <a:path w="1626" h="891">
                  <a:moveTo>
                    <a:pt x="0" y="38"/>
                  </a:moveTo>
                  <a:lnTo>
                    <a:pt x="0" y="351"/>
                  </a:lnTo>
                  <a:lnTo>
                    <a:pt x="810" y="891"/>
                  </a:lnTo>
                  <a:lnTo>
                    <a:pt x="1626" y="351"/>
                  </a:lnTo>
                  <a:lnTo>
                    <a:pt x="1626" y="0"/>
                  </a:lnTo>
                </a:path>
              </a:pathLst>
            </a:custGeom>
            <a:noFill/>
            <a:ln w="19050"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8" name="Line 26">
              <a:extLst>
                <a:ext uri="{FF2B5EF4-FFF2-40B4-BE49-F238E27FC236}">
                  <a16:creationId xmlns:a16="http://schemas.microsoft.com/office/drawing/2014/main" id="{625F0F12-5B74-408A-94C5-42988C20B80C}"/>
                </a:ext>
              </a:extLst>
            </p:cNvPr>
            <p:cNvSpPr>
              <a:spLocks noChangeShapeType="1"/>
            </p:cNvSpPr>
            <p:nvPr/>
          </p:nvSpPr>
          <p:spPr bwMode="auto">
            <a:xfrm flipH="1" flipV="1">
              <a:off x="4568815" y="2176289"/>
              <a:ext cx="1662" cy="261787"/>
            </a:xfrm>
            <a:prstGeom prst="line">
              <a:avLst/>
            </a:prstGeom>
            <a:noFill/>
            <a:ln w="1905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9" name="Freeform 34">
              <a:extLst>
                <a:ext uri="{FF2B5EF4-FFF2-40B4-BE49-F238E27FC236}">
                  <a16:creationId xmlns:a16="http://schemas.microsoft.com/office/drawing/2014/main" id="{E7A92350-D1CB-43B6-A749-580EE406D09E}"/>
                </a:ext>
              </a:extLst>
            </p:cNvPr>
            <p:cNvSpPr>
              <a:spLocks/>
            </p:cNvSpPr>
            <p:nvPr/>
          </p:nvSpPr>
          <p:spPr bwMode="auto">
            <a:xfrm>
              <a:off x="4221704" y="1791782"/>
              <a:ext cx="700593" cy="466784"/>
            </a:xfrm>
            <a:custGeom>
              <a:avLst/>
              <a:gdLst>
                <a:gd name="T0" fmla="*/ 1708 w 2529"/>
                <a:gd name="T1" fmla="*/ 0 h 1685"/>
                <a:gd name="T2" fmla="*/ 0 w 2529"/>
                <a:gd name="T3" fmla="*/ 1134 h 1685"/>
                <a:gd name="T4" fmla="*/ 805 w 2529"/>
                <a:gd name="T5" fmla="*/ 1685 h 1685"/>
                <a:gd name="T6" fmla="*/ 1253 w 2529"/>
                <a:gd name="T7" fmla="*/ 1388 h 1685"/>
                <a:gd name="T8" fmla="*/ 2529 w 2529"/>
                <a:gd name="T9" fmla="*/ 540 h 1685"/>
                <a:gd name="T10" fmla="*/ 1708 w 2529"/>
                <a:gd name="T11" fmla="*/ 0 h 1685"/>
              </a:gdLst>
              <a:ahLst/>
              <a:cxnLst>
                <a:cxn ang="0">
                  <a:pos x="T0" y="T1"/>
                </a:cxn>
                <a:cxn ang="0">
                  <a:pos x="T2" y="T3"/>
                </a:cxn>
                <a:cxn ang="0">
                  <a:pos x="T4" y="T5"/>
                </a:cxn>
                <a:cxn ang="0">
                  <a:pos x="T6" y="T7"/>
                </a:cxn>
                <a:cxn ang="0">
                  <a:pos x="T8" y="T9"/>
                </a:cxn>
                <a:cxn ang="0">
                  <a:pos x="T10" y="T11"/>
                </a:cxn>
              </a:cxnLst>
              <a:rect l="0" t="0" r="r" b="b"/>
              <a:pathLst>
                <a:path w="2529" h="1685">
                  <a:moveTo>
                    <a:pt x="1708" y="0"/>
                  </a:moveTo>
                  <a:lnTo>
                    <a:pt x="0" y="1134"/>
                  </a:lnTo>
                  <a:lnTo>
                    <a:pt x="805" y="1685"/>
                  </a:lnTo>
                  <a:lnTo>
                    <a:pt x="1253" y="1388"/>
                  </a:lnTo>
                  <a:lnTo>
                    <a:pt x="2529" y="540"/>
                  </a:lnTo>
                  <a:lnTo>
                    <a:pt x="1708" y="0"/>
                  </a:lnTo>
                  <a:close/>
                </a:path>
              </a:pathLst>
            </a:custGeom>
            <a:noFill/>
            <a:ln w="19050"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12" name="Freeform 35">
              <a:extLst>
                <a:ext uri="{FF2B5EF4-FFF2-40B4-BE49-F238E27FC236}">
                  <a16:creationId xmlns:a16="http://schemas.microsoft.com/office/drawing/2014/main" id="{B7177BD4-88A6-49DB-8D3C-DBA4BFA51B8B}"/>
                </a:ext>
              </a:extLst>
            </p:cNvPr>
            <p:cNvSpPr>
              <a:spLocks/>
            </p:cNvSpPr>
            <p:nvPr/>
          </p:nvSpPr>
          <p:spPr bwMode="auto">
            <a:xfrm>
              <a:off x="4221704" y="1791782"/>
              <a:ext cx="700593" cy="466784"/>
            </a:xfrm>
            <a:custGeom>
              <a:avLst/>
              <a:gdLst>
                <a:gd name="T0" fmla="*/ 0 w 2529"/>
                <a:gd name="T1" fmla="*/ 551 h 1685"/>
                <a:gd name="T2" fmla="*/ 1692 w 2529"/>
                <a:gd name="T3" fmla="*/ 1685 h 1685"/>
                <a:gd name="T4" fmla="*/ 2529 w 2529"/>
                <a:gd name="T5" fmla="*/ 1151 h 1685"/>
                <a:gd name="T6" fmla="*/ 811 w 2529"/>
                <a:gd name="T7" fmla="*/ 0 h 1685"/>
                <a:gd name="T8" fmla="*/ 0 w 2529"/>
                <a:gd name="T9" fmla="*/ 551 h 1685"/>
              </a:gdLst>
              <a:ahLst/>
              <a:cxnLst>
                <a:cxn ang="0">
                  <a:pos x="T0" y="T1"/>
                </a:cxn>
                <a:cxn ang="0">
                  <a:pos x="T2" y="T3"/>
                </a:cxn>
                <a:cxn ang="0">
                  <a:pos x="T4" y="T5"/>
                </a:cxn>
                <a:cxn ang="0">
                  <a:pos x="T6" y="T7"/>
                </a:cxn>
                <a:cxn ang="0">
                  <a:pos x="T8" y="T9"/>
                </a:cxn>
              </a:cxnLst>
              <a:rect l="0" t="0" r="r" b="b"/>
              <a:pathLst>
                <a:path w="2529" h="1685">
                  <a:moveTo>
                    <a:pt x="0" y="551"/>
                  </a:moveTo>
                  <a:lnTo>
                    <a:pt x="1692" y="1685"/>
                  </a:lnTo>
                  <a:lnTo>
                    <a:pt x="2529" y="1151"/>
                  </a:lnTo>
                  <a:lnTo>
                    <a:pt x="811" y="0"/>
                  </a:lnTo>
                  <a:lnTo>
                    <a:pt x="0" y="551"/>
                  </a:lnTo>
                  <a:close/>
                </a:path>
              </a:pathLst>
            </a:custGeom>
            <a:noFill/>
            <a:ln w="19050"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grpSp>
      <p:sp>
        <p:nvSpPr>
          <p:cNvPr id="10" name="Title 8">
            <a:extLst>
              <a:ext uri="{FF2B5EF4-FFF2-40B4-BE49-F238E27FC236}">
                <a16:creationId xmlns:a16="http://schemas.microsoft.com/office/drawing/2014/main" id="{91B818DB-47B5-924B-95C9-49549C60924A}"/>
              </a:ext>
            </a:extLst>
          </p:cNvPr>
          <p:cNvSpPr txBox="1">
            <a:spLocks/>
          </p:cNvSpPr>
          <p:nvPr/>
        </p:nvSpPr>
        <p:spPr>
          <a:xfrm>
            <a:off x="1761001" y="1798320"/>
            <a:ext cx="6004773" cy="3043143"/>
          </a:xfrm>
          <a:prstGeom prst="rect">
            <a:avLst/>
          </a:prstGeom>
        </p:spPr>
        <p:txBody>
          <a:bodyPr/>
          <a:lstStyle>
            <a:lvl1pPr algn="l" defTabSz="457200" rtl="0" eaLnBrk="1" latinLnBrk="0" hangingPunct="1">
              <a:spcBef>
                <a:spcPct val="0"/>
              </a:spcBef>
              <a:buNone/>
              <a:defRPr sz="2800" b="1" i="0" kern="1200">
                <a:solidFill>
                  <a:schemeClr val="tx1">
                    <a:lumMod val="95000"/>
                  </a:schemeClr>
                </a:solidFill>
                <a:latin typeface="Arial"/>
                <a:ea typeface="+mj-ea"/>
                <a:cs typeface="Arial"/>
              </a:defRPr>
            </a:lvl1pPr>
          </a:lstStyle>
          <a:p>
            <a:pPr marL="0" marR="0" lvl="0" indent="0" algn="l" defTabSz="457200" rtl="0" eaLnBrk="1" fontAlgn="auto" latinLnBrk="0" hangingPunct="1">
              <a:lnSpc>
                <a:spcPct val="90000"/>
              </a:lnSpc>
              <a:spcBef>
                <a:spcPct val="0"/>
              </a:spcBef>
              <a:spcAft>
                <a:spcPts val="0"/>
              </a:spcAft>
              <a:buClrTx/>
              <a:buSzTx/>
              <a:buFontTx/>
              <a:buNone/>
              <a:tabLst/>
              <a:defRPr/>
            </a:pPr>
            <a:endParaRPr kumimoji="0" lang="en-US" sz="2800" b="1" i="0" u="none" strike="noStrike" kern="1200" cap="none" spc="0" normalizeH="0" baseline="0" noProof="0" dirty="0">
              <a:ln>
                <a:noFill/>
              </a:ln>
              <a:solidFill>
                <a:prstClr val="white"/>
              </a:solidFill>
              <a:effectLst/>
              <a:uLnTx/>
              <a:uFillTx/>
              <a:latin typeface="Arial"/>
              <a:ea typeface="+mj-ea"/>
              <a:cs typeface="Arial"/>
            </a:endParaRPr>
          </a:p>
        </p:txBody>
      </p:sp>
      <p:sp>
        <p:nvSpPr>
          <p:cNvPr id="11" name="Title 8">
            <a:extLst>
              <a:ext uri="{FF2B5EF4-FFF2-40B4-BE49-F238E27FC236}">
                <a16:creationId xmlns:a16="http://schemas.microsoft.com/office/drawing/2014/main" id="{883F6AE2-A7AA-5B45-8662-208532B33723}"/>
              </a:ext>
            </a:extLst>
          </p:cNvPr>
          <p:cNvSpPr txBox="1">
            <a:spLocks/>
          </p:cNvSpPr>
          <p:nvPr/>
        </p:nvSpPr>
        <p:spPr>
          <a:xfrm>
            <a:off x="1532401" y="1607820"/>
            <a:ext cx="6004773" cy="3043143"/>
          </a:xfrm>
          <a:prstGeom prst="rect">
            <a:avLst/>
          </a:prstGeom>
        </p:spPr>
        <p:txBody>
          <a:bodyPr/>
          <a:lstStyle>
            <a:lvl1pPr algn="l" defTabSz="457200" rtl="0" eaLnBrk="1" latinLnBrk="0" hangingPunct="1">
              <a:spcBef>
                <a:spcPct val="0"/>
              </a:spcBef>
              <a:buNone/>
              <a:defRPr sz="2800" b="1" i="0" kern="1200">
                <a:solidFill>
                  <a:schemeClr val="tx1">
                    <a:lumMod val="95000"/>
                  </a:schemeClr>
                </a:solidFill>
                <a:latin typeface="Arial"/>
                <a:ea typeface="+mj-ea"/>
                <a:cs typeface="Arial"/>
              </a:defRPr>
            </a:lvl1pPr>
          </a:lstStyle>
          <a:p>
            <a:pPr marL="0" marR="0" lvl="0" indent="0" algn="l" defTabSz="457200" rtl="0" eaLnBrk="1" fontAlgn="auto" latinLnBrk="0" hangingPunct="1">
              <a:lnSpc>
                <a:spcPct val="90000"/>
              </a:lnSpc>
              <a:spcBef>
                <a:spcPct val="0"/>
              </a:spcBef>
              <a:spcAft>
                <a:spcPts val="0"/>
              </a:spcAft>
              <a:buClrTx/>
              <a:buSzTx/>
              <a:buFontTx/>
              <a:buNone/>
              <a:tabLst/>
              <a:defRPr/>
            </a:pPr>
            <a:r>
              <a:rPr lang="en-US" b="0" dirty="0">
                <a:solidFill>
                  <a:prstClr val="white"/>
                </a:solidFill>
              </a:rPr>
              <a:t>Long term product ownership</a:t>
            </a:r>
          </a:p>
          <a:p>
            <a:pPr marL="0" marR="0" lvl="0" indent="0" algn="l" defTabSz="457200" rtl="0" eaLnBrk="1" fontAlgn="auto" latinLnBrk="0" hangingPunct="1">
              <a:lnSpc>
                <a:spcPct val="90000"/>
              </a:lnSpc>
              <a:spcBef>
                <a:spcPct val="0"/>
              </a:spcBef>
              <a:spcAft>
                <a:spcPts val="0"/>
              </a:spcAft>
              <a:buClrTx/>
              <a:buSzTx/>
              <a:buFontTx/>
              <a:buNone/>
              <a:tabLst/>
              <a:defRPr/>
            </a:pPr>
            <a:endParaRPr kumimoji="0" lang="en-US" sz="2800" b="0" i="0" u="none" strike="noStrike" kern="1200" cap="none" spc="0" normalizeH="0" baseline="0" noProof="0" dirty="0">
              <a:ln>
                <a:noFill/>
              </a:ln>
              <a:solidFill>
                <a:prstClr val="white"/>
              </a:solidFill>
              <a:effectLst/>
              <a:uLnTx/>
              <a:uFillTx/>
            </a:endParaRPr>
          </a:p>
          <a:p>
            <a:pPr marL="0" marR="0" lvl="0" indent="0" algn="l" defTabSz="457200" rtl="0" eaLnBrk="1" fontAlgn="auto" latinLnBrk="0" hangingPunct="1">
              <a:lnSpc>
                <a:spcPct val="90000"/>
              </a:lnSpc>
              <a:spcBef>
                <a:spcPct val="0"/>
              </a:spcBef>
              <a:spcAft>
                <a:spcPts val="0"/>
              </a:spcAft>
              <a:buClrTx/>
              <a:buSzTx/>
              <a:buFontTx/>
              <a:buNone/>
              <a:tabLst/>
              <a:defRPr/>
            </a:pPr>
            <a:r>
              <a:rPr lang="en-US" b="0" dirty="0">
                <a:solidFill>
                  <a:prstClr val="white"/>
                </a:solidFill>
              </a:rPr>
              <a:t>Continuous delivery</a:t>
            </a:r>
          </a:p>
          <a:p>
            <a:pPr marL="0" marR="0" lvl="0" indent="0" algn="l" defTabSz="457200" rtl="0" eaLnBrk="1" fontAlgn="auto" latinLnBrk="0" hangingPunct="1">
              <a:lnSpc>
                <a:spcPct val="90000"/>
              </a:lnSpc>
              <a:spcBef>
                <a:spcPct val="0"/>
              </a:spcBef>
              <a:spcAft>
                <a:spcPts val="0"/>
              </a:spcAft>
              <a:buClrTx/>
              <a:buSzTx/>
              <a:buFontTx/>
              <a:buNone/>
              <a:tabLst/>
              <a:defRPr/>
            </a:pPr>
            <a:endParaRPr kumimoji="0" lang="en-US" sz="2800" b="0" i="0" u="none" strike="noStrike" kern="1200" cap="none" spc="0" normalizeH="0" baseline="0" noProof="0" dirty="0">
              <a:ln>
                <a:noFill/>
              </a:ln>
              <a:solidFill>
                <a:prstClr val="white"/>
              </a:solidFill>
              <a:effectLst/>
              <a:uLnTx/>
              <a:uFillTx/>
            </a:endParaRPr>
          </a:p>
          <a:p>
            <a:pPr marL="0" marR="0" lvl="0" indent="0" algn="l" defTabSz="457200" rtl="0" eaLnBrk="1" fontAlgn="auto" latinLnBrk="0" hangingPunct="1">
              <a:lnSpc>
                <a:spcPct val="90000"/>
              </a:lnSpc>
              <a:spcBef>
                <a:spcPct val="0"/>
              </a:spcBef>
              <a:spcAft>
                <a:spcPts val="0"/>
              </a:spcAft>
              <a:buClrTx/>
              <a:buSzTx/>
              <a:buFontTx/>
              <a:buNone/>
              <a:tabLst/>
              <a:defRPr/>
            </a:pPr>
            <a:r>
              <a:rPr lang="en-US" b="0" dirty="0">
                <a:solidFill>
                  <a:prstClr val="white"/>
                </a:solidFill>
              </a:rPr>
              <a:t>DevOps and “run what you wrote”</a:t>
            </a:r>
          </a:p>
          <a:p>
            <a:pPr marL="0" marR="0" lvl="0" indent="0" algn="l" defTabSz="457200" rtl="0" eaLnBrk="1" fontAlgn="auto" latinLnBrk="0" hangingPunct="1">
              <a:lnSpc>
                <a:spcPct val="90000"/>
              </a:lnSpc>
              <a:spcBef>
                <a:spcPct val="0"/>
              </a:spcBef>
              <a:spcAft>
                <a:spcPts val="0"/>
              </a:spcAft>
              <a:buClrTx/>
              <a:buSzTx/>
              <a:buFontTx/>
              <a:buNone/>
              <a:tabLst/>
              <a:defRPr/>
            </a:pPr>
            <a:endParaRPr kumimoji="0" lang="en-US" sz="2800" b="0" i="0" u="none" strike="noStrike" kern="1200" cap="none" spc="0" normalizeH="0" baseline="0" noProof="0" dirty="0">
              <a:ln>
                <a:noFill/>
              </a:ln>
              <a:solidFill>
                <a:prstClr val="white"/>
              </a:solidFill>
              <a:effectLst/>
              <a:uLnTx/>
              <a:uFillTx/>
            </a:endParaRPr>
          </a:p>
          <a:p>
            <a:pPr marL="0" marR="0" lvl="0" indent="0" algn="l" defTabSz="457200" rtl="0" eaLnBrk="1" fontAlgn="auto" latinLnBrk="0" hangingPunct="1">
              <a:lnSpc>
                <a:spcPct val="90000"/>
              </a:lnSpc>
              <a:spcBef>
                <a:spcPct val="0"/>
              </a:spcBef>
              <a:spcAft>
                <a:spcPts val="0"/>
              </a:spcAft>
              <a:buClrTx/>
              <a:buSzTx/>
              <a:buFontTx/>
              <a:buNone/>
              <a:tabLst/>
              <a:defRPr/>
            </a:pPr>
            <a:r>
              <a:rPr lang="en-US" b="0" dirty="0">
                <a:solidFill>
                  <a:prstClr val="white"/>
                </a:solidFill>
              </a:rPr>
              <a:t>Reduce tech-debt and lock-in</a:t>
            </a:r>
            <a:r>
              <a:rPr kumimoji="0" lang="en-US" sz="2800" b="0" i="0" u="none" strike="noStrike" kern="1200" cap="none" spc="0" normalizeH="0" baseline="0" noProof="0" dirty="0">
                <a:ln>
                  <a:noFill/>
                </a:ln>
                <a:solidFill>
                  <a:prstClr val="white"/>
                </a:solidFill>
                <a:effectLst/>
                <a:uLnTx/>
                <a:uFillTx/>
              </a:rPr>
              <a:t> </a:t>
            </a:r>
          </a:p>
        </p:txBody>
      </p:sp>
      <p:sp>
        <p:nvSpPr>
          <p:cNvPr id="13" name="Title 8">
            <a:extLst>
              <a:ext uri="{FF2B5EF4-FFF2-40B4-BE49-F238E27FC236}">
                <a16:creationId xmlns:a16="http://schemas.microsoft.com/office/drawing/2014/main" id="{A0CE4A32-39BC-4092-B8CF-9F4F1D7EE15F}"/>
              </a:ext>
            </a:extLst>
          </p:cNvPr>
          <p:cNvSpPr txBox="1">
            <a:spLocks/>
          </p:cNvSpPr>
          <p:nvPr/>
        </p:nvSpPr>
        <p:spPr>
          <a:xfrm>
            <a:off x="313924" y="-1695012"/>
            <a:ext cx="8593856" cy="1493082"/>
          </a:xfrm>
          <a:prstGeom prst="rect">
            <a:avLst/>
          </a:prstGeom>
        </p:spPr>
        <p:txBody>
          <a:bodyPr/>
          <a:lstStyle>
            <a:lvl1pPr algn="l" defTabSz="457200" rtl="0" eaLnBrk="1" latinLnBrk="0" hangingPunct="1">
              <a:spcBef>
                <a:spcPct val="0"/>
              </a:spcBef>
              <a:buNone/>
              <a:defRPr sz="2800" b="1" i="0" kern="1200">
                <a:solidFill>
                  <a:schemeClr val="tx1">
                    <a:lumMod val="95000"/>
                  </a:schemeClr>
                </a:solidFill>
                <a:latin typeface="Arial"/>
                <a:ea typeface="+mj-ea"/>
                <a:cs typeface="Arial"/>
              </a:defRPr>
            </a:lvl1pPr>
          </a:lstStyle>
          <a:p>
            <a:pPr marL="0" marR="0" lvl="0" indent="0" algn="l" defTabSz="457200" rtl="0" eaLnBrk="1" fontAlgn="auto" latinLnBrk="0" hangingPunct="1">
              <a:lnSpc>
                <a:spcPct val="90000"/>
              </a:lnSpc>
              <a:spcBef>
                <a:spcPct val="0"/>
              </a:spcBef>
              <a:spcAft>
                <a:spcPts val="0"/>
              </a:spcAft>
              <a:buClrTx/>
              <a:buSzTx/>
              <a:buFontTx/>
              <a:buNone/>
              <a:tabLst/>
              <a:defRPr/>
            </a:pPr>
            <a:r>
              <a:rPr kumimoji="0" lang="en-US" sz="3500" b="1" i="0" u="none" strike="noStrike" kern="1200" cap="none" spc="0" normalizeH="0" baseline="0" noProof="0" dirty="0">
                <a:ln>
                  <a:noFill/>
                </a:ln>
                <a:solidFill>
                  <a:srgbClr val="474746"/>
                </a:solidFill>
                <a:effectLst/>
                <a:uLnTx/>
                <a:uFillTx/>
                <a:latin typeface="Arial"/>
                <a:ea typeface="+mj-ea"/>
                <a:cs typeface="Arial"/>
              </a:rPr>
              <a:t>Blockers for Innovation</a:t>
            </a:r>
          </a:p>
        </p:txBody>
      </p:sp>
      <p:sp>
        <p:nvSpPr>
          <p:cNvPr id="14" name="Title 8">
            <a:extLst>
              <a:ext uri="{FF2B5EF4-FFF2-40B4-BE49-F238E27FC236}">
                <a16:creationId xmlns:a16="http://schemas.microsoft.com/office/drawing/2014/main" id="{498F0056-2A6F-4D4C-B0CE-3646014B5299}"/>
              </a:ext>
            </a:extLst>
          </p:cNvPr>
          <p:cNvSpPr txBox="1">
            <a:spLocks/>
          </p:cNvSpPr>
          <p:nvPr/>
        </p:nvSpPr>
        <p:spPr>
          <a:xfrm>
            <a:off x="-4991100" y="1901409"/>
            <a:ext cx="2240280" cy="464382"/>
          </a:xfrm>
          <a:prstGeom prst="rect">
            <a:avLst/>
          </a:prstGeom>
        </p:spPr>
        <p:txBody>
          <a:bodyPr/>
          <a:lstStyle>
            <a:lvl1pPr algn="l" defTabSz="457200" rtl="0" eaLnBrk="1" latinLnBrk="0" hangingPunct="1">
              <a:spcBef>
                <a:spcPct val="0"/>
              </a:spcBef>
              <a:buNone/>
              <a:defRPr sz="2800" b="1" i="0" kern="1200">
                <a:solidFill>
                  <a:schemeClr val="tx1">
                    <a:lumMod val="95000"/>
                  </a:schemeClr>
                </a:solidFill>
                <a:latin typeface="Arial"/>
                <a:ea typeface="+mj-ea"/>
                <a:cs typeface="Arial"/>
              </a:defRPr>
            </a:lvl1pPr>
          </a:lstStyle>
          <a:p>
            <a:pPr marL="0" marR="0" lvl="0" indent="0" algn="ctr" defTabSz="457200" rtl="0" eaLnBrk="1" fontAlgn="auto" latinLnBrk="0" hangingPunct="1">
              <a:lnSpc>
                <a:spcPct val="90000"/>
              </a:lnSpc>
              <a:spcBef>
                <a:spcPct val="0"/>
              </a:spcBef>
              <a:spcAft>
                <a:spcPts val="0"/>
              </a:spcAft>
              <a:buClrTx/>
              <a:buSzTx/>
              <a:buFontTx/>
              <a:buNone/>
              <a:tabLst/>
              <a:defRPr/>
            </a:pPr>
            <a:r>
              <a:rPr kumimoji="0" lang="en-US" sz="1800" b="0" i="0" u="none" strike="noStrike" kern="1200" cap="none" spc="0" normalizeH="0" baseline="0" noProof="0" dirty="0">
                <a:ln>
                  <a:noFill/>
                </a:ln>
                <a:solidFill>
                  <a:srgbClr val="474746"/>
                </a:solidFill>
                <a:effectLst/>
                <a:uLnTx/>
                <a:uFillTx/>
                <a:latin typeface="Arial"/>
                <a:ea typeface="+mj-ea"/>
                <a:cs typeface="Arial"/>
              </a:rPr>
              <a:t>Culture</a:t>
            </a:r>
          </a:p>
        </p:txBody>
      </p:sp>
      <p:sp>
        <p:nvSpPr>
          <p:cNvPr id="15" name="Title 8">
            <a:extLst>
              <a:ext uri="{FF2B5EF4-FFF2-40B4-BE49-F238E27FC236}">
                <a16:creationId xmlns:a16="http://schemas.microsoft.com/office/drawing/2014/main" id="{578A8D63-DE4F-4EA7-A041-FCC33C68BC21}"/>
              </a:ext>
            </a:extLst>
          </p:cNvPr>
          <p:cNvSpPr txBox="1">
            <a:spLocks/>
          </p:cNvSpPr>
          <p:nvPr/>
        </p:nvSpPr>
        <p:spPr>
          <a:xfrm>
            <a:off x="-2750820" y="1901409"/>
            <a:ext cx="2331720" cy="464382"/>
          </a:xfrm>
          <a:prstGeom prst="rect">
            <a:avLst/>
          </a:prstGeom>
        </p:spPr>
        <p:txBody>
          <a:bodyPr/>
          <a:lstStyle>
            <a:lvl1pPr algn="l" defTabSz="457200" rtl="0" eaLnBrk="1" latinLnBrk="0" hangingPunct="1">
              <a:spcBef>
                <a:spcPct val="0"/>
              </a:spcBef>
              <a:buNone/>
              <a:defRPr sz="2800" b="1" i="0" kern="1200">
                <a:solidFill>
                  <a:schemeClr val="tx1">
                    <a:lumMod val="95000"/>
                  </a:schemeClr>
                </a:solidFill>
                <a:latin typeface="Arial"/>
                <a:ea typeface="+mj-ea"/>
                <a:cs typeface="Arial"/>
              </a:defRPr>
            </a:lvl1pPr>
          </a:lstStyle>
          <a:p>
            <a:pPr marL="0" marR="0" lvl="0" indent="0" algn="ctr" defTabSz="457200" rtl="0" eaLnBrk="1" fontAlgn="auto" latinLnBrk="0" hangingPunct="1">
              <a:lnSpc>
                <a:spcPct val="90000"/>
              </a:lnSpc>
              <a:spcBef>
                <a:spcPct val="0"/>
              </a:spcBef>
              <a:spcAft>
                <a:spcPts val="0"/>
              </a:spcAft>
              <a:buClrTx/>
              <a:buSzTx/>
              <a:buFontTx/>
              <a:buNone/>
              <a:tabLst/>
              <a:defRPr/>
            </a:pPr>
            <a:r>
              <a:rPr kumimoji="0" lang="en-US" sz="1800" b="0" i="0" u="none" strike="noStrike" kern="1200" cap="none" spc="0" normalizeH="0" baseline="0" noProof="0" dirty="0">
                <a:ln>
                  <a:noFill/>
                </a:ln>
                <a:solidFill>
                  <a:srgbClr val="474746"/>
                </a:solidFill>
                <a:effectLst/>
                <a:uLnTx/>
                <a:uFillTx/>
                <a:latin typeface="Arial"/>
                <a:ea typeface="+mj-ea"/>
                <a:cs typeface="Arial"/>
              </a:rPr>
              <a:t>Skills</a:t>
            </a:r>
          </a:p>
        </p:txBody>
      </p:sp>
      <p:sp>
        <p:nvSpPr>
          <p:cNvPr id="16" name="Title 8">
            <a:extLst>
              <a:ext uri="{FF2B5EF4-FFF2-40B4-BE49-F238E27FC236}">
                <a16:creationId xmlns:a16="http://schemas.microsoft.com/office/drawing/2014/main" id="{911159F5-FF48-44C2-B0AD-50311BBE1D2D}"/>
              </a:ext>
            </a:extLst>
          </p:cNvPr>
          <p:cNvSpPr txBox="1">
            <a:spLocks/>
          </p:cNvSpPr>
          <p:nvPr/>
        </p:nvSpPr>
        <p:spPr>
          <a:xfrm>
            <a:off x="4480559" y="-575091"/>
            <a:ext cx="2331719" cy="464382"/>
          </a:xfrm>
          <a:prstGeom prst="rect">
            <a:avLst/>
          </a:prstGeom>
        </p:spPr>
        <p:txBody>
          <a:bodyPr/>
          <a:lstStyle>
            <a:lvl1pPr algn="l" defTabSz="457200" rtl="0" eaLnBrk="1" latinLnBrk="0" hangingPunct="1">
              <a:spcBef>
                <a:spcPct val="0"/>
              </a:spcBef>
              <a:buNone/>
              <a:defRPr sz="2800" b="1" i="0" kern="1200">
                <a:solidFill>
                  <a:schemeClr val="tx1">
                    <a:lumMod val="95000"/>
                  </a:schemeClr>
                </a:solidFill>
                <a:latin typeface="Arial"/>
                <a:ea typeface="+mj-ea"/>
                <a:cs typeface="Arial"/>
              </a:defRPr>
            </a:lvl1pPr>
          </a:lstStyle>
          <a:p>
            <a:pPr marL="0" marR="0" lvl="0" indent="0" algn="ctr" defTabSz="457200" rtl="0" eaLnBrk="1" fontAlgn="auto" latinLnBrk="0" hangingPunct="1">
              <a:lnSpc>
                <a:spcPct val="90000"/>
              </a:lnSpc>
              <a:spcBef>
                <a:spcPct val="0"/>
              </a:spcBef>
              <a:spcAft>
                <a:spcPts val="0"/>
              </a:spcAft>
              <a:buClrTx/>
              <a:buSzTx/>
              <a:buFontTx/>
              <a:buNone/>
              <a:tabLst/>
              <a:defRPr/>
            </a:pPr>
            <a:r>
              <a:rPr kumimoji="0" lang="en-US" sz="1800" b="0" i="0" u="none" strike="noStrike" kern="1200" cap="none" spc="0" normalizeH="0" baseline="0" noProof="0" dirty="0">
                <a:ln>
                  <a:noFill/>
                </a:ln>
                <a:solidFill>
                  <a:srgbClr val="474746"/>
                </a:solidFill>
                <a:effectLst/>
                <a:uLnTx/>
                <a:uFillTx/>
                <a:latin typeface="Arial"/>
                <a:ea typeface="+mj-ea"/>
                <a:cs typeface="Arial"/>
              </a:rPr>
              <a:t>Organization</a:t>
            </a:r>
          </a:p>
        </p:txBody>
      </p:sp>
      <p:sp>
        <p:nvSpPr>
          <p:cNvPr id="20" name="Arrow: Pentagon 19">
            <a:extLst>
              <a:ext uri="{FF2B5EF4-FFF2-40B4-BE49-F238E27FC236}">
                <a16:creationId xmlns:a16="http://schemas.microsoft.com/office/drawing/2014/main" id="{966065C7-43CF-4A0C-B40C-A1EB52B63FA8}"/>
              </a:ext>
            </a:extLst>
          </p:cNvPr>
          <p:cNvSpPr/>
          <p:nvPr/>
        </p:nvSpPr>
        <p:spPr>
          <a:xfrm>
            <a:off x="-3745247" y="2438400"/>
            <a:ext cx="3641264" cy="2705100"/>
          </a:xfrm>
          <a:prstGeom prst="homePlate">
            <a:avLst>
              <a:gd name="adj" fmla="val 11560"/>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21" name="Arrow: Pentagon 20">
            <a:extLst>
              <a:ext uri="{FF2B5EF4-FFF2-40B4-BE49-F238E27FC236}">
                <a16:creationId xmlns:a16="http://schemas.microsoft.com/office/drawing/2014/main" id="{531B44FB-21BC-40D9-B37F-6E938BE5AF5A}"/>
              </a:ext>
            </a:extLst>
          </p:cNvPr>
          <p:cNvSpPr/>
          <p:nvPr/>
        </p:nvSpPr>
        <p:spPr>
          <a:xfrm>
            <a:off x="-4991100" y="2438400"/>
            <a:ext cx="2600968" cy="2705100"/>
          </a:xfrm>
          <a:prstGeom prst="homePlate">
            <a:avLst>
              <a:gd name="adj" fmla="val 11560"/>
            </a:avLst>
          </a:prstGeom>
          <a:gradFill>
            <a:gsLst>
              <a:gs pos="1961">
                <a:srgbClr val="F1605D"/>
              </a:gs>
              <a:gs pos="100000">
                <a:srgbClr val="E84A44"/>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22" name="Rectangle 21">
            <a:extLst>
              <a:ext uri="{FF2B5EF4-FFF2-40B4-BE49-F238E27FC236}">
                <a16:creationId xmlns:a16="http://schemas.microsoft.com/office/drawing/2014/main" id="{0787219F-A8D3-4151-A6A8-C88D4C6D68DC}"/>
              </a:ext>
            </a:extLst>
          </p:cNvPr>
          <p:cNvSpPr/>
          <p:nvPr/>
        </p:nvSpPr>
        <p:spPr>
          <a:xfrm>
            <a:off x="-4684055" y="3562165"/>
            <a:ext cx="1779245" cy="1779245"/>
          </a:xfrm>
          <a:prstGeom prst="rect">
            <a:avLst/>
          </a:prstGeom>
          <a:noFill/>
          <a:ln w="38100">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a:ea typeface="+mn-ea"/>
                <a:cs typeface="+mn-cs"/>
              </a:rPr>
              <a:t>Leadership Systems and Feedback</a:t>
            </a:r>
          </a:p>
        </p:txBody>
      </p:sp>
      <p:grpSp>
        <p:nvGrpSpPr>
          <p:cNvPr id="23" name="Group 22">
            <a:extLst>
              <a:ext uri="{FF2B5EF4-FFF2-40B4-BE49-F238E27FC236}">
                <a16:creationId xmlns:a16="http://schemas.microsoft.com/office/drawing/2014/main" id="{18A33EAE-CC2D-4C8A-966B-81A1A6E02459}"/>
              </a:ext>
            </a:extLst>
          </p:cNvPr>
          <p:cNvGrpSpPr/>
          <p:nvPr/>
        </p:nvGrpSpPr>
        <p:grpSpPr>
          <a:xfrm>
            <a:off x="-4128530" y="2866205"/>
            <a:ext cx="712708" cy="849445"/>
            <a:chOff x="2897012" y="2317750"/>
            <a:chExt cx="581499" cy="693063"/>
          </a:xfrm>
        </p:grpSpPr>
        <p:sp>
          <p:nvSpPr>
            <p:cNvPr id="24" name="Freeform 11">
              <a:extLst>
                <a:ext uri="{FF2B5EF4-FFF2-40B4-BE49-F238E27FC236}">
                  <a16:creationId xmlns:a16="http://schemas.microsoft.com/office/drawing/2014/main" id="{CA35C456-1CCD-4FB3-B03B-C3444A65AFD3}"/>
                </a:ext>
              </a:extLst>
            </p:cNvPr>
            <p:cNvSpPr>
              <a:spLocks/>
            </p:cNvSpPr>
            <p:nvPr/>
          </p:nvSpPr>
          <p:spPr bwMode="auto">
            <a:xfrm>
              <a:off x="2941462" y="2317750"/>
              <a:ext cx="537049" cy="661314"/>
            </a:xfrm>
            <a:custGeom>
              <a:avLst/>
              <a:gdLst>
                <a:gd name="T0" fmla="*/ 178 w 178"/>
                <a:gd name="T1" fmla="*/ 89 h 220"/>
                <a:gd name="T2" fmla="*/ 178 w 178"/>
                <a:gd name="T3" fmla="*/ 81 h 220"/>
                <a:gd name="T4" fmla="*/ 156 w 178"/>
                <a:gd name="T5" fmla="*/ 31 h 220"/>
                <a:gd name="T6" fmla="*/ 89 w 178"/>
                <a:gd name="T7" fmla="*/ 0 h 220"/>
                <a:gd name="T8" fmla="*/ 0 w 178"/>
                <a:gd name="T9" fmla="*/ 89 h 220"/>
                <a:gd name="T10" fmla="*/ 89 w 178"/>
                <a:gd name="T11" fmla="*/ 179 h 220"/>
                <a:gd name="T12" fmla="*/ 89 w 178"/>
                <a:gd name="T13" fmla="*/ 220 h 220"/>
                <a:gd name="T14" fmla="*/ 160 w 178"/>
                <a:gd name="T15" fmla="*/ 145 h 220"/>
                <a:gd name="T16" fmla="*/ 178 w 178"/>
                <a:gd name="T17" fmla="*/ 89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8" h="220">
                  <a:moveTo>
                    <a:pt x="178" y="89"/>
                  </a:moveTo>
                  <a:cubicBezTo>
                    <a:pt x="178" y="87"/>
                    <a:pt x="178" y="84"/>
                    <a:pt x="178" y="81"/>
                  </a:cubicBezTo>
                  <a:cubicBezTo>
                    <a:pt x="176" y="62"/>
                    <a:pt x="168" y="45"/>
                    <a:pt x="156" y="31"/>
                  </a:cubicBezTo>
                  <a:cubicBezTo>
                    <a:pt x="139" y="11"/>
                    <a:pt x="115" y="0"/>
                    <a:pt x="89" y="0"/>
                  </a:cubicBezTo>
                  <a:cubicBezTo>
                    <a:pt x="40" y="0"/>
                    <a:pt x="0" y="40"/>
                    <a:pt x="0" y="89"/>
                  </a:cubicBezTo>
                  <a:cubicBezTo>
                    <a:pt x="0" y="139"/>
                    <a:pt x="40" y="179"/>
                    <a:pt x="89" y="179"/>
                  </a:cubicBezTo>
                  <a:cubicBezTo>
                    <a:pt x="89" y="220"/>
                    <a:pt x="89" y="220"/>
                    <a:pt x="89" y="220"/>
                  </a:cubicBezTo>
                  <a:cubicBezTo>
                    <a:pt x="115" y="198"/>
                    <a:pt x="143" y="175"/>
                    <a:pt x="160" y="145"/>
                  </a:cubicBezTo>
                  <a:cubicBezTo>
                    <a:pt x="170" y="128"/>
                    <a:pt x="178" y="110"/>
                    <a:pt x="178" y="89"/>
                  </a:cubicBezTo>
                  <a:close/>
                </a:path>
              </a:pathLst>
            </a:cu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74746"/>
                </a:solidFill>
                <a:effectLst/>
                <a:uLnTx/>
                <a:uFillTx/>
                <a:latin typeface="Arial"/>
                <a:ea typeface="+mn-ea"/>
                <a:cs typeface="+mn-cs"/>
              </a:endParaRPr>
            </a:p>
          </p:txBody>
        </p:sp>
        <p:sp>
          <p:nvSpPr>
            <p:cNvPr id="25" name="Oval 24">
              <a:extLst>
                <a:ext uri="{FF2B5EF4-FFF2-40B4-BE49-F238E27FC236}">
                  <a16:creationId xmlns:a16="http://schemas.microsoft.com/office/drawing/2014/main" id="{885793DD-46B7-4154-9F1A-CD2DCF020624}"/>
                </a:ext>
              </a:extLst>
            </p:cNvPr>
            <p:cNvSpPr/>
            <p:nvPr/>
          </p:nvSpPr>
          <p:spPr>
            <a:xfrm>
              <a:off x="3036094" y="2533076"/>
              <a:ext cx="88106" cy="88106"/>
            </a:xfrm>
            <a:prstGeom prst="ellipse">
              <a:avLst/>
            </a:prstGeom>
            <a:noFill/>
            <a:ln w="19050"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26" name="Rectangle 25">
              <a:extLst>
                <a:ext uri="{FF2B5EF4-FFF2-40B4-BE49-F238E27FC236}">
                  <a16:creationId xmlns:a16="http://schemas.microsoft.com/office/drawing/2014/main" id="{833CBE93-3CE9-4DFC-8462-BDAA82299E84}"/>
                </a:ext>
              </a:extLst>
            </p:cNvPr>
            <p:cNvSpPr/>
            <p:nvPr/>
          </p:nvSpPr>
          <p:spPr>
            <a:xfrm>
              <a:off x="3161109" y="2533076"/>
              <a:ext cx="88106" cy="88106"/>
            </a:xfrm>
            <a:prstGeom prst="rect">
              <a:avLst/>
            </a:prstGeom>
            <a:noFill/>
            <a:ln w="19050"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27" name="Isosceles Triangle 26">
              <a:extLst>
                <a:ext uri="{FF2B5EF4-FFF2-40B4-BE49-F238E27FC236}">
                  <a16:creationId xmlns:a16="http://schemas.microsoft.com/office/drawing/2014/main" id="{8D793FDC-B61E-40D3-80E1-EA222604A587}"/>
                </a:ext>
              </a:extLst>
            </p:cNvPr>
            <p:cNvSpPr/>
            <p:nvPr/>
          </p:nvSpPr>
          <p:spPr>
            <a:xfrm>
              <a:off x="3286125" y="2533076"/>
              <a:ext cx="88106" cy="88106"/>
            </a:xfrm>
            <a:prstGeom prst="triangle">
              <a:avLst/>
            </a:prstGeom>
            <a:noFill/>
            <a:ln w="19050"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28" name="Freeform 11">
              <a:extLst>
                <a:ext uri="{FF2B5EF4-FFF2-40B4-BE49-F238E27FC236}">
                  <a16:creationId xmlns:a16="http://schemas.microsoft.com/office/drawing/2014/main" id="{5E9C32A1-17C4-49AC-A682-E8FEFD7E87FD}"/>
                </a:ext>
              </a:extLst>
            </p:cNvPr>
            <p:cNvSpPr>
              <a:spLocks/>
            </p:cNvSpPr>
            <p:nvPr/>
          </p:nvSpPr>
          <p:spPr bwMode="auto">
            <a:xfrm flipH="1">
              <a:off x="2897012" y="2699780"/>
              <a:ext cx="252588" cy="311033"/>
            </a:xfrm>
            <a:custGeom>
              <a:avLst/>
              <a:gdLst>
                <a:gd name="T0" fmla="*/ 178 w 178"/>
                <a:gd name="T1" fmla="*/ 89 h 220"/>
                <a:gd name="T2" fmla="*/ 178 w 178"/>
                <a:gd name="T3" fmla="*/ 81 h 220"/>
                <a:gd name="T4" fmla="*/ 156 w 178"/>
                <a:gd name="T5" fmla="*/ 31 h 220"/>
                <a:gd name="T6" fmla="*/ 89 w 178"/>
                <a:gd name="T7" fmla="*/ 0 h 220"/>
                <a:gd name="T8" fmla="*/ 0 w 178"/>
                <a:gd name="T9" fmla="*/ 89 h 220"/>
                <a:gd name="T10" fmla="*/ 89 w 178"/>
                <a:gd name="T11" fmla="*/ 179 h 220"/>
                <a:gd name="T12" fmla="*/ 89 w 178"/>
                <a:gd name="T13" fmla="*/ 220 h 220"/>
                <a:gd name="T14" fmla="*/ 160 w 178"/>
                <a:gd name="T15" fmla="*/ 145 h 220"/>
                <a:gd name="T16" fmla="*/ 178 w 178"/>
                <a:gd name="T17" fmla="*/ 89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8" h="220">
                  <a:moveTo>
                    <a:pt x="178" y="89"/>
                  </a:moveTo>
                  <a:cubicBezTo>
                    <a:pt x="178" y="87"/>
                    <a:pt x="178" y="84"/>
                    <a:pt x="178" y="81"/>
                  </a:cubicBezTo>
                  <a:cubicBezTo>
                    <a:pt x="176" y="62"/>
                    <a:pt x="168" y="45"/>
                    <a:pt x="156" y="31"/>
                  </a:cubicBezTo>
                  <a:cubicBezTo>
                    <a:pt x="139" y="11"/>
                    <a:pt x="115" y="0"/>
                    <a:pt x="89" y="0"/>
                  </a:cubicBezTo>
                  <a:cubicBezTo>
                    <a:pt x="40" y="0"/>
                    <a:pt x="0" y="40"/>
                    <a:pt x="0" y="89"/>
                  </a:cubicBezTo>
                  <a:cubicBezTo>
                    <a:pt x="0" y="139"/>
                    <a:pt x="40" y="179"/>
                    <a:pt x="89" y="179"/>
                  </a:cubicBezTo>
                  <a:cubicBezTo>
                    <a:pt x="89" y="220"/>
                    <a:pt x="89" y="220"/>
                    <a:pt x="89" y="220"/>
                  </a:cubicBezTo>
                  <a:cubicBezTo>
                    <a:pt x="115" y="198"/>
                    <a:pt x="143" y="175"/>
                    <a:pt x="160" y="145"/>
                  </a:cubicBezTo>
                  <a:cubicBezTo>
                    <a:pt x="170" y="128"/>
                    <a:pt x="178" y="110"/>
                    <a:pt x="178" y="89"/>
                  </a:cubicBezTo>
                  <a:close/>
                </a:path>
              </a:pathLst>
            </a:custGeom>
            <a:solidFill>
              <a:srgbClr val="EE5853"/>
            </a:solidFill>
            <a:ln w="19050"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74746"/>
                </a:solidFill>
                <a:effectLst/>
                <a:uLnTx/>
                <a:uFillTx/>
                <a:latin typeface="Arial"/>
                <a:ea typeface="+mn-ea"/>
                <a:cs typeface="+mn-cs"/>
              </a:endParaRPr>
            </a:p>
          </p:txBody>
        </p:sp>
      </p:grpSp>
      <p:sp>
        <p:nvSpPr>
          <p:cNvPr id="29" name="Rectangle 28">
            <a:extLst>
              <a:ext uri="{FF2B5EF4-FFF2-40B4-BE49-F238E27FC236}">
                <a16:creationId xmlns:a16="http://schemas.microsoft.com/office/drawing/2014/main" id="{87249890-C0CF-4CD3-BECA-525F0998CE0B}"/>
              </a:ext>
            </a:extLst>
          </p:cNvPr>
          <p:cNvSpPr/>
          <p:nvPr/>
        </p:nvSpPr>
        <p:spPr>
          <a:xfrm>
            <a:off x="-2308205" y="3562165"/>
            <a:ext cx="1779245" cy="1779245"/>
          </a:xfrm>
          <a:prstGeom prst="rect">
            <a:avLst/>
          </a:prstGeom>
          <a:noFill/>
          <a:ln w="38100">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74746"/>
                </a:solidFill>
                <a:effectLst/>
                <a:uLnTx/>
                <a:uFillTx/>
                <a:latin typeface="Arial"/>
                <a:ea typeface="+mn-ea"/>
                <a:cs typeface="+mn-cs"/>
              </a:rPr>
              <a:t>Training and Compensation</a:t>
            </a:r>
          </a:p>
        </p:txBody>
      </p:sp>
      <p:sp>
        <p:nvSpPr>
          <p:cNvPr id="30" name="Freeform 11">
            <a:extLst>
              <a:ext uri="{FF2B5EF4-FFF2-40B4-BE49-F238E27FC236}">
                <a16:creationId xmlns:a16="http://schemas.microsoft.com/office/drawing/2014/main" id="{AE603068-9245-4979-A350-78393E3A7DC9}"/>
              </a:ext>
            </a:extLst>
          </p:cNvPr>
          <p:cNvSpPr>
            <a:spLocks noEditPoints="1"/>
          </p:cNvSpPr>
          <p:nvPr/>
        </p:nvSpPr>
        <p:spPr bwMode="auto">
          <a:xfrm>
            <a:off x="-1672846" y="2897524"/>
            <a:ext cx="609790" cy="970580"/>
          </a:xfrm>
          <a:custGeom>
            <a:avLst/>
            <a:gdLst>
              <a:gd name="T0" fmla="*/ 603 w 1286"/>
              <a:gd name="T1" fmla="*/ 1237 h 2050"/>
              <a:gd name="T2" fmla="*/ 367 w 1286"/>
              <a:gd name="T3" fmla="*/ 1555 h 2050"/>
              <a:gd name="T4" fmla="*/ 45 w 1286"/>
              <a:gd name="T5" fmla="*/ 1530 h 2050"/>
              <a:gd name="T6" fmla="*/ 266 w 1286"/>
              <a:gd name="T7" fmla="*/ 1111 h 2050"/>
              <a:gd name="T8" fmla="*/ 306 w 1286"/>
              <a:gd name="T9" fmla="*/ 1227 h 2050"/>
              <a:gd name="T10" fmla="*/ 432 w 1286"/>
              <a:gd name="T11" fmla="*/ 1197 h 2050"/>
              <a:gd name="T12" fmla="*/ 507 w 1286"/>
              <a:gd name="T13" fmla="*/ 1298 h 2050"/>
              <a:gd name="T14" fmla="*/ 985 w 1286"/>
              <a:gd name="T15" fmla="*/ 1116 h 2050"/>
              <a:gd name="T16" fmla="*/ 934 w 1286"/>
              <a:gd name="T17" fmla="*/ 1202 h 2050"/>
              <a:gd name="T18" fmla="*/ 814 w 1286"/>
              <a:gd name="T19" fmla="*/ 1202 h 2050"/>
              <a:gd name="T20" fmla="*/ 744 w 1286"/>
              <a:gd name="T21" fmla="*/ 1272 h 2050"/>
              <a:gd name="T22" fmla="*/ 643 w 1286"/>
              <a:gd name="T23" fmla="*/ 1247 h 2050"/>
              <a:gd name="T24" fmla="*/ 955 w 1286"/>
              <a:gd name="T25" fmla="*/ 1727 h 2050"/>
              <a:gd name="T26" fmla="*/ 1171 w 1286"/>
              <a:gd name="T27" fmla="*/ 626 h 2050"/>
              <a:gd name="T28" fmla="*/ 1236 w 1286"/>
              <a:gd name="T29" fmla="*/ 727 h 2050"/>
              <a:gd name="T30" fmla="*/ 1156 w 1286"/>
              <a:gd name="T31" fmla="*/ 838 h 2050"/>
              <a:gd name="T32" fmla="*/ 1065 w 1286"/>
              <a:gd name="T33" fmla="*/ 954 h 2050"/>
              <a:gd name="T34" fmla="*/ 980 w 1286"/>
              <a:gd name="T35" fmla="*/ 1076 h 2050"/>
              <a:gd name="T36" fmla="*/ 899 w 1286"/>
              <a:gd name="T37" fmla="*/ 1187 h 2050"/>
              <a:gd name="T38" fmla="*/ 764 w 1286"/>
              <a:gd name="T39" fmla="*/ 1187 h 2050"/>
              <a:gd name="T40" fmla="*/ 618 w 1286"/>
              <a:gd name="T41" fmla="*/ 1182 h 2050"/>
              <a:gd name="T42" fmla="*/ 467 w 1286"/>
              <a:gd name="T43" fmla="*/ 1182 h 2050"/>
              <a:gd name="T44" fmla="*/ 331 w 1286"/>
              <a:gd name="T45" fmla="*/ 1182 h 2050"/>
              <a:gd name="T46" fmla="*/ 251 w 1286"/>
              <a:gd name="T47" fmla="*/ 1070 h 2050"/>
              <a:gd name="T48" fmla="*/ 171 w 1286"/>
              <a:gd name="T49" fmla="*/ 949 h 2050"/>
              <a:gd name="T50" fmla="*/ 80 w 1286"/>
              <a:gd name="T51" fmla="*/ 828 h 2050"/>
              <a:gd name="T52" fmla="*/ 0 w 1286"/>
              <a:gd name="T53" fmla="*/ 717 h 2050"/>
              <a:gd name="T54" fmla="*/ 45 w 1286"/>
              <a:gd name="T55" fmla="*/ 586 h 2050"/>
              <a:gd name="T56" fmla="*/ 95 w 1286"/>
              <a:gd name="T57" fmla="*/ 444 h 2050"/>
              <a:gd name="T58" fmla="*/ 135 w 1286"/>
              <a:gd name="T59" fmla="*/ 308 h 2050"/>
              <a:gd name="T60" fmla="*/ 181 w 1286"/>
              <a:gd name="T61" fmla="*/ 177 h 2050"/>
              <a:gd name="T62" fmla="*/ 311 w 1286"/>
              <a:gd name="T63" fmla="*/ 131 h 2050"/>
              <a:gd name="T64" fmla="*/ 452 w 1286"/>
              <a:gd name="T65" fmla="*/ 91 h 2050"/>
              <a:gd name="T66" fmla="*/ 588 w 1286"/>
              <a:gd name="T67" fmla="*/ 45 h 2050"/>
              <a:gd name="T68" fmla="*/ 718 w 1286"/>
              <a:gd name="T69" fmla="*/ 0 h 2050"/>
              <a:gd name="T70" fmla="*/ 834 w 1286"/>
              <a:gd name="T71" fmla="*/ 81 h 2050"/>
              <a:gd name="T72" fmla="*/ 945 w 1286"/>
              <a:gd name="T73" fmla="*/ 172 h 2050"/>
              <a:gd name="T74" fmla="*/ 1065 w 1286"/>
              <a:gd name="T75" fmla="*/ 258 h 2050"/>
              <a:gd name="T76" fmla="*/ 1176 w 1286"/>
              <a:gd name="T77" fmla="*/ 338 h 2050"/>
              <a:gd name="T78" fmla="*/ 1176 w 1286"/>
              <a:gd name="T79" fmla="*/ 480 h 2050"/>
              <a:gd name="T80" fmla="*/ 1171 w 1286"/>
              <a:gd name="T81" fmla="*/ 626 h 2050"/>
              <a:gd name="T82" fmla="*/ 613 w 1286"/>
              <a:gd name="T83" fmla="*/ 182 h 2050"/>
              <a:gd name="T84" fmla="*/ 241 w 1286"/>
              <a:gd name="T85" fmla="*/ 621 h 2050"/>
              <a:gd name="T86" fmla="*/ 613 w 1286"/>
              <a:gd name="T87" fmla="*/ 247 h 20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86" h="2050">
                <a:moveTo>
                  <a:pt x="537" y="1277"/>
                </a:moveTo>
                <a:cubicBezTo>
                  <a:pt x="537" y="1277"/>
                  <a:pt x="537" y="1277"/>
                  <a:pt x="537" y="1277"/>
                </a:cubicBezTo>
                <a:cubicBezTo>
                  <a:pt x="603" y="1237"/>
                  <a:pt x="603" y="1237"/>
                  <a:pt x="603" y="1237"/>
                </a:cubicBezTo>
                <a:cubicBezTo>
                  <a:pt x="603" y="1237"/>
                  <a:pt x="603" y="1237"/>
                  <a:pt x="603" y="1237"/>
                </a:cubicBezTo>
                <a:cubicBezTo>
                  <a:pt x="558" y="1530"/>
                  <a:pt x="512" y="1687"/>
                  <a:pt x="487" y="1762"/>
                </a:cubicBezTo>
                <a:cubicBezTo>
                  <a:pt x="487" y="1762"/>
                  <a:pt x="487" y="1762"/>
                  <a:pt x="367" y="1555"/>
                </a:cubicBezTo>
                <a:cubicBezTo>
                  <a:pt x="367" y="1555"/>
                  <a:pt x="367" y="1555"/>
                  <a:pt x="357" y="1540"/>
                </a:cubicBezTo>
                <a:cubicBezTo>
                  <a:pt x="357" y="1540"/>
                  <a:pt x="357" y="1540"/>
                  <a:pt x="331" y="1540"/>
                </a:cubicBezTo>
                <a:cubicBezTo>
                  <a:pt x="331" y="1540"/>
                  <a:pt x="331" y="1540"/>
                  <a:pt x="45" y="1530"/>
                </a:cubicBezTo>
                <a:cubicBezTo>
                  <a:pt x="125" y="1409"/>
                  <a:pt x="186" y="1257"/>
                  <a:pt x="231" y="1111"/>
                </a:cubicBezTo>
                <a:cubicBezTo>
                  <a:pt x="231" y="1111"/>
                  <a:pt x="231" y="1111"/>
                  <a:pt x="251" y="1111"/>
                </a:cubicBezTo>
                <a:cubicBezTo>
                  <a:pt x="251" y="1111"/>
                  <a:pt x="251" y="1111"/>
                  <a:pt x="266" y="1111"/>
                </a:cubicBezTo>
                <a:cubicBezTo>
                  <a:pt x="266" y="1111"/>
                  <a:pt x="266" y="1111"/>
                  <a:pt x="271" y="1126"/>
                </a:cubicBezTo>
                <a:cubicBezTo>
                  <a:pt x="271" y="1126"/>
                  <a:pt x="271" y="1126"/>
                  <a:pt x="296" y="1197"/>
                </a:cubicBezTo>
                <a:cubicBezTo>
                  <a:pt x="296" y="1197"/>
                  <a:pt x="296" y="1197"/>
                  <a:pt x="306" y="1227"/>
                </a:cubicBezTo>
                <a:cubicBezTo>
                  <a:pt x="306" y="1227"/>
                  <a:pt x="306" y="1227"/>
                  <a:pt x="341" y="1222"/>
                </a:cubicBezTo>
                <a:cubicBezTo>
                  <a:pt x="341" y="1222"/>
                  <a:pt x="341" y="1222"/>
                  <a:pt x="417" y="1202"/>
                </a:cubicBezTo>
                <a:cubicBezTo>
                  <a:pt x="417" y="1202"/>
                  <a:pt x="417" y="1202"/>
                  <a:pt x="432" y="1197"/>
                </a:cubicBezTo>
                <a:cubicBezTo>
                  <a:pt x="432" y="1197"/>
                  <a:pt x="432" y="1197"/>
                  <a:pt x="442" y="1212"/>
                </a:cubicBezTo>
                <a:cubicBezTo>
                  <a:pt x="442" y="1212"/>
                  <a:pt x="442" y="1212"/>
                  <a:pt x="487" y="1267"/>
                </a:cubicBezTo>
                <a:cubicBezTo>
                  <a:pt x="487" y="1267"/>
                  <a:pt x="487" y="1267"/>
                  <a:pt x="507" y="1298"/>
                </a:cubicBezTo>
                <a:cubicBezTo>
                  <a:pt x="507" y="1298"/>
                  <a:pt x="507" y="1298"/>
                  <a:pt x="537" y="1277"/>
                </a:cubicBezTo>
                <a:close/>
                <a:moveTo>
                  <a:pt x="1005" y="1116"/>
                </a:moveTo>
                <a:cubicBezTo>
                  <a:pt x="985" y="1116"/>
                  <a:pt x="985" y="1116"/>
                  <a:pt x="985" y="1116"/>
                </a:cubicBezTo>
                <a:cubicBezTo>
                  <a:pt x="970" y="1116"/>
                  <a:pt x="970" y="1116"/>
                  <a:pt x="970" y="1116"/>
                </a:cubicBezTo>
                <a:cubicBezTo>
                  <a:pt x="965" y="1131"/>
                  <a:pt x="965" y="1131"/>
                  <a:pt x="965" y="1131"/>
                </a:cubicBezTo>
                <a:cubicBezTo>
                  <a:pt x="934" y="1202"/>
                  <a:pt x="934" y="1202"/>
                  <a:pt x="934" y="1202"/>
                </a:cubicBezTo>
                <a:cubicBezTo>
                  <a:pt x="924" y="1232"/>
                  <a:pt x="924" y="1232"/>
                  <a:pt x="924" y="1232"/>
                </a:cubicBezTo>
                <a:cubicBezTo>
                  <a:pt x="889" y="1222"/>
                  <a:pt x="889" y="1222"/>
                  <a:pt x="889" y="1222"/>
                </a:cubicBezTo>
                <a:cubicBezTo>
                  <a:pt x="814" y="1202"/>
                  <a:pt x="814" y="1202"/>
                  <a:pt x="814" y="1202"/>
                </a:cubicBezTo>
                <a:cubicBezTo>
                  <a:pt x="799" y="1202"/>
                  <a:pt x="799" y="1202"/>
                  <a:pt x="799" y="1202"/>
                </a:cubicBezTo>
                <a:cubicBezTo>
                  <a:pt x="789" y="1212"/>
                  <a:pt x="789" y="1212"/>
                  <a:pt x="789" y="1212"/>
                </a:cubicBezTo>
                <a:cubicBezTo>
                  <a:pt x="744" y="1272"/>
                  <a:pt x="744" y="1272"/>
                  <a:pt x="744" y="1272"/>
                </a:cubicBezTo>
                <a:cubicBezTo>
                  <a:pt x="718" y="1298"/>
                  <a:pt x="718" y="1298"/>
                  <a:pt x="718" y="1298"/>
                </a:cubicBezTo>
                <a:cubicBezTo>
                  <a:pt x="693" y="1277"/>
                  <a:pt x="693" y="1277"/>
                  <a:pt x="693" y="1277"/>
                </a:cubicBezTo>
                <a:cubicBezTo>
                  <a:pt x="643" y="1247"/>
                  <a:pt x="643" y="1247"/>
                  <a:pt x="643" y="1247"/>
                </a:cubicBezTo>
                <a:cubicBezTo>
                  <a:pt x="633" y="1288"/>
                  <a:pt x="628" y="1323"/>
                  <a:pt x="623" y="1358"/>
                </a:cubicBezTo>
                <a:cubicBezTo>
                  <a:pt x="759" y="1929"/>
                  <a:pt x="844" y="2050"/>
                  <a:pt x="844" y="2050"/>
                </a:cubicBezTo>
                <a:cubicBezTo>
                  <a:pt x="955" y="1727"/>
                  <a:pt x="955" y="1727"/>
                  <a:pt x="955" y="1727"/>
                </a:cubicBezTo>
                <a:cubicBezTo>
                  <a:pt x="1286" y="1676"/>
                  <a:pt x="1286" y="1676"/>
                  <a:pt x="1286" y="1676"/>
                </a:cubicBezTo>
                <a:cubicBezTo>
                  <a:pt x="1171" y="1530"/>
                  <a:pt x="1075" y="1318"/>
                  <a:pt x="1005" y="1116"/>
                </a:cubicBezTo>
                <a:close/>
                <a:moveTo>
                  <a:pt x="1171" y="626"/>
                </a:moveTo>
                <a:cubicBezTo>
                  <a:pt x="1171" y="626"/>
                  <a:pt x="1171" y="626"/>
                  <a:pt x="1171" y="626"/>
                </a:cubicBezTo>
                <a:cubicBezTo>
                  <a:pt x="1196" y="662"/>
                  <a:pt x="1196" y="662"/>
                  <a:pt x="1196" y="662"/>
                </a:cubicBezTo>
                <a:cubicBezTo>
                  <a:pt x="1196" y="662"/>
                  <a:pt x="1196" y="662"/>
                  <a:pt x="1236" y="727"/>
                </a:cubicBezTo>
                <a:cubicBezTo>
                  <a:pt x="1236" y="727"/>
                  <a:pt x="1236" y="727"/>
                  <a:pt x="1176" y="773"/>
                </a:cubicBezTo>
                <a:cubicBezTo>
                  <a:pt x="1176" y="773"/>
                  <a:pt x="1176" y="773"/>
                  <a:pt x="1146" y="798"/>
                </a:cubicBezTo>
                <a:cubicBezTo>
                  <a:pt x="1146" y="798"/>
                  <a:pt x="1146" y="798"/>
                  <a:pt x="1156" y="838"/>
                </a:cubicBezTo>
                <a:cubicBezTo>
                  <a:pt x="1156" y="838"/>
                  <a:pt x="1156" y="838"/>
                  <a:pt x="1176" y="914"/>
                </a:cubicBezTo>
                <a:cubicBezTo>
                  <a:pt x="1176" y="914"/>
                  <a:pt x="1176" y="914"/>
                  <a:pt x="1100" y="939"/>
                </a:cubicBezTo>
                <a:cubicBezTo>
                  <a:pt x="1100" y="939"/>
                  <a:pt x="1100" y="939"/>
                  <a:pt x="1065" y="954"/>
                </a:cubicBezTo>
                <a:cubicBezTo>
                  <a:pt x="1065" y="954"/>
                  <a:pt x="1065" y="954"/>
                  <a:pt x="1065" y="995"/>
                </a:cubicBezTo>
                <a:cubicBezTo>
                  <a:pt x="1065" y="995"/>
                  <a:pt x="1065" y="995"/>
                  <a:pt x="1060" y="1070"/>
                </a:cubicBezTo>
                <a:cubicBezTo>
                  <a:pt x="1060" y="1070"/>
                  <a:pt x="1060" y="1070"/>
                  <a:pt x="980" y="1076"/>
                </a:cubicBezTo>
                <a:cubicBezTo>
                  <a:pt x="980" y="1076"/>
                  <a:pt x="980" y="1076"/>
                  <a:pt x="940" y="1076"/>
                </a:cubicBezTo>
                <a:cubicBezTo>
                  <a:pt x="940" y="1076"/>
                  <a:pt x="940" y="1076"/>
                  <a:pt x="929" y="1116"/>
                </a:cubicBezTo>
                <a:cubicBezTo>
                  <a:pt x="929" y="1116"/>
                  <a:pt x="929" y="1116"/>
                  <a:pt x="899" y="1187"/>
                </a:cubicBezTo>
                <a:cubicBezTo>
                  <a:pt x="899" y="1187"/>
                  <a:pt x="899" y="1187"/>
                  <a:pt x="824" y="1166"/>
                </a:cubicBezTo>
                <a:cubicBezTo>
                  <a:pt x="824" y="1166"/>
                  <a:pt x="824" y="1166"/>
                  <a:pt x="789" y="1156"/>
                </a:cubicBezTo>
                <a:cubicBezTo>
                  <a:pt x="789" y="1156"/>
                  <a:pt x="789" y="1156"/>
                  <a:pt x="764" y="1187"/>
                </a:cubicBezTo>
                <a:cubicBezTo>
                  <a:pt x="764" y="1187"/>
                  <a:pt x="764" y="1187"/>
                  <a:pt x="713" y="1242"/>
                </a:cubicBezTo>
                <a:cubicBezTo>
                  <a:pt x="713" y="1242"/>
                  <a:pt x="713" y="1242"/>
                  <a:pt x="648" y="1202"/>
                </a:cubicBezTo>
                <a:cubicBezTo>
                  <a:pt x="648" y="1202"/>
                  <a:pt x="648" y="1202"/>
                  <a:pt x="618" y="1182"/>
                </a:cubicBezTo>
                <a:cubicBezTo>
                  <a:pt x="618" y="1182"/>
                  <a:pt x="618" y="1182"/>
                  <a:pt x="583" y="1202"/>
                </a:cubicBezTo>
                <a:cubicBezTo>
                  <a:pt x="583" y="1202"/>
                  <a:pt x="583" y="1202"/>
                  <a:pt x="517" y="1242"/>
                </a:cubicBezTo>
                <a:cubicBezTo>
                  <a:pt x="517" y="1242"/>
                  <a:pt x="517" y="1242"/>
                  <a:pt x="467" y="1182"/>
                </a:cubicBezTo>
                <a:cubicBezTo>
                  <a:pt x="467" y="1182"/>
                  <a:pt x="467" y="1182"/>
                  <a:pt x="447" y="1151"/>
                </a:cubicBezTo>
                <a:cubicBezTo>
                  <a:pt x="447" y="1151"/>
                  <a:pt x="447" y="1151"/>
                  <a:pt x="407" y="1161"/>
                </a:cubicBezTo>
                <a:cubicBezTo>
                  <a:pt x="407" y="1161"/>
                  <a:pt x="407" y="1161"/>
                  <a:pt x="331" y="1182"/>
                </a:cubicBezTo>
                <a:cubicBezTo>
                  <a:pt x="331" y="1182"/>
                  <a:pt x="331" y="1182"/>
                  <a:pt x="306" y="1111"/>
                </a:cubicBezTo>
                <a:cubicBezTo>
                  <a:pt x="306" y="1111"/>
                  <a:pt x="306" y="1111"/>
                  <a:pt x="291" y="1070"/>
                </a:cubicBezTo>
                <a:cubicBezTo>
                  <a:pt x="291" y="1070"/>
                  <a:pt x="291" y="1070"/>
                  <a:pt x="251" y="1070"/>
                </a:cubicBezTo>
                <a:cubicBezTo>
                  <a:pt x="251" y="1070"/>
                  <a:pt x="251" y="1070"/>
                  <a:pt x="176" y="1065"/>
                </a:cubicBezTo>
                <a:cubicBezTo>
                  <a:pt x="176" y="1065"/>
                  <a:pt x="176" y="1065"/>
                  <a:pt x="171" y="990"/>
                </a:cubicBezTo>
                <a:cubicBezTo>
                  <a:pt x="171" y="990"/>
                  <a:pt x="171" y="990"/>
                  <a:pt x="171" y="949"/>
                </a:cubicBezTo>
                <a:cubicBezTo>
                  <a:pt x="171" y="949"/>
                  <a:pt x="171" y="949"/>
                  <a:pt x="130" y="934"/>
                </a:cubicBezTo>
                <a:cubicBezTo>
                  <a:pt x="130" y="934"/>
                  <a:pt x="130" y="934"/>
                  <a:pt x="60" y="904"/>
                </a:cubicBezTo>
                <a:cubicBezTo>
                  <a:pt x="60" y="904"/>
                  <a:pt x="60" y="904"/>
                  <a:pt x="80" y="828"/>
                </a:cubicBezTo>
                <a:cubicBezTo>
                  <a:pt x="80" y="828"/>
                  <a:pt x="80" y="828"/>
                  <a:pt x="90" y="793"/>
                </a:cubicBezTo>
                <a:cubicBezTo>
                  <a:pt x="90" y="793"/>
                  <a:pt x="90" y="793"/>
                  <a:pt x="60" y="767"/>
                </a:cubicBezTo>
                <a:cubicBezTo>
                  <a:pt x="60" y="767"/>
                  <a:pt x="60" y="767"/>
                  <a:pt x="0" y="717"/>
                </a:cubicBezTo>
                <a:cubicBezTo>
                  <a:pt x="0" y="717"/>
                  <a:pt x="0" y="717"/>
                  <a:pt x="45" y="651"/>
                </a:cubicBezTo>
                <a:cubicBezTo>
                  <a:pt x="45" y="651"/>
                  <a:pt x="45" y="651"/>
                  <a:pt x="65" y="621"/>
                </a:cubicBezTo>
                <a:cubicBezTo>
                  <a:pt x="65" y="621"/>
                  <a:pt x="65" y="621"/>
                  <a:pt x="45" y="586"/>
                </a:cubicBezTo>
                <a:cubicBezTo>
                  <a:pt x="45" y="586"/>
                  <a:pt x="45" y="586"/>
                  <a:pt x="5" y="520"/>
                </a:cubicBezTo>
                <a:cubicBezTo>
                  <a:pt x="5" y="520"/>
                  <a:pt x="5" y="520"/>
                  <a:pt x="65" y="475"/>
                </a:cubicBezTo>
                <a:cubicBezTo>
                  <a:pt x="65" y="475"/>
                  <a:pt x="65" y="475"/>
                  <a:pt x="95" y="444"/>
                </a:cubicBezTo>
                <a:cubicBezTo>
                  <a:pt x="95" y="444"/>
                  <a:pt x="95" y="444"/>
                  <a:pt x="85" y="409"/>
                </a:cubicBezTo>
                <a:cubicBezTo>
                  <a:pt x="85" y="409"/>
                  <a:pt x="85" y="409"/>
                  <a:pt x="65" y="333"/>
                </a:cubicBezTo>
                <a:cubicBezTo>
                  <a:pt x="65" y="333"/>
                  <a:pt x="65" y="333"/>
                  <a:pt x="135" y="308"/>
                </a:cubicBezTo>
                <a:cubicBezTo>
                  <a:pt x="135" y="308"/>
                  <a:pt x="135" y="308"/>
                  <a:pt x="176" y="293"/>
                </a:cubicBezTo>
                <a:cubicBezTo>
                  <a:pt x="176" y="293"/>
                  <a:pt x="176" y="293"/>
                  <a:pt x="176" y="252"/>
                </a:cubicBezTo>
                <a:cubicBezTo>
                  <a:pt x="176" y="252"/>
                  <a:pt x="176" y="252"/>
                  <a:pt x="181" y="177"/>
                </a:cubicBezTo>
                <a:cubicBezTo>
                  <a:pt x="181" y="177"/>
                  <a:pt x="181" y="177"/>
                  <a:pt x="256" y="172"/>
                </a:cubicBezTo>
                <a:cubicBezTo>
                  <a:pt x="256" y="172"/>
                  <a:pt x="256" y="172"/>
                  <a:pt x="296" y="172"/>
                </a:cubicBezTo>
                <a:cubicBezTo>
                  <a:pt x="296" y="172"/>
                  <a:pt x="296" y="172"/>
                  <a:pt x="311" y="131"/>
                </a:cubicBezTo>
                <a:cubicBezTo>
                  <a:pt x="311" y="131"/>
                  <a:pt x="311" y="131"/>
                  <a:pt x="341" y="61"/>
                </a:cubicBezTo>
                <a:cubicBezTo>
                  <a:pt x="341" y="61"/>
                  <a:pt x="341" y="61"/>
                  <a:pt x="412" y="81"/>
                </a:cubicBezTo>
                <a:cubicBezTo>
                  <a:pt x="412" y="81"/>
                  <a:pt x="412" y="81"/>
                  <a:pt x="452" y="91"/>
                </a:cubicBezTo>
                <a:cubicBezTo>
                  <a:pt x="452" y="91"/>
                  <a:pt x="452" y="91"/>
                  <a:pt x="477" y="61"/>
                </a:cubicBezTo>
                <a:cubicBezTo>
                  <a:pt x="477" y="61"/>
                  <a:pt x="477" y="61"/>
                  <a:pt x="527" y="0"/>
                </a:cubicBezTo>
                <a:cubicBezTo>
                  <a:pt x="527" y="0"/>
                  <a:pt x="527" y="0"/>
                  <a:pt x="588" y="45"/>
                </a:cubicBezTo>
                <a:cubicBezTo>
                  <a:pt x="588" y="45"/>
                  <a:pt x="588" y="45"/>
                  <a:pt x="623" y="66"/>
                </a:cubicBezTo>
                <a:cubicBezTo>
                  <a:pt x="623" y="66"/>
                  <a:pt x="623" y="66"/>
                  <a:pt x="658" y="45"/>
                </a:cubicBezTo>
                <a:cubicBezTo>
                  <a:pt x="658" y="45"/>
                  <a:pt x="658" y="45"/>
                  <a:pt x="718" y="0"/>
                </a:cubicBezTo>
                <a:cubicBezTo>
                  <a:pt x="718" y="0"/>
                  <a:pt x="718" y="0"/>
                  <a:pt x="769" y="61"/>
                </a:cubicBezTo>
                <a:cubicBezTo>
                  <a:pt x="769" y="61"/>
                  <a:pt x="769" y="61"/>
                  <a:pt x="794" y="91"/>
                </a:cubicBezTo>
                <a:cubicBezTo>
                  <a:pt x="794" y="91"/>
                  <a:pt x="794" y="91"/>
                  <a:pt x="834" y="81"/>
                </a:cubicBezTo>
                <a:cubicBezTo>
                  <a:pt x="834" y="81"/>
                  <a:pt x="834" y="81"/>
                  <a:pt x="904" y="66"/>
                </a:cubicBezTo>
                <a:cubicBezTo>
                  <a:pt x="904" y="66"/>
                  <a:pt x="904" y="66"/>
                  <a:pt x="934" y="136"/>
                </a:cubicBezTo>
                <a:cubicBezTo>
                  <a:pt x="934" y="136"/>
                  <a:pt x="934" y="136"/>
                  <a:pt x="945" y="172"/>
                </a:cubicBezTo>
                <a:cubicBezTo>
                  <a:pt x="945" y="172"/>
                  <a:pt x="945" y="172"/>
                  <a:pt x="990" y="177"/>
                </a:cubicBezTo>
                <a:cubicBezTo>
                  <a:pt x="990" y="177"/>
                  <a:pt x="990" y="177"/>
                  <a:pt x="1065" y="182"/>
                </a:cubicBezTo>
                <a:cubicBezTo>
                  <a:pt x="1065" y="182"/>
                  <a:pt x="1065" y="182"/>
                  <a:pt x="1065" y="258"/>
                </a:cubicBezTo>
                <a:cubicBezTo>
                  <a:pt x="1065" y="258"/>
                  <a:pt x="1065" y="258"/>
                  <a:pt x="1070" y="298"/>
                </a:cubicBezTo>
                <a:cubicBezTo>
                  <a:pt x="1070" y="298"/>
                  <a:pt x="1070" y="298"/>
                  <a:pt x="1105" y="313"/>
                </a:cubicBezTo>
                <a:cubicBezTo>
                  <a:pt x="1105" y="313"/>
                  <a:pt x="1105" y="313"/>
                  <a:pt x="1176" y="338"/>
                </a:cubicBezTo>
                <a:cubicBezTo>
                  <a:pt x="1176" y="338"/>
                  <a:pt x="1176" y="338"/>
                  <a:pt x="1156" y="414"/>
                </a:cubicBezTo>
                <a:cubicBezTo>
                  <a:pt x="1156" y="414"/>
                  <a:pt x="1156" y="414"/>
                  <a:pt x="1146" y="454"/>
                </a:cubicBezTo>
                <a:cubicBezTo>
                  <a:pt x="1146" y="454"/>
                  <a:pt x="1146" y="454"/>
                  <a:pt x="1176" y="480"/>
                </a:cubicBezTo>
                <a:cubicBezTo>
                  <a:pt x="1176" y="480"/>
                  <a:pt x="1176" y="480"/>
                  <a:pt x="1236" y="530"/>
                </a:cubicBezTo>
                <a:cubicBezTo>
                  <a:pt x="1236" y="530"/>
                  <a:pt x="1236" y="530"/>
                  <a:pt x="1196" y="591"/>
                </a:cubicBezTo>
                <a:cubicBezTo>
                  <a:pt x="1196" y="591"/>
                  <a:pt x="1196" y="591"/>
                  <a:pt x="1171" y="626"/>
                </a:cubicBezTo>
                <a:close/>
                <a:moveTo>
                  <a:pt x="613" y="1055"/>
                </a:moveTo>
                <a:cubicBezTo>
                  <a:pt x="849" y="1055"/>
                  <a:pt x="1040" y="858"/>
                  <a:pt x="1040" y="621"/>
                </a:cubicBezTo>
                <a:cubicBezTo>
                  <a:pt x="1040" y="379"/>
                  <a:pt x="849" y="182"/>
                  <a:pt x="613" y="182"/>
                </a:cubicBezTo>
                <a:cubicBezTo>
                  <a:pt x="372" y="182"/>
                  <a:pt x="181" y="379"/>
                  <a:pt x="181" y="621"/>
                </a:cubicBezTo>
                <a:cubicBezTo>
                  <a:pt x="181" y="858"/>
                  <a:pt x="372" y="1055"/>
                  <a:pt x="613" y="1055"/>
                </a:cubicBezTo>
                <a:close/>
                <a:moveTo>
                  <a:pt x="241" y="621"/>
                </a:moveTo>
                <a:cubicBezTo>
                  <a:pt x="241" y="823"/>
                  <a:pt x="407" y="990"/>
                  <a:pt x="613" y="990"/>
                </a:cubicBezTo>
                <a:cubicBezTo>
                  <a:pt x="814" y="990"/>
                  <a:pt x="980" y="823"/>
                  <a:pt x="980" y="621"/>
                </a:cubicBezTo>
                <a:cubicBezTo>
                  <a:pt x="980" y="414"/>
                  <a:pt x="814" y="247"/>
                  <a:pt x="613" y="247"/>
                </a:cubicBezTo>
                <a:cubicBezTo>
                  <a:pt x="407" y="247"/>
                  <a:pt x="241" y="414"/>
                  <a:pt x="241" y="621"/>
                </a:cubicBezTo>
                <a:close/>
              </a:path>
            </a:pathLst>
          </a:custGeom>
          <a:noFill/>
          <a:ln w="19050">
            <a:solidFill>
              <a:schemeClr val="bg1"/>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74746"/>
              </a:solidFill>
              <a:effectLst/>
              <a:uLnTx/>
              <a:uFillTx/>
              <a:latin typeface="Arial"/>
              <a:ea typeface="+mn-ea"/>
              <a:cs typeface="+mn-cs"/>
            </a:endParaRPr>
          </a:p>
        </p:txBody>
      </p:sp>
      <p:sp>
        <p:nvSpPr>
          <p:cNvPr id="31" name="Rectangle 30">
            <a:extLst>
              <a:ext uri="{FF2B5EF4-FFF2-40B4-BE49-F238E27FC236}">
                <a16:creationId xmlns:a16="http://schemas.microsoft.com/office/drawing/2014/main" id="{A36C0F27-F1EB-424D-A194-B1B727A1398A}"/>
              </a:ext>
            </a:extLst>
          </p:cNvPr>
          <p:cNvSpPr/>
          <p:nvPr/>
        </p:nvSpPr>
        <p:spPr>
          <a:xfrm>
            <a:off x="4967626" y="6114865"/>
            <a:ext cx="1779245" cy="1779245"/>
          </a:xfrm>
          <a:prstGeom prst="rect">
            <a:avLst/>
          </a:prstGeom>
          <a:noFill/>
          <a:ln w="38100">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a:ea typeface="+mn-ea"/>
                <a:cs typeface="+mn-cs"/>
              </a:rPr>
              <a:t>Silos </a:t>
            </a:r>
            <a:br>
              <a:rPr kumimoji="0" lang="en-US" sz="1800" b="0" i="0" u="none" strike="noStrike" kern="1200" cap="none" spc="0" normalizeH="0" baseline="0" noProof="0" dirty="0">
                <a:ln>
                  <a:noFill/>
                </a:ln>
                <a:solidFill>
                  <a:prstClr val="white"/>
                </a:solidFill>
                <a:effectLst/>
                <a:uLnTx/>
                <a:uFillTx/>
                <a:latin typeface="Arial"/>
                <a:ea typeface="+mn-ea"/>
                <a:cs typeface="+mn-cs"/>
              </a:rPr>
            </a:br>
            <a:r>
              <a:rPr kumimoji="0" lang="en-US" sz="1800" b="0" i="0" u="none" strike="noStrike" kern="1200" cap="none" spc="0" normalizeH="0" baseline="0" noProof="0" dirty="0">
                <a:ln>
                  <a:noFill/>
                </a:ln>
                <a:solidFill>
                  <a:prstClr val="white"/>
                </a:solidFill>
                <a:effectLst/>
                <a:uLnTx/>
                <a:uFillTx/>
                <a:latin typeface="Arial"/>
                <a:ea typeface="+mn-ea"/>
                <a:cs typeface="+mn-cs"/>
              </a:rPr>
              <a:t>Project to Product</a:t>
            </a:r>
          </a:p>
        </p:txBody>
      </p:sp>
    </p:spTree>
    <p:extLst>
      <p:ext uri="{BB962C8B-B14F-4D97-AF65-F5344CB8AC3E}">
        <p14:creationId xmlns:p14="http://schemas.microsoft.com/office/powerpoint/2010/main" val="6444290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grpId="1" nodeType="withEffect">
                                  <p:stCondLst>
                                    <p:cond delay="250"/>
                                  </p:stCondLst>
                                  <p:childTnLst>
                                    <p:animMotion origin="layout" path="M 8.33333E-7 -9.87654E-7 L 0.0368 -9.87654E-7 " pathEditMode="relative" rAng="0" ptsTypes="AA">
                                      <p:cBhvr>
                                        <p:cTn id="9" dur="500" spd="-100000" fill="hold"/>
                                        <p:tgtEl>
                                          <p:spTgt spid="3"/>
                                        </p:tgtEl>
                                        <p:attrNameLst>
                                          <p:attrName>ppt_x</p:attrName>
                                          <p:attrName>ppt_y</p:attrName>
                                        </p:attrNameLst>
                                      </p:cBhvr>
                                      <p:rCtr x="1840" y="0"/>
                                    </p:animMotion>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nodePh="1">
                                  <p:stCondLst>
                                    <p:cond delay="0"/>
                                  </p:stCondLst>
                                  <p:endCondLst>
                                    <p:cond evt="begin" delay="0">
                                      <p:tn val="12"/>
                                    </p:cond>
                                  </p:endCondLst>
                                  <p:childTnLst>
                                    <p:set>
                                      <p:cBhvr>
                                        <p:cTn id="13" dur="1" fill="hold">
                                          <p:stCondLst>
                                            <p:cond delay="0"/>
                                          </p:stCondLst>
                                        </p:cTn>
                                        <p:tgtEl>
                                          <p:spTgt spid="10"/>
                                        </p:tgtEl>
                                        <p:attrNameLst>
                                          <p:attrName>style.visibility</p:attrName>
                                        </p:attrNameLst>
                                      </p:cBhvr>
                                      <p:to>
                                        <p:strVal val="visible"/>
                                      </p:to>
                                    </p:set>
                                    <p:animEffect transition="in" filter="fade">
                                      <p:cBhvr>
                                        <p:cTn id="14" dur="500"/>
                                        <p:tgtEl>
                                          <p:spTgt spid="10"/>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10" grpId="0"/>
      <p:bldP spid="11"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7" name="Title 8">
            <a:extLst>
              <a:ext uri="{FF2B5EF4-FFF2-40B4-BE49-F238E27FC236}">
                <a16:creationId xmlns:a16="http://schemas.microsoft.com/office/drawing/2014/main" id="{4A4FD621-D14D-43B7-972E-550399C055B5}"/>
              </a:ext>
            </a:extLst>
          </p:cNvPr>
          <p:cNvSpPr txBox="1">
            <a:spLocks/>
          </p:cNvSpPr>
          <p:nvPr/>
        </p:nvSpPr>
        <p:spPr>
          <a:xfrm>
            <a:off x="9155427" y="1901409"/>
            <a:ext cx="2266311" cy="464382"/>
          </a:xfrm>
          <a:prstGeom prst="rect">
            <a:avLst/>
          </a:prstGeom>
        </p:spPr>
        <p:txBody>
          <a:bodyPr/>
          <a:lstStyle>
            <a:lvl1pPr algn="l" defTabSz="457200" rtl="0" eaLnBrk="1" latinLnBrk="0" hangingPunct="1">
              <a:spcBef>
                <a:spcPct val="0"/>
              </a:spcBef>
              <a:buNone/>
              <a:defRPr sz="2800" b="1" i="0" kern="1200">
                <a:solidFill>
                  <a:schemeClr val="tx1">
                    <a:lumMod val="95000"/>
                  </a:schemeClr>
                </a:solidFill>
                <a:latin typeface="Arial"/>
                <a:ea typeface="+mj-ea"/>
                <a:cs typeface="Arial"/>
              </a:defRPr>
            </a:lvl1pPr>
          </a:lstStyle>
          <a:p>
            <a:pPr marL="0" marR="0" lvl="0" indent="0" algn="ctr" defTabSz="457200" rtl="0" eaLnBrk="1" fontAlgn="auto" latinLnBrk="0" hangingPunct="1">
              <a:lnSpc>
                <a:spcPct val="90000"/>
              </a:lnSpc>
              <a:spcBef>
                <a:spcPct val="0"/>
              </a:spcBef>
              <a:spcAft>
                <a:spcPts val="0"/>
              </a:spcAft>
              <a:buClrTx/>
              <a:buSzTx/>
              <a:buFontTx/>
              <a:buNone/>
              <a:tabLst/>
              <a:defRPr/>
            </a:pPr>
            <a:r>
              <a:rPr kumimoji="0" lang="en-US" sz="1800" b="0" i="0" u="none" strike="noStrike" kern="1200" cap="none" spc="0" normalizeH="0" baseline="0" noProof="0" dirty="0">
                <a:ln>
                  <a:noFill/>
                </a:ln>
                <a:solidFill>
                  <a:srgbClr val="474746"/>
                </a:solidFill>
                <a:effectLst/>
                <a:uLnTx/>
                <a:uFillTx/>
                <a:latin typeface="Arial"/>
                <a:ea typeface="+mj-ea"/>
                <a:cs typeface="Arial"/>
              </a:rPr>
              <a:t>Finance</a:t>
            </a:r>
          </a:p>
        </p:txBody>
      </p:sp>
      <p:sp>
        <p:nvSpPr>
          <p:cNvPr id="18" name="Mask_right">
            <a:extLst>
              <a:ext uri="{FF2B5EF4-FFF2-40B4-BE49-F238E27FC236}">
                <a16:creationId xmlns:a16="http://schemas.microsoft.com/office/drawing/2014/main" id="{D9798139-A87E-4869-8EAA-FCE3C8544A7A}"/>
              </a:ext>
            </a:extLst>
          </p:cNvPr>
          <p:cNvSpPr/>
          <p:nvPr/>
        </p:nvSpPr>
        <p:spPr>
          <a:xfrm>
            <a:off x="9129627" y="2438400"/>
            <a:ext cx="2357524" cy="2705100"/>
          </a:xfrm>
          <a:prstGeom prst="rect">
            <a:avLst/>
          </a:prstGeom>
          <a:gradFill>
            <a:gsLst>
              <a:gs pos="0">
                <a:schemeClr val="tx2">
                  <a:lumMod val="25000"/>
                </a:schemeClr>
              </a:gs>
              <a:gs pos="100000">
                <a:schemeClr val="tx2">
                  <a:lumMod val="10000"/>
                </a:schemeClr>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37" name="Rectangle 36">
            <a:extLst>
              <a:ext uri="{FF2B5EF4-FFF2-40B4-BE49-F238E27FC236}">
                <a16:creationId xmlns:a16="http://schemas.microsoft.com/office/drawing/2014/main" id="{8BA0B885-67BF-4DED-9A99-FFC2EFD26879}"/>
              </a:ext>
            </a:extLst>
          </p:cNvPr>
          <p:cNvSpPr/>
          <p:nvPr/>
        </p:nvSpPr>
        <p:spPr>
          <a:xfrm>
            <a:off x="9481133" y="3562165"/>
            <a:ext cx="1779245" cy="1779245"/>
          </a:xfrm>
          <a:prstGeom prst="rect">
            <a:avLst/>
          </a:prstGeom>
          <a:noFill/>
          <a:ln w="38100">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a:ea typeface="+mn-ea"/>
                <a:cs typeface="+mn-cs"/>
              </a:rPr>
              <a:t>Capex </a:t>
            </a:r>
          </a:p>
          <a:p>
            <a:pPr marL="0" marR="0" lvl="0" indent="0" algn="ctr" defTabSz="457200" rtl="0" eaLnBrk="1" fontAlgn="auto" latinLnBrk="0" hangingPunct="1">
              <a:lnSpc>
                <a:spcPct val="100000"/>
              </a:lnSpc>
              <a:spcBef>
                <a:spcPts val="0"/>
              </a:spcBef>
              <a:spcAft>
                <a:spcPts val="0"/>
              </a:spcAft>
              <a:buClrTx/>
              <a:buSzTx/>
              <a:buFontTx/>
              <a:buNone/>
              <a:tabLst/>
              <a:defRPr/>
            </a:pPr>
            <a:r>
              <a:rPr lang="en-US" dirty="0">
                <a:solidFill>
                  <a:prstClr val="white"/>
                </a:solidFill>
                <a:latin typeface="Arial"/>
              </a:rPr>
              <a:t>V</a:t>
            </a:r>
            <a:r>
              <a:rPr kumimoji="0" lang="en-US" sz="1800" b="0" i="0" u="none" strike="noStrike" kern="1200" cap="none" spc="0" normalizeH="0" baseline="0" noProof="0" dirty="0" err="1">
                <a:ln>
                  <a:noFill/>
                </a:ln>
                <a:solidFill>
                  <a:prstClr val="white"/>
                </a:solidFill>
                <a:effectLst/>
                <a:uLnTx/>
                <a:uFillTx/>
                <a:latin typeface="Arial"/>
                <a:ea typeface="+mn-ea"/>
                <a:cs typeface="+mn-cs"/>
              </a:rPr>
              <a:t>ersus</a:t>
            </a:r>
            <a:r>
              <a:rPr kumimoji="0" lang="en-US" sz="1800" b="0" i="0" u="none" strike="noStrike" kern="1200" cap="none" spc="0" normalizeH="0" baseline="0" noProof="0" dirty="0">
                <a:ln>
                  <a:noFill/>
                </a:ln>
                <a:solidFill>
                  <a:prstClr val="white"/>
                </a:solidFill>
                <a:effectLst/>
                <a:uLnTx/>
                <a:uFillTx/>
                <a:latin typeface="Arial"/>
                <a:ea typeface="+mn-ea"/>
                <a:cs typeface="+mn-cs"/>
              </a:rPr>
              <a:t> </a:t>
            </a:r>
            <a:br>
              <a:rPr kumimoji="0" lang="en-US" sz="1800" b="0" i="0" u="none" strike="noStrike" kern="1200" cap="none" spc="0" normalizeH="0" baseline="0" noProof="0" dirty="0">
                <a:ln>
                  <a:noFill/>
                </a:ln>
                <a:solidFill>
                  <a:prstClr val="white"/>
                </a:solidFill>
                <a:effectLst/>
                <a:uLnTx/>
                <a:uFillTx/>
                <a:latin typeface="Arial"/>
                <a:ea typeface="+mn-ea"/>
                <a:cs typeface="+mn-cs"/>
              </a:rPr>
            </a:br>
            <a:r>
              <a:rPr kumimoji="0" lang="en-US" sz="1800" b="0" i="0" u="none" strike="noStrike" kern="1200" cap="none" spc="0" normalizeH="0" baseline="0" noProof="0" dirty="0" err="1">
                <a:ln>
                  <a:noFill/>
                </a:ln>
                <a:solidFill>
                  <a:prstClr val="white"/>
                </a:solidFill>
                <a:effectLst/>
                <a:uLnTx/>
                <a:uFillTx/>
                <a:latin typeface="Arial"/>
                <a:ea typeface="+mn-ea"/>
                <a:cs typeface="+mn-cs"/>
              </a:rPr>
              <a:t>Opex</a:t>
            </a: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grpSp>
        <p:nvGrpSpPr>
          <p:cNvPr id="38" name="Group 42">
            <a:extLst>
              <a:ext uri="{FF2B5EF4-FFF2-40B4-BE49-F238E27FC236}">
                <a16:creationId xmlns:a16="http://schemas.microsoft.com/office/drawing/2014/main" id="{51D9B6B0-180C-49D3-976E-7C8FE59D3C10}"/>
              </a:ext>
            </a:extLst>
          </p:cNvPr>
          <p:cNvGrpSpPr>
            <a:grpSpLocks noChangeAspect="1"/>
          </p:cNvGrpSpPr>
          <p:nvPr/>
        </p:nvGrpSpPr>
        <p:grpSpPr bwMode="auto">
          <a:xfrm>
            <a:off x="9952195" y="3027434"/>
            <a:ext cx="1055117" cy="726211"/>
            <a:chOff x="4740" y="1768"/>
            <a:chExt cx="725" cy="499"/>
          </a:xfrm>
          <a:noFill/>
        </p:grpSpPr>
        <p:sp>
          <p:nvSpPr>
            <p:cNvPr id="39" name="Freeform 45">
              <a:extLst>
                <a:ext uri="{FF2B5EF4-FFF2-40B4-BE49-F238E27FC236}">
                  <a16:creationId xmlns:a16="http://schemas.microsoft.com/office/drawing/2014/main" id="{53FC8166-57FF-44C9-9CB7-2BFD4B21ED8B}"/>
                </a:ext>
              </a:extLst>
            </p:cNvPr>
            <p:cNvSpPr>
              <a:spLocks/>
            </p:cNvSpPr>
            <p:nvPr/>
          </p:nvSpPr>
          <p:spPr bwMode="auto">
            <a:xfrm>
              <a:off x="4966" y="1768"/>
              <a:ext cx="499" cy="459"/>
            </a:xfrm>
            <a:custGeom>
              <a:avLst/>
              <a:gdLst>
                <a:gd name="T0" fmla="*/ 339 w 499"/>
                <a:gd name="T1" fmla="*/ 24 h 459"/>
                <a:gd name="T2" fmla="*/ 0 w 499"/>
                <a:gd name="T3" fmla="*/ 459 h 459"/>
                <a:gd name="T4" fmla="*/ 499 w 499"/>
                <a:gd name="T5" fmla="*/ 249 h 459"/>
                <a:gd name="T6" fmla="*/ 394 w 499"/>
                <a:gd name="T7" fmla="*/ 0 h 459"/>
                <a:gd name="T8" fmla="*/ 339 w 499"/>
                <a:gd name="T9" fmla="*/ 24 h 459"/>
              </a:gdLst>
              <a:ahLst/>
              <a:cxnLst>
                <a:cxn ang="0">
                  <a:pos x="T0" y="T1"/>
                </a:cxn>
                <a:cxn ang="0">
                  <a:pos x="T2" y="T3"/>
                </a:cxn>
                <a:cxn ang="0">
                  <a:pos x="T4" y="T5"/>
                </a:cxn>
                <a:cxn ang="0">
                  <a:pos x="T6" y="T7"/>
                </a:cxn>
                <a:cxn ang="0">
                  <a:pos x="T8" y="T9"/>
                </a:cxn>
              </a:cxnLst>
              <a:rect l="0" t="0" r="r" b="b"/>
              <a:pathLst>
                <a:path w="499" h="459">
                  <a:moveTo>
                    <a:pt x="339" y="24"/>
                  </a:moveTo>
                  <a:lnTo>
                    <a:pt x="0" y="459"/>
                  </a:lnTo>
                  <a:lnTo>
                    <a:pt x="499" y="249"/>
                  </a:lnTo>
                  <a:lnTo>
                    <a:pt x="394" y="0"/>
                  </a:lnTo>
                  <a:lnTo>
                    <a:pt x="339" y="24"/>
                  </a:lnTo>
                  <a:close/>
                </a:path>
              </a:pathLst>
            </a:custGeom>
            <a:grpFill/>
            <a:ln w="19050" cap="rnd">
              <a:solidFill>
                <a:schemeClr val="tx2"/>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474746"/>
                </a:solidFill>
                <a:effectLst/>
                <a:uLnTx/>
                <a:uFillTx/>
                <a:latin typeface="Arial"/>
                <a:ea typeface="+mn-ea"/>
                <a:cs typeface="+mn-cs"/>
              </a:endParaRPr>
            </a:p>
          </p:txBody>
        </p:sp>
        <p:sp>
          <p:nvSpPr>
            <p:cNvPr id="40" name="Freeform 46">
              <a:extLst>
                <a:ext uri="{FF2B5EF4-FFF2-40B4-BE49-F238E27FC236}">
                  <a16:creationId xmlns:a16="http://schemas.microsoft.com/office/drawing/2014/main" id="{F612D351-9259-4E6A-86E6-625CAC300F73}"/>
                </a:ext>
              </a:extLst>
            </p:cNvPr>
            <p:cNvSpPr>
              <a:spLocks/>
            </p:cNvSpPr>
            <p:nvPr/>
          </p:nvSpPr>
          <p:spPr bwMode="auto">
            <a:xfrm>
              <a:off x="5305" y="1768"/>
              <a:ext cx="78" cy="68"/>
            </a:xfrm>
            <a:custGeom>
              <a:avLst/>
              <a:gdLst>
                <a:gd name="T0" fmla="*/ 0 w 37"/>
                <a:gd name="T1" fmla="*/ 11 h 32"/>
                <a:gd name="T2" fmla="*/ 15 w 37"/>
                <a:gd name="T3" fmla="*/ 29 h 32"/>
                <a:gd name="T4" fmla="*/ 37 w 37"/>
                <a:gd name="T5" fmla="*/ 26 h 32"/>
                <a:gd name="T6" fmla="*/ 26 w 37"/>
                <a:gd name="T7" fmla="*/ 0 h 32"/>
                <a:gd name="T8" fmla="*/ 0 w 37"/>
                <a:gd name="T9" fmla="*/ 11 h 32"/>
              </a:gdLst>
              <a:ahLst/>
              <a:cxnLst>
                <a:cxn ang="0">
                  <a:pos x="T0" y="T1"/>
                </a:cxn>
                <a:cxn ang="0">
                  <a:pos x="T2" y="T3"/>
                </a:cxn>
                <a:cxn ang="0">
                  <a:pos x="T4" y="T5"/>
                </a:cxn>
                <a:cxn ang="0">
                  <a:pos x="T6" y="T7"/>
                </a:cxn>
                <a:cxn ang="0">
                  <a:pos x="T8" y="T9"/>
                </a:cxn>
              </a:cxnLst>
              <a:rect l="0" t="0" r="r" b="b"/>
              <a:pathLst>
                <a:path w="37" h="32">
                  <a:moveTo>
                    <a:pt x="0" y="11"/>
                  </a:moveTo>
                  <a:cubicBezTo>
                    <a:pt x="2" y="18"/>
                    <a:pt x="7" y="26"/>
                    <a:pt x="15" y="29"/>
                  </a:cubicBezTo>
                  <a:cubicBezTo>
                    <a:pt x="22" y="32"/>
                    <a:pt x="31" y="31"/>
                    <a:pt x="37" y="26"/>
                  </a:cubicBezTo>
                  <a:cubicBezTo>
                    <a:pt x="26" y="0"/>
                    <a:pt x="26" y="0"/>
                    <a:pt x="26" y="0"/>
                  </a:cubicBezTo>
                  <a:lnTo>
                    <a:pt x="0" y="11"/>
                  </a:lnTo>
                  <a:close/>
                </a:path>
              </a:pathLst>
            </a:custGeom>
            <a:grpFill/>
            <a:ln w="19050" cap="rnd">
              <a:solidFill>
                <a:schemeClr val="tx2"/>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74746"/>
                </a:solidFill>
                <a:effectLst/>
                <a:uLnTx/>
                <a:uFillTx/>
                <a:latin typeface="Arial"/>
                <a:ea typeface="+mn-ea"/>
                <a:cs typeface="+mn-cs"/>
              </a:endParaRPr>
            </a:p>
          </p:txBody>
        </p:sp>
        <p:sp>
          <p:nvSpPr>
            <p:cNvPr id="41" name="Freeform 47">
              <a:extLst>
                <a:ext uri="{FF2B5EF4-FFF2-40B4-BE49-F238E27FC236}">
                  <a16:creationId xmlns:a16="http://schemas.microsoft.com/office/drawing/2014/main" id="{F2604B5D-035C-49F1-9B78-B04ADDB731DC}"/>
                </a:ext>
              </a:extLst>
            </p:cNvPr>
            <p:cNvSpPr>
              <a:spLocks/>
            </p:cNvSpPr>
            <p:nvPr/>
          </p:nvSpPr>
          <p:spPr bwMode="auto">
            <a:xfrm>
              <a:off x="5398" y="1962"/>
              <a:ext cx="67" cy="78"/>
            </a:xfrm>
            <a:custGeom>
              <a:avLst/>
              <a:gdLst>
                <a:gd name="T0" fmla="*/ 6 w 32"/>
                <a:gd name="T1" fmla="*/ 37 h 37"/>
                <a:gd name="T2" fmla="*/ 3 w 32"/>
                <a:gd name="T3" fmla="*/ 14 h 37"/>
                <a:gd name="T4" fmla="*/ 21 w 32"/>
                <a:gd name="T5" fmla="*/ 0 h 37"/>
                <a:gd name="T6" fmla="*/ 32 w 32"/>
                <a:gd name="T7" fmla="*/ 26 h 37"/>
                <a:gd name="T8" fmla="*/ 6 w 32"/>
                <a:gd name="T9" fmla="*/ 37 h 37"/>
              </a:gdLst>
              <a:ahLst/>
              <a:cxnLst>
                <a:cxn ang="0">
                  <a:pos x="T0" y="T1"/>
                </a:cxn>
                <a:cxn ang="0">
                  <a:pos x="T2" y="T3"/>
                </a:cxn>
                <a:cxn ang="0">
                  <a:pos x="T4" y="T5"/>
                </a:cxn>
                <a:cxn ang="0">
                  <a:pos x="T6" y="T7"/>
                </a:cxn>
                <a:cxn ang="0">
                  <a:pos x="T8" y="T9"/>
                </a:cxn>
              </a:cxnLst>
              <a:rect l="0" t="0" r="r" b="b"/>
              <a:pathLst>
                <a:path w="32" h="37">
                  <a:moveTo>
                    <a:pt x="6" y="37"/>
                  </a:moveTo>
                  <a:cubicBezTo>
                    <a:pt x="2" y="31"/>
                    <a:pt x="0" y="21"/>
                    <a:pt x="3" y="14"/>
                  </a:cubicBezTo>
                  <a:cubicBezTo>
                    <a:pt x="6" y="6"/>
                    <a:pt x="13" y="1"/>
                    <a:pt x="21" y="0"/>
                  </a:cubicBezTo>
                  <a:cubicBezTo>
                    <a:pt x="32" y="26"/>
                    <a:pt x="32" y="26"/>
                    <a:pt x="32" y="26"/>
                  </a:cubicBezTo>
                  <a:lnTo>
                    <a:pt x="6" y="37"/>
                  </a:lnTo>
                  <a:close/>
                </a:path>
              </a:pathLst>
            </a:custGeom>
            <a:grpFill/>
            <a:ln w="19050" cap="rnd">
              <a:solidFill>
                <a:schemeClr val="tx2"/>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74746"/>
                </a:solidFill>
                <a:effectLst/>
                <a:uLnTx/>
                <a:uFillTx/>
                <a:latin typeface="Arial"/>
                <a:ea typeface="+mn-ea"/>
                <a:cs typeface="+mn-cs"/>
              </a:endParaRPr>
            </a:p>
          </p:txBody>
        </p:sp>
        <p:sp>
          <p:nvSpPr>
            <p:cNvPr id="42" name="Freeform 48">
              <a:extLst>
                <a:ext uri="{FF2B5EF4-FFF2-40B4-BE49-F238E27FC236}">
                  <a16:creationId xmlns:a16="http://schemas.microsoft.com/office/drawing/2014/main" id="{DAFAE4B9-A1AC-4AFF-BDE5-E6D95067D5DB}"/>
                </a:ext>
              </a:extLst>
            </p:cNvPr>
            <p:cNvSpPr>
              <a:spLocks/>
            </p:cNvSpPr>
            <p:nvPr/>
          </p:nvSpPr>
          <p:spPr bwMode="auto">
            <a:xfrm>
              <a:off x="5083" y="1941"/>
              <a:ext cx="151" cy="162"/>
            </a:xfrm>
            <a:custGeom>
              <a:avLst/>
              <a:gdLst>
                <a:gd name="T0" fmla="*/ 0 w 72"/>
                <a:gd name="T1" fmla="*/ 65 h 77"/>
                <a:gd name="T2" fmla="*/ 41 w 72"/>
                <a:gd name="T3" fmla="*/ 71 h 77"/>
                <a:gd name="T4" fmla="*/ 63 w 72"/>
                <a:gd name="T5" fmla="*/ 17 h 77"/>
                <a:gd name="T6" fmla="*/ 50 w 72"/>
                <a:gd name="T7" fmla="*/ 0 h 77"/>
                <a:gd name="T8" fmla="*/ 0 w 72"/>
                <a:gd name="T9" fmla="*/ 65 h 77"/>
              </a:gdLst>
              <a:ahLst/>
              <a:cxnLst>
                <a:cxn ang="0">
                  <a:pos x="T0" y="T1"/>
                </a:cxn>
                <a:cxn ang="0">
                  <a:pos x="T2" y="T3"/>
                </a:cxn>
                <a:cxn ang="0">
                  <a:pos x="T4" y="T5"/>
                </a:cxn>
                <a:cxn ang="0">
                  <a:pos x="T6" y="T7"/>
                </a:cxn>
                <a:cxn ang="0">
                  <a:pos x="T8" y="T9"/>
                </a:cxn>
              </a:cxnLst>
              <a:rect l="0" t="0" r="r" b="b"/>
              <a:pathLst>
                <a:path w="72" h="77">
                  <a:moveTo>
                    <a:pt x="0" y="65"/>
                  </a:moveTo>
                  <a:cubicBezTo>
                    <a:pt x="11" y="74"/>
                    <a:pt x="27" y="77"/>
                    <a:pt x="41" y="71"/>
                  </a:cubicBezTo>
                  <a:cubicBezTo>
                    <a:pt x="62" y="62"/>
                    <a:pt x="72" y="38"/>
                    <a:pt x="63" y="17"/>
                  </a:cubicBezTo>
                  <a:cubicBezTo>
                    <a:pt x="60" y="10"/>
                    <a:pt x="56" y="4"/>
                    <a:pt x="50" y="0"/>
                  </a:cubicBezTo>
                  <a:lnTo>
                    <a:pt x="0" y="65"/>
                  </a:lnTo>
                  <a:close/>
                </a:path>
              </a:pathLst>
            </a:custGeom>
            <a:grpFill/>
            <a:ln w="19050" cap="rnd">
              <a:solidFill>
                <a:schemeClr val="tx2"/>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74746"/>
                </a:solidFill>
                <a:effectLst/>
                <a:uLnTx/>
                <a:uFillTx/>
                <a:latin typeface="Arial"/>
                <a:ea typeface="+mn-ea"/>
                <a:cs typeface="+mn-cs"/>
              </a:endParaRPr>
            </a:p>
          </p:txBody>
        </p:sp>
        <p:sp>
          <p:nvSpPr>
            <p:cNvPr id="43" name="Freeform 49">
              <a:extLst>
                <a:ext uri="{FF2B5EF4-FFF2-40B4-BE49-F238E27FC236}">
                  <a16:creationId xmlns:a16="http://schemas.microsoft.com/office/drawing/2014/main" id="{12404FE6-0F34-493C-979F-D7C813614D5E}"/>
                </a:ext>
              </a:extLst>
            </p:cNvPr>
            <p:cNvSpPr>
              <a:spLocks/>
            </p:cNvSpPr>
            <p:nvPr/>
          </p:nvSpPr>
          <p:spPr bwMode="auto">
            <a:xfrm>
              <a:off x="4740" y="1785"/>
              <a:ext cx="484" cy="482"/>
            </a:xfrm>
            <a:custGeom>
              <a:avLst/>
              <a:gdLst>
                <a:gd name="T0" fmla="*/ 174 w 484"/>
                <a:gd name="T1" fmla="*/ 457 h 482"/>
                <a:gd name="T2" fmla="*/ 484 w 484"/>
                <a:gd name="T3" fmla="*/ 0 h 482"/>
                <a:gd name="T4" fmla="*/ 0 w 484"/>
                <a:gd name="T5" fmla="*/ 242 h 482"/>
                <a:gd name="T6" fmla="*/ 119 w 484"/>
                <a:gd name="T7" fmla="*/ 482 h 482"/>
                <a:gd name="T8" fmla="*/ 174 w 484"/>
                <a:gd name="T9" fmla="*/ 457 h 482"/>
              </a:gdLst>
              <a:ahLst/>
              <a:cxnLst>
                <a:cxn ang="0">
                  <a:pos x="T0" y="T1"/>
                </a:cxn>
                <a:cxn ang="0">
                  <a:pos x="T2" y="T3"/>
                </a:cxn>
                <a:cxn ang="0">
                  <a:pos x="T4" y="T5"/>
                </a:cxn>
                <a:cxn ang="0">
                  <a:pos x="T6" y="T7"/>
                </a:cxn>
                <a:cxn ang="0">
                  <a:pos x="T8" y="T9"/>
                </a:cxn>
              </a:cxnLst>
              <a:rect l="0" t="0" r="r" b="b"/>
              <a:pathLst>
                <a:path w="484" h="482">
                  <a:moveTo>
                    <a:pt x="174" y="457"/>
                  </a:moveTo>
                  <a:lnTo>
                    <a:pt x="484" y="0"/>
                  </a:lnTo>
                  <a:lnTo>
                    <a:pt x="0" y="242"/>
                  </a:lnTo>
                  <a:lnTo>
                    <a:pt x="119" y="482"/>
                  </a:lnTo>
                  <a:lnTo>
                    <a:pt x="174" y="457"/>
                  </a:lnTo>
                  <a:close/>
                </a:path>
              </a:pathLst>
            </a:custGeom>
            <a:grpFill/>
            <a:ln w="19050" cap="rnd">
              <a:solidFill>
                <a:schemeClr val="tx2"/>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74746"/>
                </a:solidFill>
                <a:effectLst/>
                <a:uLnTx/>
                <a:uFillTx/>
                <a:latin typeface="Arial"/>
                <a:ea typeface="+mn-ea"/>
                <a:cs typeface="+mn-cs"/>
              </a:endParaRPr>
            </a:p>
          </p:txBody>
        </p:sp>
        <p:sp>
          <p:nvSpPr>
            <p:cNvPr id="44" name="Freeform 50">
              <a:extLst>
                <a:ext uri="{FF2B5EF4-FFF2-40B4-BE49-F238E27FC236}">
                  <a16:creationId xmlns:a16="http://schemas.microsoft.com/office/drawing/2014/main" id="{3EBA2946-18E5-4C97-BD34-42585B9DF2FC}"/>
                </a:ext>
              </a:extLst>
            </p:cNvPr>
            <p:cNvSpPr>
              <a:spLocks/>
            </p:cNvSpPr>
            <p:nvPr/>
          </p:nvSpPr>
          <p:spPr bwMode="auto">
            <a:xfrm>
              <a:off x="4834" y="2200"/>
              <a:ext cx="78" cy="67"/>
            </a:xfrm>
            <a:custGeom>
              <a:avLst/>
              <a:gdLst>
                <a:gd name="T0" fmla="*/ 37 w 37"/>
                <a:gd name="T1" fmla="*/ 20 h 32"/>
                <a:gd name="T2" fmla="*/ 22 w 37"/>
                <a:gd name="T3" fmla="*/ 3 h 32"/>
                <a:gd name="T4" fmla="*/ 0 w 37"/>
                <a:gd name="T5" fmla="*/ 7 h 32"/>
                <a:gd name="T6" fmla="*/ 12 w 37"/>
                <a:gd name="T7" fmla="*/ 32 h 32"/>
                <a:gd name="T8" fmla="*/ 37 w 37"/>
                <a:gd name="T9" fmla="*/ 20 h 32"/>
              </a:gdLst>
              <a:ahLst/>
              <a:cxnLst>
                <a:cxn ang="0">
                  <a:pos x="T0" y="T1"/>
                </a:cxn>
                <a:cxn ang="0">
                  <a:pos x="T2" y="T3"/>
                </a:cxn>
                <a:cxn ang="0">
                  <a:pos x="T4" y="T5"/>
                </a:cxn>
                <a:cxn ang="0">
                  <a:pos x="T6" y="T7"/>
                </a:cxn>
                <a:cxn ang="0">
                  <a:pos x="T8" y="T9"/>
                </a:cxn>
              </a:cxnLst>
              <a:rect l="0" t="0" r="r" b="b"/>
              <a:pathLst>
                <a:path w="37" h="32">
                  <a:moveTo>
                    <a:pt x="37" y="20"/>
                  </a:moveTo>
                  <a:cubicBezTo>
                    <a:pt x="36" y="13"/>
                    <a:pt x="29" y="5"/>
                    <a:pt x="22" y="3"/>
                  </a:cubicBezTo>
                  <a:cubicBezTo>
                    <a:pt x="14" y="0"/>
                    <a:pt x="6" y="2"/>
                    <a:pt x="0" y="7"/>
                  </a:cubicBezTo>
                  <a:cubicBezTo>
                    <a:pt x="12" y="32"/>
                    <a:pt x="12" y="32"/>
                    <a:pt x="12" y="32"/>
                  </a:cubicBezTo>
                  <a:lnTo>
                    <a:pt x="37" y="20"/>
                  </a:lnTo>
                  <a:close/>
                </a:path>
              </a:pathLst>
            </a:custGeom>
            <a:grpFill/>
            <a:ln w="19050" cap="rnd">
              <a:solidFill>
                <a:schemeClr val="tx2"/>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74746"/>
                </a:solidFill>
                <a:effectLst/>
                <a:uLnTx/>
                <a:uFillTx/>
                <a:latin typeface="Arial"/>
                <a:ea typeface="+mn-ea"/>
                <a:cs typeface="+mn-cs"/>
              </a:endParaRPr>
            </a:p>
          </p:txBody>
        </p:sp>
        <p:sp>
          <p:nvSpPr>
            <p:cNvPr id="45" name="Freeform 51">
              <a:extLst>
                <a:ext uri="{FF2B5EF4-FFF2-40B4-BE49-F238E27FC236}">
                  <a16:creationId xmlns:a16="http://schemas.microsoft.com/office/drawing/2014/main" id="{EA8D3119-ABE6-42E3-8145-878294B467D9}"/>
                </a:ext>
              </a:extLst>
            </p:cNvPr>
            <p:cNvSpPr>
              <a:spLocks/>
            </p:cNvSpPr>
            <p:nvPr/>
          </p:nvSpPr>
          <p:spPr bwMode="auto">
            <a:xfrm>
              <a:off x="4740" y="2000"/>
              <a:ext cx="67" cy="80"/>
            </a:xfrm>
            <a:custGeom>
              <a:avLst/>
              <a:gdLst>
                <a:gd name="T0" fmla="*/ 25 w 32"/>
                <a:gd name="T1" fmla="*/ 0 h 38"/>
                <a:gd name="T2" fmla="*/ 30 w 32"/>
                <a:gd name="T3" fmla="*/ 23 h 38"/>
                <a:gd name="T4" fmla="*/ 13 w 32"/>
                <a:gd name="T5" fmla="*/ 38 h 38"/>
                <a:gd name="T6" fmla="*/ 0 w 32"/>
                <a:gd name="T7" fmla="*/ 13 h 38"/>
                <a:gd name="T8" fmla="*/ 25 w 32"/>
                <a:gd name="T9" fmla="*/ 0 h 38"/>
              </a:gdLst>
              <a:ahLst/>
              <a:cxnLst>
                <a:cxn ang="0">
                  <a:pos x="T0" y="T1"/>
                </a:cxn>
                <a:cxn ang="0">
                  <a:pos x="T2" y="T3"/>
                </a:cxn>
                <a:cxn ang="0">
                  <a:pos x="T4" y="T5"/>
                </a:cxn>
                <a:cxn ang="0">
                  <a:pos x="T6" y="T7"/>
                </a:cxn>
                <a:cxn ang="0">
                  <a:pos x="T8" y="T9"/>
                </a:cxn>
              </a:cxnLst>
              <a:rect l="0" t="0" r="r" b="b"/>
              <a:pathLst>
                <a:path w="32" h="38">
                  <a:moveTo>
                    <a:pt x="25" y="0"/>
                  </a:moveTo>
                  <a:cubicBezTo>
                    <a:pt x="30" y="6"/>
                    <a:pt x="32" y="15"/>
                    <a:pt x="30" y="23"/>
                  </a:cubicBezTo>
                  <a:cubicBezTo>
                    <a:pt x="27" y="31"/>
                    <a:pt x="20" y="36"/>
                    <a:pt x="13" y="38"/>
                  </a:cubicBezTo>
                  <a:cubicBezTo>
                    <a:pt x="0" y="13"/>
                    <a:pt x="0" y="13"/>
                    <a:pt x="0" y="13"/>
                  </a:cubicBezTo>
                  <a:lnTo>
                    <a:pt x="25" y="0"/>
                  </a:lnTo>
                  <a:close/>
                </a:path>
              </a:pathLst>
            </a:custGeom>
            <a:grpFill/>
            <a:ln w="19050" cap="rnd">
              <a:solidFill>
                <a:schemeClr val="tx2"/>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74746"/>
                </a:solidFill>
                <a:effectLst/>
                <a:uLnTx/>
                <a:uFillTx/>
                <a:latin typeface="Arial"/>
                <a:ea typeface="+mn-ea"/>
                <a:cs typeface="+mn-cs"/>
              </a:endParaRPr>
            </a:p>
          </p:txBody>
        </p:sp>
        <p:sp>
          <p:nvSpPr>
            <p:cNvPr id="46" name="Freeform 52">
              <a:extLst>
                <a:ext uri="{FF2B5EF4-FFF2-40B4-BE49-F238E27FC236}">
                  <a16:creationId xmlns:a16="http://schemas.microsoft.com/office/drawing/2014/main" id="{90023AE7-C40C-48A6-8077-68FE0007DCEA}"/>
                </a:ext>
              </a:extLst>
            </p:cNvPr>
            <p:cNvSpPr>
              <a:spLocks/>
            </p:cNvSpPr>
            <p:nvPr/>
          </p:nvSpPr>
          <p:spPr bwMode="auto">
            <a:xfrm>
              <a:off x="4970" y="1920"/>
              <a:ext cx="147" cy="164"/>
            </a:xfrm>
            <a:custGeom>
              <a:avLst/>
              <a:gdLst>
                <a:gd name="T0" fmla="*/ 70 w 70"/>
                <a:gd name="T1" fmla="*/ 10 h 78"/>
                <a:gd name="T2" fmla="*/ 28 w 70"/>
                <a:gd name="T3" fmla="*/ 7 h 78"/>
                <a:gd name="T4" fmla="*/ 10 w 70"/>
                <a:gd name="T5" fmla="*/ 62 h 78"/>
                <a:gd name="T6" fmla="*/ 24 w 70"/>
                <a:gd name="T7" fmla="*/ 78 h 78"/>
                <a:gd name="T8" fmla="*/ 70 w 70"/>
                <a:gd name="T9" fmla="*/ 10 h 78"/>
              </a:gdLst>
              <a:ahLst/>
              <a:cxnLst>
                <a:cxn ang="0">
                  <a:pos x="T0" y="T1"/>
                </a:cxn>
                <a:cxn ang="0">
                  <a:pos x="T2" y="T3"/>
                </a:cxn>
                <a:cxn ang="0">
                  <a:pos x="T4" y="T5"/>
                </a:cxn>
                <a:cxn ang="0">
                  <a:pos x="T6" y="T7"/>
                </a:cxn>
                <a:cxn ang="0">
                  <a:pos x="T8" y="T9"/>
                </a:cxn>
              </a:cxnLst>
              <a:rect l="0" t="0" r="r" b="b"/>
              <a:pathLst>
                <a:path w="70" h="78">
                  <a:moveTo>
                    <a:pt x="70" y="10"/>
                  </a:moveTo>
                  <a:cubicBezTo>
                    <a:pt x="58" y="2"/>
                    <a:pt x="42" y="0"/>
                    <a:pt x="28" y="7"/>
                  </a:cubicBezTo>
                  <a:cubicBezTo>
                    <a:pt x="8" y="17"/>
                    <a:pt x="0" y="42"/>
                    <a:pt x="10" y="62"/>
                  </a:cubicBezTo>
                  <a:cubicBezTo>
                    <a:pt x="13" y="69"/>
                    <a:pt x="18" y="74"/>
                    <a:pt x="24" y="78"/>
                  </a:cubicBezTo>
                  <a:lnTo>
                    <a:pt x="70" y="10"/>
                  </a:lnTo>
                  <a:close/>
                </a:path>
              </a:pathLst>
            </a:custGeom>
            <a:grpFill/>
            <a:ln w="19050" cap="rnd">
              <a:solidFill>
                <a:schemeClr val="tx2"/>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74746"/>
                </a:solidFill>
                <a:effectLst/>
                <a:uLnTx/>
                <a:uFillTx/>
                <a:latin typeface="Arial"/>
                <a:ea typeface="+mn-ea"/>
                <a:cs typeface="+mn-cs"/>
              </a:endParaRPr>
            </a:p>
          </p:txBody>
        </p:sp>
      </p:grpSp>
      <p:sp>
        <p:nvSpPr>
          <p:cNvPr id="19" name="Arrow: Pentagon 18">
            <a:extLst>
              <a:ext uri="{FF2B5EF4-FFF2-40B4-BE49-F238E27FC236}">
                <a16:creationId xmlns:a16="http://schemas.microsoft.com/office/drawing/2014/main" id="{5B3BE967-DE30-4DEF-B33D-AE53612E300B}"/>
              </a:ext>
            </a:extLst>
          </p:cNvPr>
          <p:cNvSpPr/>
          <p:nvPr/>
        </p:nvSpPr>
        <p:spPr>
          <a:xfrm>
            <a:off x="-522054" y="-35864"/>
            <a:ext cx="10318528" cy="5179364"/>
          </a:xfrm>
          <a:prstGeom prst="homePlate">
            <a:avLst>
              <a:gd name="adj" fmla="val 11560"/>
            </a:avLst>
          </a:prstGeom>
          <a:gradFill>
            <a:gsLst>
              <a:gs pos="1961">
                <a:schemeClr val="bg2"/>
              </a:gs>
              <a:gs pos="100000">
                <a:schemeClr val="bg2">
                  <a:lumMod val="7500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3" name="Title 8">
            <a:extLst>
              <a:ext uri="{FF2B5EF4-FFF2-40B4-BE49-F238E27FC236}">
                <a16:creationId xmlns:a16="http://schemas.microsoft.com/office/drawing/2014/main" id="{C7CFEA33-6875-44ED-B170-5A166E277247}"/>
              </a:ext>
            </a:extLst>
          </p:cNvPr>
          <p:cNvSpPr txBox="1">
            <a:spLocks/>
          </p:cNvSpPr>
          <p:nvPr/>
        </p:nvSpPr>
        <p:spPr>
          <a:xfrm>
            <a:off x="1486368" y="305238"/>
            <a:ext cx="7421412" cy="1493082"/>
          </a:xfrm>
          <a:prstGeom prst="rect">
            <a:avLst/>
          </a:prstGeom>
        </p:spPr>
        <p:txBody>
          <a:bodyPr/>
          <a:lstStyle>
            <a:lvl1pPr algn="l" defTabSz="457200" rtl="0" eaLnBrk="1" latinLnBrk="0" hangingPunct="1">
              <a:spcBef>
                <a:spcPct val="0"/>
              </a:spcBef>
              <a:buNone/>
              <a:defRPr sz="2800" b="1" i="0" kern="1200">
                <a:solidFill>
                  <a:schemeClr val="tx1">
                    <a:lumMod val="95000"/>
                  </a:schemeClr>
                </a:solidFill>
                <a:latin typeface="Arial"/>
                <a:ea typeface="+mj-ea"/>
                <a:cs typeface="Arial"/>
              </a:defRPr>
            </a:lvl1pPr>
          </a:lstStyle>
          <a:p>
            <a:pPr marL="0" marR="0" lvl="0" indent="0" algn="l" defTabSz="457200" rtl="0" eaLnBrk="1" fontAlgn="auto" latinLnBrk="0" hangingPunct="1">
              <a:lnSpc>
                <a:spcPct val="90000"/>
              </a:lnSpc>
              <a:spcBef>
                <a:spcPct val="0"/>
              </a:spcBef>
              <a:spcAft>
                <a:spcPts val="0"/>
              </a:spcAft>
              <a:buClrTx/>
              <a:buSzTx/>
              <a:buFontTx/>
              <a:buNone/>
              <a:tabLst/>
              <a:defRPr/>
            </a:pPr>
            <a:r>
              <a:rPr lang="en-US" sz="3500" dirty="0">
                <a:solidFill>
                  <a:prstClr val="white"/>
                </a:solidFill>
              </a:rPr>
              <a:t>Move from </a:t>
            </a:r>
            <a:r>
              <a:rPr kumimoji="0" lang="en-US" sz="3500" b="1" i="0" u="none" strike="noStrike" kern="1200" cap="none" spc="0" normalizeH="0" baseline="0" noProof="0" dirty="0">
                <a:ln>
                  <a:noFill/>
                </a:ln>
                <a:solidFill>
                  <a:prstClr val="white"/>
                </a:solidFill>
                <a:effectLst/>
                <a:uLnTx/>
                <a:uFillTx/>
                <a:latin typeface="Arial"/>
                <a:ea typeface="+mj-ea"/>
                <a:cs typeface="Arial"/>
              </a:rPr>
              <a:t>Projects </a:t>
            </a:r>
            <a:br>
              <a:rPr kumimoji="0" lang="en-US" sz="3500" b="1" i="0" u="none" strike="noStrike" kern="1200" cap="none" spc="0" normalizeH="0" baseline="0" noProof="0" dirty="0">
                <a:ln>
                  <a:noFill/>
                </a:ln>
                <a:solidFill>
                  <a:prstClr val="white"/>
                </a:solidFill>
                <a:effectLst/>
                <a:uLnTx/>
                <a:uFillTx/>
                <a:latin typeface="Arial"/>
                <a:ea typeface="+mj-ea"/>
                <a:cs typeface="Arial"/>
              </a:rPr>
            </a:br>
            <a:r>
              <a:rPr kumimoji="0" lang="en-US" sz="3500" b="1" i="0" u="none" strike="noStrike" kern="1200" cap="none" spc="0" normalizeH="0" baseline="0" noProof="0" dirty="0">
                <a:ln>
                  <a:noFill/>
                </a:ln>
                <a:solidFill>
                  <a:prstClr val="white"/>
                </a:solidFill>
                <a:effectLst/>
                <a:uLnTx/>
                <a:uFillTx/>
                <a:latin typeface="Arial"/>
                <a:ea typeface="+mj-ea"/>
                <a:cs typeface="Arial"/>
              </a:rPr>
              <a:t>to Product Teams</a:t>
            </a:r>
          </a:p>
        </p:txBody>
      </p:sp>
      <p:grpSp>
        <p:nvGrpSpPr>
          <p:cNvPr id="6" name="Group 5">
            <a:extLst>
              <a:ext uri="{FF2B5EF4-FFF2-40B4-BE49-F238E27FC236}">
                <a16:creationId xmlns:a16="http://schemas.microsoft.com/office/drawing/2014/main" id="{0A81BEEE-2F45-409F-BEFC-03363E031FF9}"/>
              </a:ext>
            </a:extLst>
          </p:cNvPr>
          <p:cNvGrpSpPr/>
          <p:nvPr/>
        </p:nvGrpSpPr>
        <p:grpSpPr>
          <a:xfrm>
            <a:off x="406360" y="505061"/>
            <a:ext cx="843788" cy="778391"/>
            <a:chOff x="4221704" y="1791782"/>
            <a:chExt cx="700593" cy="646294"/>
          </a:xfrm>
        </p:grpSpPr>
        <p:sp>
          <p:nvSpPr>
            <p:cNvPr id="7" name="Freeform 25">
              <a:extLst>
                <a:ext uri="{FF2B5EF4-FFF2-40B4-BE49-F238E27FC236}">
                  <a16:creationId xmlns:a16="http://schemas.microsoft.com/office/drawing/2014/main" id="{F32B87DC-D495-4406-A305-6E7B3B02EA10}"/>
                </a:ext>
              </a:extLst>
            </p:cNvPr>
            <p:cNvSpPr>
              <a:spLocks/>
            </p:cNvSpPr>
            <p:nvPr/>
          </p:nvSpPr>
          <p:spPr bwMode="auto">
            <a:xfrm>
              <a:off x="4346088" y="2191249"/>
              <a:ext cx="450441" cy="246827"/>
            </a:xfrm>
            <a:custGeom>
              <a:avLst/>
              <a:gdLst>
                <a:gd name="T0" fmla="*/ 0 w 1626"/>
                <a:gd name="T1" fmla="*/ 38 h 891"/>
                <a:gd name="T2" fmla="*/ 0 w 1626"/>
                <a:gd name="T3" fmla="*/ 351 h 891"/>
                <a:gd name="T4" fmla="*/ 810 w 1626"/>
                <a:gd name="T5" fmla="*/ 891 h 891"/>
                <a:gd name="T6" fmla="*/ 1626 w 1626"/>
                <a:gd name="T7" fmla="*/ 351 h 891"/>
                <a:gd name="T8" fmla="*/ 1626 w 1626"/>
                <a:gd name="T9" fmla="*/ 0 h 891"/>
              </a:gdLst>
              <a:ahLst/>
              <a:cxnLst>
                <a:cxn ang="0">
                  <a:pos x="T0" y="T1"/>
                </a:cxn>
                <a:cxn ang="0">
                  <a:pos x="T2" y="T3"/>
                </a:cxn>
                <a:cxn ang="0">
                  <a:pos x="T4" y="T5"/>
                </a:cxn>
                <a:cxn ang="0">
                  <a:pos x="T6" y="T7"/>
                </a:cxn>
                <a:cxn ang="0">
                  <a:pos x="T8" y="T9"/>
                </a:cxn>
              </a:cxnLst>
              <a:rect l="0" t="0" r="r" b="b"/>
              <a:pathLst>
                <a:path w="1626" h="891">
                  <a:moveTo>
                    <a:pt x="0" y="38"/>
                  </a:moveTo>
                  <a:lnTo>
                    <a:pt x="0" y="351"/>
                  </a:lnTo>
                  <a:lnTo>
                    <a:pt x="810" y="891"/>
                  </a:lnTo>
                  <a:lnTo>
                    <a:pt x="1626" y="351"/>
                  </a:lnTo>
                  <a:lnTo>
                    <a:pt x="1626" y="0"/>
                  </a:lnTo>
                </a:path>
              </a:pathLst>
            </a:custGeom>
            <a:noFill/>
            <a:ln w="19050"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8" name="Line 26">
              <a:extLst>
                <a:ext uri="{FF2B5EF4-FFF2-40B4-BE49-F238E27FC236}">
                  <a16:creationId xmlns:a16="http://schemas.microsoft.com/office/drawing/2014/main" id="{625F0F12-5B74-408A-94C5-42988C20B80C}"/>
                </a:ext>
              </a:extLst>
            </p:cNvPr>
            <p:cNvSpPr>
              <a:spLocks noChangeShapeType="1"/>
            </p:cNvSpPr>
            <p:nvPr/>
          </p:nvSpPr>
          <p:spPr bwMode="auto">
            <a:xfrm flipH="1" flipV="1">
              <a:off x="4568815" y="2176289"/>
              <a:ext cx="1662" cy="261787"/>
            </a:xfrm>
            <a:prstGeom prst="line">
              <a:avLst/>
            </a:prstGeom>
            <a:noFill/>
            <a:ln w="1905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9" name="Freeform 34">
              <a:extLst>
                <a:ext uri="{FF2B5EF4-FFF2-40B4-BE49-F238E27FC236}">
                  <a16:creationId xmlns:a16="http://schemas.microsoft.com/office/drawing/2014/main" id="{E7A92350-D1CB-43B6-A749-580EE406D09E}"/>
                </a:ext>
              </a:extLst>
            </p:cNvPr>
            <p:cNvSpPr>
              <a:spLocks/>
            </p:cNvSpPr>
            <p:nvPr/>
          </p:nvSpPr>
          <p:spPr bwMode="auto">
            <a:xfrm>
              <a:off x="4221704" y="1791782"/>
              <a:ext cx="700593" cy="466784"/>
            </a:xfrm>
            <a:custGeom>
              <a:avLst/>
              <a:gdLst>
                <a:gd name="T0" fmla="*/ 1708 w 2529"/>
                <a:gd name="T1" fmla="*/ 0 h 1685"/>
                <a:gd name="T2" fmla="*/ 0 w 2529"/>
                <a:gd name="T3" fmla="*/ 1134 h 1685"/>
                <a:gd name="T4" fmla="*/ 805 w 2529"/>
                <a:gd name="T5" fmla="*/ 1685 h 1685"/>
                <a:gd name="T6" fmla="*/ 1253 w 2529"/>
                <a:gd name="T7" fmla="*/ 1388 h 1685"/>
                <a:gd name="T8" fmla="*/ 2529 w 2529"/>
                <a:gd name="T9" fmla="*/ 540 h 1685"/>
                <a:gd name="T10" fmla="*/ 1708 w 2529"/>
                <a:gd name="T11" fmla="*/ 0 h 1685"/>
              </a:gdLst>
              <a:ahLst/>
              <a:cxnLst>
                <a:cxn ang="0">
                  <a:pos x="T0" y="T1"/>
                </a:cxn>
                <a:cxn ang="0">
                  <a:pos x="T2" y="T3"/>
                </a:cxn>
                <a:cxn ang="0">
                  <a:pos x="T4" y="T5"/>
                </a:cxn>
                <a:cxn ang="0">
                  <a:pos x="T6" y="T7"/>
                </a:cxn>
                <a:cxn ang="0">
                  <a:pos x="T8" y="T9"/>
                </a:cxn>
                <a:cxn ang="0">
                  <a:pos x="T10" y="T11"/>
                </a:cxn>
              </a:cxnLst>
              <a:rect l="0" t="0" r="r" b="b"/>
              <a:pathLst>
                <a:path w="2529" h="1685">
                  <a:moveTo>
                    <a:pt x="1708" y="0"/>
                  </a:moveTo>
                  <a:lnTo>
                    <a:pt x="0" y="1134"/>
                  </a:lnTo>
                  <a:lnTo>
                    <a:pt x="805" y="1685"/>
                  </a:lnTo>
                  <a:lnTo>
                    <a:pt x="1253" y="1388"/>
                  </a:lnTo>
                  <a:lnTo>
                    <a:pt x="2529" y="540"/>
                  </a:lnTo>
                  <a:lnTo>
                    <a:pt x="1708" y="0"/>
                  </a:lnTo>
                  <a:close/>
                </a:path>
              </a:pathLst>
            </a:custGeom>
            <a:noFill/>
            <a:ln w="19050"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12" name="Freeform 35">
              <a:extLst>
                <a:ext uri="{FF2B5EF4-FFF2-40B4-BE49-F238E27FC236}">
                  <a16:creationId xmlns:a16="http://schemas.microsoft.com/office/drawing/2014/main" id="{B7177BD4-88A6-49DB-8D3C-DBA4BFA51B8B}"/>
                </a:ext>
              </a:extLst>
            </p:cNvPr>
            <p:cNvSpPr>
              <a:spLocks/>
            </p:cNvSpPr>
            <p:nvPr/>
          </p:nvSpPr>
          <p:spPr bwMode="auto">
            <a:xfrm>
              <a:off x="4221704" y="1791782"/>
              <a:ext cx="700593" cy="466784"/>
            </a:xfrm>
            <a:custGeom>
              <a:avLst/>
              <a:gdLst>
                <a:gd name="T0" fmla="*/ 0 w 2529"/>
                <a:gd name="T1" fmla="*/ 551 h 1685"/>
                <a:gd name="T2" fmla="*/ 1692 w 2529"/>
                <a:gd name="T3" fmla="*/ 1685 h 1685"/>
                <a:gd name="T4" fmla="*/ 2529 w 2529"/>
                <a:gd name="T5" fmla="*/ 1151 h 1685"/>
                <a:gd name="T6" fmla="*/ 811 w 2529"/>
                <a:gd name="T7" fmla="*/ 0 h 1685"/>
                <a:gd name="T8" fmla="*/ 0 w 2529"/>
                <a:gd name="T9" fmla="*/ 551 h 1685"/>
              </a:gdLst>
              <a:ahLst/>
              <a:cxnLst>
                <a:cxn ang="0">
                  <a:pos x="T0" y="T1"/>
                </a:cxn>
                <a:cxn ang="0">
                  <a:pos x="T2" y="T3"/>
                </a:cxn>
                <a:cxn ang="0">
                  <a:pos x="T4" y="T5"/>
                </a:cxn>
                <a:cxn ang="0">
                  <a:pos x="T6" y="T7"/>
                </a:cxn>
                <a:cxn ang="0">
                  <a:pos x="T8" y="T9"/>
                </a:cxn>
              </a:cxnLst>
              <a:rect l="0" t="0" r="r" b="b"/>
              <a:pathLst>
                <a:path w="2529" h="1685">
                  <a:moveTo>
                    <a:pt x="0" y="551"/>
                  </a:moveTo>
                  <a:lnTo>
                    <a:pt x="1692" y="1685"/>
                  </a:lnTo>
                  <a:lnTo>
                    <a:pt x="2529" y="1151"/>
                  </a:lnTo>
                  <a:lnTo>
                    <a:pt x="811" y="0"/>
                  </a:lnTo>
                  <a:lnTo>
                    <a:pt x="0" y="551"/>
                  </a:lnTo>
                  <a:close/>
                </a:path>
              </a:pathLst>
            </a:custGeom>
            <a:noFill/>
            <a:ln w="19050"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grpSp>
      <p:sp>
        <p:nvSpPr>
          <p:cNvPr id="10" name="Title 8">
            <a:extLst>
              <a:ext uri="{FF2B5EF4-FFF2-40B4-BE49-F238E27FC236}">
                <a16:creationId xmlns:a16="http://schemas.microsoft.com/office/drawing/2014/main" id="{91B818DB-47B5-924B-95C9-49549C60924A}"/>
              </a:ext>
            </a:extLst>
          </p:cNvPr>
          <p:cNvSpPr txBox="1">
            <a:spLocks/>
          </p:cNvSpPr>
          <p:nvPr/>
        </p:nvSpPr>
        <p:spPr>
          <a:xfrm>
            <a:off x="1761001" y="1798320"/>
            <a:ext cx="6004773" cy="3043143"/>
          </a:xfrm>
          <a:prstGeom prst="rect">
            <a:avLst/>
          </a:prstGeom>
        </p:spPr>
        <p:txBody>
          <a:bodyPr/>
          <a:lstStyle>
            <a:lvl1pPr algn="l" defTabSz="457200" rtl="0" eaLnBrk="1" latinLnBrk="0" hangingPunct="1">
              <a:spcBef>
                <a:spcPct val="0"/>
              </a:spcBef>
              <a:buNone/>
              <a:defRPr sz="2800" b="1" i="0" kern="1200">
                <a:solidFill>
                  <a:schemeClr val="tx1">
                    <a:lumMod val="95000"/>
                  </a:schemeClr>
                </a:solidFill>
                <a:latin typeface="Arial"/>
                <a:ea typeface="+mj-ea"/>
                <a:cs typeface="Arial"/>
              </a:defRPr>
            </a:lvl1pPr>
          </a:lstStyle>
          <a:p>
            <a:pPr marL="0" marR="0" lvl="0" indent="0" algn="l" defTabSz="457200" rtl="0" eaLnBrk="1" fontAlgn="auto" latinLnBrk="0" hangingPunct="1">
              <a:lnSpc>
                <a:spcPct val="90000"/>
              </a:lnSpc>
              <a:spcBef>
                <a:spcPct val="0"/>
              </a:spcBef>
              <a:spcAft>
                <a:spcPts val="0"/>
              </a:spcAft>
              <a:buClrTx/>
              <a:buSzTx/>
              <a:buFontTx/>
              <a:buNone/>
              <a:tabLst/>
              <a:defRPr/>
            </a:pPr>
            <a:endParaRPr kumimoji="0" lang="en-US" sz="2800" b="1" i="0" u="none" strike="noStrike" kern="1200" cap="none" spc="0" normalizeH="0" baseline="0" noProof="0" dirty="0">
              <a:ln>
                <a:noFill/>
              </a:ln>
              <a:solidFill>
                <a:prstClr val="white"/>
              </a:solidFill>
              <a:effectLst/>
              <a:uLnTx/>
              <a:uFillTx/>
              <a:latin typeface="Arial"/>
              <a:ea typeface="+mj-ea"/>
              <a:cs typeface="Arial"/>
            </a:endParaRPr>
          </a:p>
        </p:txBody>
      </p:sp>
      <p:sp>
        <p:nvSpPr>
          <p:cNvPr id="11" name="Title 8">
            <a:extLst>
              <a:ext uri="{FF2B5EF4-FFF2-40B4-BE49-F238E27FC236}">
                <a16:creationId xmlns:a16="http://schemas.microsoft.com/office/drawing/2014/main" id="{883F6AE2-A7AA-5B45-8662-208532B33723}"/>
              </a:ext>
            </a:extLst>
          </p:cNvPr>
          <p:cNvSpPr txBox="1">
            <a:spLocks/>
          </p:cNvSpPr>
          <p:nvPr/>
        </p:nvSpPr>
        <p:spPr>
          <a:xfrm>
            <a:off x="1532401" y="1607820"/>
            <a:ext cx="6004773" cy="3043143"/>
          </a:xfrm>
          <a:prstGeom prst="rect">
            <a:avLst/>
          </a:prstGeom>
        </p:spPr>
        <p:txBody>
          <a:bodyPr/>
          <a:lstStyle>
            <a:lvl1pPr algn="l" defTabSz="457200" rtl="0" eaLnBrk="1" latinLnBrk="0" hangingPunct="1">
              <a:spcBef>
                <a:spcPct val="0"/>
              </a:spcBef>
              <a:buNone/>
              <a:defRPr sz="2800" b="1" i="0" kern="1200">
                <a:solidFill>
                  <a:schemeClr val="tx1">
                    <a:lumMod val="95000"/>
                  </a:schemeClr>
                </a:solidFill>
                <a:latin typeface="Arial"/>
                <a:ea typeface="+mj-ea"/>
                <a:cs typeface="Arial"/>
              </a:defRPr>
            </a:lvl1pPr>
          </a:lstStyle>
          <a:p>
            <a:pPr marL="0" marR="0" lvl="0" indent="0" algn="l" defTabSz="457200"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rPr>
              <a:t>The Phoenix Project</a:t>
            </a:r>
          </a:p>
          <a:p>
            <a:pPr marL="0" marR="0" lvl="0" indent="0" algn="l" defTabSz="457200" rtl="0" eaLnBrk="1" fontAlgn="auto" latinLnBrk="0" hangingPunct="1">
              <a:lnSpc>
                <a:spcPct val="90000"/>
              </a:lnSpc>
              <a:spcBef>
                <a:spcPct val="0"/>
              </a:spcBef>
              <a:spcAft>
                <a:spcPts val="0"/>
              </a:spcAft>
              <a:buClrTx/>
              <a:buSzTx/>
              <a:buFontTx/>
              <a:buNone/>
              <a:tabLst/>
              <a:defRPr/>
            </a:pPr>
            <a:endParaRPr kumimoji="0" lang="en-US" sz="2800" b="0" i="0" u="none" strike="noStrike" kern="1200" cap="none" spc="0" normalizeH="0" baseline="0" noProof="0" dirty="0">
              <a:ln>
                <a:noFill/>
              </a:ln>
              <a:solidFill>
                <a:prstClr val="white"/>
              </a:solidFill>
              <a:effectLst/>
              <a:uLnTx/>
              <a:uFillTx/>
            </a:endParaRPr>
          </a:p>
          <a:p>
            <a:pPr marL="0" marR="0" lvl="0" indent="0" algn="l" defTabSz="457200"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rPr>
              <a:t>The DevOps</a:t>
            </a:r>
          </a:p>
          <a:p>
            <a:pPr marL="0" marR="0" lvl="0" indent="0" algn="l" defTabSz="457200"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rPr>
              <a:t>Handbook</a:t>
            </a:r>
          </a:p>
          <a:p>
            <a:pPr marL="0" marR="0" lvl="0" indent="0" algn="l" defTabSz="457200" rtl="0" eaLnBrk="1" fontAlgn="auto" latinLnBrk="0" hangingPunct="1">
              <a:lnSpc>
                <a:spcPct val="90000"/>
              </a:lnSpc>
              <a:spcBef>
                <a:spcPct val="0"/>
              </a:spcBef>
              <a:spcAft>
                <a:spcPts val="0"/>
              </a:spcAft>
              <a:buClrTx/>
              <a:buSzTx/>
              <a:buFontTx/>
              <a:buNone/>
              <a:tabLst/>
              <a:defRPr/>
            </a:pPr>
            <a:endParaRPr lang="en-US" b="0" dirty="0">
              <a:solidFill>
                <a:prstClr val="white"/>
              </a:solidFill>
            </a:endParaRPr>
          </a:p>
          <a:p>
            <a:pPr marL="0" marR="0" lvl="0" indent="0" algn="l" defTabSz="457200"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rPr>
              <a:t>By Gene Kim et. al.</a:t>
            </a:r>
          </a:p>
        </p:txBody>
      </p:sp>
      <p:sp>
        <p:nvSpPr>
          <p:cNvPr id="13" name="Title 8">
            <a:extLst>
              <a:ext uri="{FF2B5EF4-FFF2-40B4-BE49-F238E27FC236}">
                <a16:creationId xmlns:a16="http://schemas.microsoft.com/office/drawing/2014/main" id="{A0CE4A32-39BC-4092-B8CF-9F4F1D7EE15F}"/>
              </a:ext>
            </a:extLst>
          </p:cNvPr>
          <p:cNvSpPr txBox="1">
            <a:spLocks/>
          </p:cNvSpPr>
          <p:nvPr/>
        </p:nvSpPr>
        <p:spPr>
          <a:xfrm>
            <a:off x="313924" y="-1695012"/>
            <a:ext cx="8593856" cy="1493082"/>
          </a:xfrm>
          <a:prstGeom prst="rect">
            <a:avLst/>
          </a:prstGeom>
        </p:spPr>
        <p:txBody>
          <a:bodyPr/>
          <a:lstStyle>
            <a:lvl1pPr algn="l" defTabSz="457200" rtl="0" eaLnBrk="1" latinLnBrk="0" hangingPunct="1">
              <a:spcBef>
                <a:spcPct val="0"/>
              </a:spcBef>
              <a:buNone/>
              <a:defRPr sz="2800" b="1" i="0" kern="1200">
                <a:solidFill>
                  <a:schemeClr val="tx1">
                    <a:lumMod val="95000"/>
                  </a:schemeClr>
                </a:solidFill>
                <a:latin typeface="Arial"/>
                <a:ea typeface="+mj-ea"/>
                <a:cs typeface="Arial"/>
              </a:defRPr>
            </a:lvl1pPr>
          </a:lstStyle>
          <a:p>
            <a:pPr marL="0" marR="0" lvl="0" indent="0" algn="l" defTabSz="457200" rtl="0" eaLnBrk="1" fontAlgn="auto" latinLnBrk="0" hangingPunct="1">
              <a:lnSpc>
                <a:spcPct val="90000"/>
              </a:lnSpc>
              <a:spcBef>
                <a:spcPct val="0"/>
              </a:spcBef>
              <a:spcAft>
                <a:spcPts val="0"/>
              </a:spcAft>
              <a:buClrTx/>
              <a:buSzTx/>
              <a:buFontTx/>
              <a:buNone/>
              <a:tabLst/>
              <a:defRPr/>
            </a:pPr>
            <a:r>
              <a:rPr kumimoji="0" lang="en-US" sz="3500" b="1" i="0" u="none" strike="noStrike" kern="1200" cap="none" spc="0" normalizeH="0" baseline="0" noProof="0" dirty="0">
                <a:ln>
                  <a:noFill/>
                </a:ln>
                <a:solidFill>
                  <a:srgbClr val="474746"/>
                </a:solidFill>
                <a:effectLst/>
                <a:uLnTx/>
                <a:uFillTx/>
                <a:latin typeface="Arial"/>
                <a:ea typeface="+mj-ea"/>
                <a:cs typeface="Arial"/>
              </a:rPr>
              <a:t>Blockers for Innovation</a:t>
            </a:r>
          </a:p>
        </p:txBody>
      </p:sp>
      <p:sp>
        <p:nvSpPr>
          <p:cNvPr id="14" name="Title 8">
            <a:extLst>
              <a:ext uri="{FF2B5EF4-FFF2-40B4-BE49-F238E27FC236}">
                <a16:creationId xmlns:a16="http://schemas.microsoft.com/office/drawing/2014/main" id="{498F0056-2A6F-4D4C-B0CE-3646014B5299}"/>
              </a:ext>
            </a:extLst>
          </p:cNvPr>
          <p:cNvSpPr txBox="1">
            <a:spLocks/>
          </p:cNvSpPr>
          <p:nvPr/>
        </p:nvSpPr>
        <p:spPr>
          <a:xfrm>
            <a:off x="-4991100" y="1901409"/>
            <a:ext cx="2240280" cy="464382"/>
          </a:xfrm>
          <a:prstGeom prst="rect">
            <a:avLst/>
          </a:prstGeom>
        </p:spPr>
        <p:txBody>
          <a:bodyPr/>
          <a:lstStyle>
            <a:lvl1pPr algn="l" defTabSz="457200" rtl="0" eaLnBrk="1" latinLnBrk="0" hangingPunct="1">
              <a:spcBef>
                <a:spcPct val="0"/>
              </a:spcBef>
              <a:buNone/>
              <a:defRPr sz="2800" b="1" i="0" kern="1200">
                <a:solidFill>
                  <a:schemeClr val="tx1">
                    <a:lumMod val="95000"/>
                  </a:schemeClr>
                </a:solidFill>
                <a:latin typeface="Arial"/>
                <a:ea typeface="+mj-ea"/>
                <a:cs typeface="Arial"/>
              </a:defRPr>
            </a:lvl1pPr>
          </a:lstStyle>
          <a:p>
            <a:pPr marL="0" marR="0" lvl="0" indent="0" algn="ctr" defTabSz="457200" rtl="0" eaLnBrk="1" fontAlgn="auto" latinLnBrk="0" hangingPunct="1">
              <a:lnSpc>
                <a:spcPct val="90000"/>
              </a:lnSpc>
              <a:spcBef>
                <a:spcPct val="0"/>
              </a:spcBef>
              <a:spcAft>
                <a:spcPts val="0"/>
              </a:spcAft>
              <a:buClrTx/>
              <a:buSzTx/>
              <a:buFontTx/>
              <a:buNone/>
              <a:tabLst/>
              <a:defRPr/>
            </a:pPr>
            <a:r>
              <a:rPr kumimoji="0" lang="en-US" sz="1800" b="0" i="0" u="none" strike="noStrike" kern="1200" cap="none" spc="0" normalizeH="0" baseline="0" noProof="0" dirty="0">
                <a:ln>
                  <a:noFill/>
                </a:ln>
                <a:solidFill>
                  <a:srgbClr val="474746"/>
                </a:solidFill>
                <a:effectLst/>
                <a:uLnTx/>
                <a:uFillTx/>
                <a:latin typeface="Arial"/>
                <a:ea typeface="+mj-ea"/>
                <a:cs typeface="Arial"/>
              </a:rPr>
              <a:t>Culture</a:t>
            </a:r>
          </a:p>
        </p:txBody>
      </p:sp>
      <p:sp>
        <p:nvSpPr>
          <p:cNvPr id="15" name="Title 8">
            <a:extLst>
              <a:ext uri="{FF2B5EF4-FFF2-40B4-BE49-F238E27FC236}">
                <a16:creationId xmlns:a16="http://schemas.microsoft.com/office/drawing/2014/main" id="{578A8D63-DE4F-4EA7-A041-FCC33C68BC21}"/>
              </a:ext>
            </a:extLst>
          </p:cNvPr>
          <p:cNvSpPr txBox="1">
            <a:spLocks/>
          </p:cNvSpPr>
          <p:nvPr/>
        </p:nvSpPr>
        <p:spPr>
          <a:xfrm>
            <a:off x="-2750820" y="1901409"/>
            <a:ext cx="2331720" cy="464382"/>
          </a:xfrm>
          <a:prstGeom prst="rect">
            <a:avLst/>
          </a:prstGeom>
        </p:spPr>
        <p:txBody>
          <a:bodyPr/>
          <a:lstStyle>
            <a:lvl1pPr algn="l" defTabSz="457200" rtl="0" eaLnBrk="1" latinLnBrk="0" hangingPunct="1">
              <a:spcBef>
                <a:spcPct val="0"/>
              </a:spcBef>
              <a:buNone/>
              <a:defRPr sz="2800" b="1" i="0" kern="1200">
                <a:solidFill>
                  <a:schemeClr val="tx1">
                    <a:lumMod val="95000"/>
                  </a:schemeClr>
                </a:solidFill>
                <a:latin typeface="Arial"/>
                <a:ea typeface="+mj-ea"/>
                <a:cs typeface="Arial"/>
              </a:defRPr>
            </a:lvl1pPr>
          </a:lstStyle>
          <a:p>
            <a:pPr marL="0" marR="0" lvl="0" indent="0" algn="ctr" defTabSz="457200" rtl="0" eaLnBrk="1" fontAlgn="auto" latinLnBrk="0" hangingPunct="1">
              <a:lnSpc>
                <a:spcPct val="90000"/>
              </a:lnSpc>
              <a:spcBef>
                <a:spcPct val="0"/>
              </a:spcBef>
              <a:spcAft>
                <a:spcPts val="0"/>
              </a:spcAft>
              <a:buClrTx/>
              <a:buSzTx/>
              <a:buFontTx/>
              <a:buNone/>
              <a:tabLst/>
              <a:defRPr/>
            </a:pPr>
            <a:r>
              <a:rPr kumimoji="0" lang="en-US" sz="1800" b="0" i="0" u="none" strike="noStrike" kern="1200" cap="none" spc="0" normalizeH="0" baseline="0" noProof="0" dirty="0">
                <a:ln>
                  <a:noFill/>
                </a:ln>
                <a:solidFill>
                  <a:srgbClr val="474746"/>
                </a:solidFill>
                <a:effectLst/>
                <a:uLnTx/>
                <a:uFillTx/>
                <a:latin typeface="Arial"/>
                <a:ea typeface="+mj-ea"/>
                <a:cs typeface="Arial"/>
              </a:rPr>
              <a:t>Skills</a:t>
            </a:r>
          </a:p>
        </p:txBody>
      </p:sp>
      <p:sp>
        <p:nvSpPr>
          <p:cNvPr id="16" name="Title 8">
            <a:extLst>
              <a:ext uri="{FF2B5EF4-FFF2-40B4-BE49-F238E27FC236}">
                <a16:creationId xmlns:a16="http://schemas.microsoft.com/office/drawing/2014/main" id="{911159F5-FF48-44C2-B0AD-50311BBE1D2D}"/>
              </a:ext>
            </a:extLst>
          </p:cNvPr>
          <p:cNvSpPr txBox="1">
            <a:spLocks/>
          </p:cNvSpPr>
          <p:nvPr/>
        </p:nvSpPr>
        <p:spPr>
          <a:xfrm>
            <a:off x="4480559" y="-575091"/>
            <a:ext cx="2331719" cy="464382"/>
          </a:xfrm>
          <a:prstGeom prst="rect">
            <a:avLst/>
          </a:prstGeom>
        </p:spPr>
        <p:txBody>
          <a:bodyPr/>
          <a:lstStyle>
            <a:lvl1pPr algn="l" defTabSz="457200" rtl="0" eaLnBrk="1" latinLnBrk="0" hangingPunct="1">
              <a:spcBef>
                <a:spcPct val="0"/>
              </a:spcBef>
              <a:buNone/>
              <a:defRPr sz="2800" b="1" i="0" kern="1200">
                <a:solidFill>
                  <a:schemeClr val="tx1">
                    <a:lumMod val="95000"/>
                  </a:schemeClr>
                </a:solidFill>
                <a:latin typeface="Arial"/>
                <a:ea typeface="+mj-ea"/>
                <a:cs typeface="Arial"/>
              </a:defRPr>
            </a:lvl1pPr>
          </a:lstStyle>
          <a:p>
            <a:pPr marL="0" marR="0" lvl="0" indent="0" algn="ctr" defTabSz="457200" rtl="0" eaLnBrk="1" fontAlgn="auto" latinLnBrk="0" hangingPunct="1">
              <a:lnSpc>
                <a:spcPct val="90000"/>
              </a:lnSpc>
              <a:spcBef>
                <a:spcPct val="0"/>
              </a:spcBef>
              <a:spcAft>
                <a:spcPts val="0"/>
              </a:spcAft>
              <a:buClrTx/>
              <a:buSzTx/>
              <a:buFontTx/>
              <a:buNone/>
              <a:tabLst/>
              <a:defRPr/>
            </a:pPr>
            <a:r>
              <a:rPr kumimoji="0" lang="en-US" sz="1800" b="0" i="0" u="none" strike="noStrike" kern="1200" cap="none" spc="0" normalizeH="0" baseline="0" noProof="0" dirty="0">
                <a:ln>
                  <a:noFill/>
                </a:ln>
                <a:solidFill>
                  <a:srgbClr val="474746"/>
                </a:solidFill>
                <a:effectLst/>
                <a:uLnTx/>
                <a:uFillTx/>
                <a:latin typeface="Arial"/>
                <a:ea typeface="+mj-ea"/>
                <a:cs typeface="Arial"/>
              </a:rPr>
              <a:t>Organization</a:t>
            </a:r>
          </a:p>
        </p:txBody>
      </p:sp>
      <p:sp>
        <p:nvSpPr>
          <p:cNvPr id="20" name="Arrow: Pentagon 19">
            <a:extLst>
              <a:ext uri="{FF2B5EF4-FFF2-40B4-BE49-F238E27FC236}">
                <a16:creationId xmlns:a16="http://schemas.microsoft.com/office/drawing/2014/main" id="{966065C7-43CF-4A0C-B40C-A1EB52B63FA8}"/>
              </a:ext>
            </a:extLst>
          </p:cNvPr>
          <p:cNvSpPr/>
          <p:nvPr/>
        </p:nvSpPr>
        <p:spPr>
          <a:xfrm>
            <a:off x="-3745247" y="2438400"/>
            <a:ext cx="3641264" cy="2705100"/>
          </a:xfrm>
          <a:prstGeom prst="homePlate">
            <a:avLst>
              <a:gd name="adj" fmla="val 11560"/>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21" name="Arrow: Pentagon 20">
            <a:extLst>
              <a:ext uri="{FF2B5EF4-FFF2-40B4-BE49-F238E27FC236}">
                <a16:creationId xmlns:a16="http://schemas.microsoft.com/office/drawing/2014/main" id="{531B44FB-21BC-40D9-B37F-6E938BE5AF5A}"/>
              </a:ext>
            </a:extLst>
          </p:cNvPr>
          <p:cNvSpPr/>
          <p:nvPr/>
        </p:nvSpPr>
        <p:spPr>
          <a:xfrm>
            <a:off x="-4991100" y="2438400"/>
            <a:ext cx="2600968" cy="2705100"/>
          </a:xfrm>
          <a:prstGeom prst="homePlate">
            <a:avLst>
              <a:gd name="adj" fmla="val 11560"/>
            </a:avLst>
          </a:prstGeom>
          <a:gradFill>
            <a:gsLst>
              <a:gs pos="1961">
                <a:srgbClr val="F1605D"/>
              </a:gs>
              <a:gs pos="100000">
                <a:srgbClr val="E84A44"/>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22" name="Rectangle 21">
            <a:extLst>
              <a:ext uri="{FF2B5EF4-FFF2-40B4-BE49-F238E27FC236}">
                <a16:creationId xmlns:a16="http://schemas.microsoft.com/office/drawing/2014/main" id="{0787219F-A8D3-4151-A6A8-C88D4C6D68DC}"/>
              </a:ext>
            </a:extLst>
          </p:cNvPr>
          <p:cNvSpPr/>
          <p:nvPr/>
        </p:nvSpPr>
        <p:spPr>
          <a:xfrm>
            <a:off x="-4684055" y="3562165"/>
            <a:ext cx="1779245" cy="1779245"/>
          </a:xfrm>
          <a:prstGeom prst="rect">
            <a:avLst/>
          </a:prstGeom>
          <a:noFill/>
          <a:ln w="38100">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a:ea typeface="+mn-ea"/>
                <a:cs typeface="+mn-cs"/>
              </a:rPr>
              <a:t>Leadership Systems and Feedback</a:t>
            </a:r>
          </a:p>
        </p:txBody>
      </p:sp>
      <p:grpSp>
        <p:nvGrpSpPr>
          <p:cNvPr id="23" name="Group 22">
            <a:extLst>
              <a:ext uri="{FF2B5EF4-FFF2-40B4-BE49-F238E27FC236}">
                <a16:creationId xmlns:a16="http://schemas.microsoft.com/office/drawing/2014/main" id="{18A33EAE-CC2D-4C8A-966B-81A1A6E02459}"/>
              </a:ext>
            </a:extLst>
          </p:cNvPr>
          <p:cNvGrpSpPr/>
          <p:nvPr/>
        </p:nvGrpSpPr>
        <p:grpSpPr>
          <a:xfrm>
            <a:off x="-4128530" y="2866205"/>
            <a:ext cx="712708" cy="849445"/>
            <a:chOff x="2897012" y="2317750"/>
            <a:chExt cx="581499" cy="693063"/>
          </a:xfrm>
        </p:grpSpPr>
        <p:sp>
          <p:nvSpPr>
            <p:cNvPr id="24" name="Freeform 11">
              <a:extLst>
                <a:ext uri="{FF2B5EF4-FFF2-40B4-BE49-F238E27FC236}">
                  <a16:creationId xmlns:a16="http://schemas.microsoft.com/office/drawing/2014/main" id="{CA35C456-1CCD-4FB3-B03B-C3444A65AFD3}"/>
                </a:ext>
              </a:extLst>
            </p:cNvPr>
            <p:cNvSpPr>
              <a:spLocks/>
            </p:cNvSpPr>
            <p:nvPr/>
          </p:nvSpPr>
          <p:spPr bwMode="auto">
            <a:xfrm>
              <a:off x="2941462" y="2317750"/>
              <a:ext cx="537049" cy="661314"/>
            </a:xfrm>
            <a:custGeom>
              <a:avLst/>
              <a:gdLst>
                <a:gd name="T0" fmla="*/ 178 w 178"/>
                <a:gd name="T1" fmla="*/ 89 h 220"/>
                <a:gd name="T2" fmla="*/ 178 w 178"/>
                <a:gd name="T3" fmla="*/ 81 h 220"/>
                <a:gd name="T4" fmla="*/ 156 w 178"/>
                <a:gd name="T5" fmla="*/ 31 h 220"/>
                <a:gd name="T6" fmla="*/ 89 w 178"/>
                <a:gd name="T7" fmla="*/ 0 h 220"/>
                <a:gd name="T8" fmla="*/ 0 w 178"/>
                <a:gd name="T9" fmla="*/ 89 h 220"/>
                <a:gd name="T10" fmla="*/ 89 w 178"/>
                <a:gd name="T11" fmla="*/ 179 h 220"/>
                <a:gd name="T12" fmla="*/ 89 w 178"/>
                <a:gd name="T13" fmla="*/ 220 h 220"/>
                <a:gd name="T14" fmla="*/ 160 w 178"/>
                <a:gd name="T15" fmla="*/ 145 h 220"/>
                <a:gd name="T16" fmla="*/ 178 w 178"/>
                <a:gd name="T17" fmla="*/ 89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8" h="220">
                  <a:moveTo>
                    <a:pt x="178" y="89"/>
                  </a:moveTo>
                  <a:cubicBezTo>
                    <a:pt x="178" y="87"/>
                    <a:pt x="178" y="84"/>
                    <a:pt x="178" y="81"/>
                  </a:cubicBezTo>
                  <a:cubicBezTo>
                    <a:pt x="176" y="62"/>
                    <a:pt x="168" y="45"/>
                    <a:pt x="156" y="31"/>
                  </a:cubicBezTo>
                  <a:cubicBezTo>
                    <a:pt x="139" y="11"/>
                    <a:pt x="115" y="0"/>
                    <a:pt x="89" y="0"/>
                  </a:cubicBezTo>
                  <a:cubicBezTo>
                    <a:pt x="40" y="0"/>
                    <a:pt x="0" y="40"/>
                    <a:pt x="0" y="89"/>
                  </a:cubicBezTo>
                  <a:cubicBezTo>
                    <a:pt x="0" y="139"/>
                    <a:pt x="40" y="179"/>
                    <a:pt x="89" y="179"/>
                  </a:cubicBezTo>
                  <a:cubicBezTo>
                    <a:pt x="89" y="220"/>
                    <a:pt x="89" y="220"/>
                    <a:pt x="89" y="220"/>
                  </a:cubicBezTo>
                  <a:cubicBezTo>
                    <a:pt x="115" y="198"/>
                    <a:pt x="143" y="175"/>
                    <a:pt x="160" y="145"/>
                  </a:cubicBezTo>
                  <a:cubicBezTo>
                    <a:pt x="170" y="128"/>
                    <a:pt x="178" y="110"/>
                    <a:pt x="178" y="89"/>
                  </a:cubicBezTo>
                  <a:close/>
                </a:path>
              </a:pathLst>
            </a:cu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74746"/>
                </a:solidFill>
                <a:effectLst/>
                <a:uLnTx/>
                <a:uFillTx/>
                <a:latin typeface="Arial"/>
                <a:ea typeface="+mn-ea"/>
                <a:cs typeface="+mn-cs"/>
              </a:endParaRPr>
            </a:p>
          </p:txBody>
        </p:sp>
        <p:sp>
          <p:nvSpPr>
            <p:cNvPr id="25" name="Oval 24">
              <a:extLst>
                <a:ext uri="{FF2B5EF4-FFF2-40B4-BE49-F238E27FC236}">
                  <a16:creationId xmlns:a16="http://schemas.microsoft.com/office/drawing/2014/main" id="{885793DD-46B7-4154-9F1A-CD2DCF020624}"/>
                </a:ext>
              </a:extLst>
            </p:cNvPr>
            <p:cNvSpPr/>
            <p:nvPr/>
          </p:nvSpPr>
          <p:spPr>
            <a:xfrm>
              <a:off x="3036094" y="2533076"/>
              <a:ext cx="88106" cy="88106"/>
            </a:xfrm>
            <a:prstGeom prst="ellipse">
              <a:avLst/>
            </a:prstGeom>
            <a:noFill/>
            <a:ln w="19050"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26" name="Rectangle 25">
              <a:extLst>
                <a:ext uri="{FF2B5EF4-FFF2-40B4-BE49-F238E27FC236}">
                  <a16:creationId xmlns:a16="http://schemas.microsoft.com/office/drawing/2014/main" id="{833CBE93-3CE9-4DFC-8462-BDAA82299E84}"/>
                </a:ext>
              </a:extLst>
            </p:cNvPr>
            <p:cNvSpPr/>
            <p:nvPr/>
          </p:nvSpPr>
          <p:spPr>
            <a:xfrm>
              <a:off x="3161109" y="2533076"/>
              <a:ext cx="88106" cy="88106"/>
            </a:xfrm>
            <a:prstGeom prst="rect">
              <a:avLst/>
            </a:prstGeom>
            <a:noFill/>
            <a:ln w="19050"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27" name="Isosceles Triangle 26">
              <a:extLst>
                <a:ext uri="{FF2B5EF4-FFF2-40B4-BE49-F238E27FC236}">
                  <a16:creationId xmlns:a16="http://schemas.microsoft.com/office/drawing/2014/main" id="{8D793FDC-B61E-40D3-80E1-EA222604A587}"/>
                </a:ext>
              </a:extLst>
            </p:cNvPr>
            <p:cNvSpPr/>
            <p:nvPr/>
          </p:nvSpPr>
          <p:spPr>
            <a:xfrm>
              <a:off x="3286125" y="2533076"/>
              <a:ext cx="88106" cy="88106"/>
            </a:xfrm>
            <a:prstGeom prst="triangle">
              <a:avLst/>
            </a:prstGeom>
            <a:noFill/>
            <a:ln w="19050"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28" name="Freeform 11">
              <a:extLst>
                <a:ext uri="{FF2B5EF4-FFF2-40B4-BE49-F238E27FC236}">
                  <a16:creationId xmlns:a16="http://schemas.microsoft.com/office/drawing/2014/main" id="{5E9C32A1-17C4-49AC-A682-E8FEFD7E87FD}"/>
                </a:ext>
              </a:extLst>
            </p:cNvPr>
            <p:cNvSpPr>
              <a:spLocks/>
            </p:cNvSpPr>
            <p:nvPr/>
          </p:nvSpPr>
          <p:spPr bwMode="auto">
            <a:xfrm flipH="1">
              <a:off x="2897012" y="2699780"/>
              <a:ext cx="252588" cy="311033"/>
            </a:xfrm>
            <a:custGeom>
              <a:avLst/>
              <a:gdLst>
                <a:gd name="T0" fmla="*/ 178 w 178"/>
                <a:gd name="T1" fmla="*/ 89 h 220"/>
                <a:gd name="T2" fmla="*/ 178 w 178"/>
                <a:gd name="T3" fmla="*/ 81 h 220"/>
                <a:gd name="T4" fmla="*/ 156 w 178"/>
                <a:gd name="T5" fmla="*/ 31 h 220"/>
                <a:gd name="T6" fmla="*/ 89 w 178"/>
                <a:gd name="T7" fmla="*/ 0 h 220"/>
                <a:gd name="T8" fmla="*/ 0 w 178"/>
                <a:gd name="T9" fmla="*/ 89 h 220"/>
                <a:gd name="T10" fmla="*/ 89 w 178"/>
                <a:gd name="T11" fmla="*/ 179 h 220"/>
                <a:gd name="T12" fmla="*/ 89 w 178"/>
                <a:gd name="T13" fmla="*/ 220 h 220"/>
                <a:gd name="T14" fmla="*/ 160 w 178"/>
                <a:gd name="T15" fmla="*/ 145 h 220"/>
                <a:gd name="T16" fmla="*/ 178 w 178"/>
                <a:gd name="T17" fmla="*/ 89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8" h="220">
                  <a:moveTo>
                    <a:pt x="178" y="89"/>
                  </a:moveTo>
                  <a:cubicBezTo>
                    <a:pt x="178" y="87"/>
                    <a:pt x="178" y="84"/>
                    <a:pt x="178" y="81"/>
                  </a:cubicBezTo>
                  <a:cubicBezTo>
                    <a:pt x="176" y="62"/>
                    <a:pt x="168" y="45"/>
                    <a:pt x="156" y="31"/>
                  </a:cubicBezTo>
                  <a:cubicBezTo>
                    <a:pt x="139" y="11"/>
                    <a:pt x="115" y="0"/>
                    <a:pt x="89" y="0"/>
                  </a:cubicBezTo>
                  <a:cubicBezTo>
                    <a:pt x="40" y="0"/>
                    <a:pt x="0" y="40"/>
                    <a:pt x="0" y="89"/>
                  </a:cubicBezTo>
                  <a:cubicBezTo>
                    <a:pt x="0" y="139"/>
                    <a:pt x="40" y="179"/>
                    <a:pt x="89" y="179"/>
                  </a:cubicBezTo>
                  <a:cubicBezTo>
                    <a:pt x="89" y="220"/>
                    <a:pt x="89" y="220"/>
                    <a:pt x="89" y="220"/>
                  </a:cubicBezTo>
                  <a:cubicBezTo>
                    <a:pt x="115" y="198"/>
                    <a:pt x="143" y="175"/>
                    <a:pt x="160" y="145"/>
                  </a:cubicBezTo>
                  <a:cubicBezTo>
                    <a:pt x="170" y="128"/>
                    <a:pt x="178" y="110"/>
                    <a:pt x="178" y="89"/>
                  </a:cubicBezTo>
                  <a:close/>
                </a:path>
              </a:pathLst>
            </a:custGeom>
            <a:solidFill>
              <a:srgbClr val="EE5853"/>
            </a:solidFill>
            <a:ln w="19050"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74746"/>
                </a:solidFill>
                <a:effectLst/>
                <a:uLnTx/>
                <a:uFillTx/>
                <a:latin typeface="Arial"/>
                <a:ea typeface="+mn-ea"/>
                <a:cs typeface="+mn-cs"/>
              </a:endParaRPr>
            </a:p>
          </p:txBody>
        </p:sp>
      </p:grpSp>
      <p:sp>
        <p:nvSpPr>
          <p:cNvPr id="29" name="Rectangle 28">
            <a:extLst>
              <a:ext uri="{FF2B5EF4-FFF2-40B4-BE49-F238E27FC236}">
                <a16:creationId xmlns:a16="http://schemas.microsoft.com/office/drawing/2014/main" id="{87249890-C0CF-4CD3-BECA-525F0998CE0B}"/>
              </a:ext>
            </a:extLst>
          </p:cNvPr>
          <p:cNvSpPr/>
          <p:nvPr/>
        </p:nvSpPr>
        <p:spPr>
          <a:xfrm>
            <a:off x="-2308205" y="3562165"/>
            <a:ext cx="1779245" cy="1779245"/>
          </a:xfrm>
          <a:prstGeom prst="rect">
            <a:avLst/>
          </a:prstGeom>
          <a:noFill/>
          <a:ln w="38100">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74746"/>
                </a:solidFill>
                <a:effectLst/>
                <a:uLnTx/>
                <a:uFillTx/>
                <a:latin typeface="Arial"/>
                <a:ea typeface="+mn-ea"/>
                <a:cs typeface="+mn-cs"/>
              </a:rPr>
              <a:t>Training and Compensation</a:t>
            </a:r>
          </a:p>
        </p:txBody>
      </p:sp>
      <p:sp>
        <p:nvSpPr>
          <p:cNvPr id="30" name="Freeform 11">
            <a:extLst>
              <a:ext uri="{FF2B5EF4-FFF2-40B4-BE49-F238E27FC236}">
                <a16:creationId xmlns:a16="http://schemas.microsoft.com/office/drawing/2014/main" id="{AE603068-9245-4979-A350-78393E3A7DC9}"/>
              </a:ext>
            </a:extLst>
          </p:cNvPr>
          <p:cNvSpPr>
            <a:spLocks noEditPoints="1"/>
          </p:cNvSpPr>
          <p:nvPr/>
        </p:nvSpPr>
        <p:spPr bwMode="auto">
          <a:xfrm>
            <a:off x="-1672846" y="2897524"/>
            <a:ext cx="609790" cy="970580"/>
          </a:xfrm>
          <a:custGeom>
            <a:avLst/>
            <a:gdLst>
              <a:gd name="T0" fmla="*/ 603 w 1286"/>
              <a:gd name="T1" fmla="*/ 1237 h 2050"/>
              <a:gd name="T2" fmla="*/ 367 w 1286"/>
              <a:gd name="T3" fmla="*/ 1555 h 2050"/>
              <a:gd name="T4" fmla="*/ 45 w 1286"/>
              <a:gd name="T5" fmla="*/ 1530 h 2050"/>
              <a:gd name="T6" fmla="*/ 266 w 1286"/>
              <a:gd name="T7" fmla="*/ 1111 h 2050"/>
              <a:gd name="T8" fmla="*/ 306 w 1286"/>
              <a:gd name="T9" fmla="*/ 1227 h 2050"/>
              <a:gd name="T10" fmla="*/ 432 w 1286"/>
              <a:gd name="T11" fmla="*/ 1197 h 2050"/>
              <a:gd name="T12" fmla="*/ 507 w 1286"/>
              <a:gd name="T13" fmla="*/ 1298 h 2050"/>
              <a:gd name="T14" fmla="*/ 985 w 1286"/>
              <a:gd name="T15" fmla="*/ 1116 h 2050"/>
              <a:gd name="T16" fmla="*/ 934 w 1286"/>
              <a:gd name="T17" fmla="*/ 1202 h 2050"/>
              <a:gd name="T18" fmla="*/ 814 w 1286"/>
              <a:gd name="T19" fmla="*/ 1202 h 2050"/>
              <a:gd name="T20" fmla="*/ 744 w 1286"/>
              <a:gd name="T21" fmla="*/ 1272 h 2050"/>
              <a:gd name="T22" fmla="*/ 643 w 1286"/>
              <a:gd name="T23" fmla="*/ 1247 h 2050"/>
              <a:gd name="T24" fmla="*/ 955 w 1286"/>
              <a:gd name="T25" fmla="*/ 1727 h 2050"/>
              <a:gd name="T26" fmla="*/ 1171 w 1286"/>
              <a:gd name="T27" fmla="*/ 626 h 2050"/>
              <a:gd name="T28" fmla="*/ 1236 w 1286"/>
              <a:gd name="T29" fmla="*/ 727 h 2050"/>
              <a:gd name="T30" fmla="*/ 1156 w 1286"/>
              <a:gd name="T31" fmla="*/ 838 h 2050"/>
              <a:gd name="T32" fmla="*/ 1065 w 1286"/>
              <a:gd name="T33" fmla="*/ 954 h 2050"/>
              <a:gd name="T34" fmla="*/ 980 w 1286"/>
              <a:gd name="T35" fmla="*/ 1076 h 2050"/>
              <a:gd name="T36" fmla="*/ 899 w 1286"/>
              <a:gd name="T37" fmla="*/ 1187 h 2050"/>
              <a:gd name="T38" fmla="*/ 764 w 1286"/>
              <a:gd name="T39" fmla="*/ 1187 h 2050"/>
              <a:gd name="T40" fmla="*/ 618 w 1286"/>
              <a:gd name="T41" fmla="*/ 1182 h 2050"/>
              <a:gd name="T42" fmla="*/ 467 w 1286"/>
              <a:gd name="T43" fmla="*/ 1182 h 2050"/>
              <a:gd name="T44" fmla="*/ 331 w 1286"/>
              <a:gd name="T45" fmla="*/ 1182 h 2050"/>
              <a:gd name="T46" fmla="*/ 251 w 1286"/>
              <a:gd name="T47" fmla="*/ 1070 h 2050"/>
              <a:gd name="T48" fmla="*/ 171 w 1286"/>
              <a:gd name="T49" fmla="*/ 949 h 2050"/>
              <a:gd name="T50" fmla="*/ 80 w 1286"/>
              <a:gd name="T51" fmla="*/ 828 h 2050"/>
              <a:gd name="T52" fmla="*/ 0 w 1286"/>
              <a:gd name="T53" fmla="*/ 717 h 2050"/>
              <a:gd name="T54" fmla="*/ 45 w 1286"/>
              <a:gd name="T55" fmla="*/ 586 h 2050"/>
              <a:gd name="T56" fmla="*/ 95 w 1286"/>
              <a:gd name="T57" fmla="*/ 444 h 2050"/>
              <a:gd name="T58" fmla="*/ 135 w 1286"/>
              <a:gd name="T59" fmla="*/ 308 h 2050"/>
              <a:gd name="T60" fmla="*/ 181 w 1286"/>
              <a:gd name="T61" fmla="*/ 177 h 2050"/>
              <a:gd name="T62" fmla="*/ 311 w 1286"/>
              <a:gd name="T63" fmla="*/ 131 h 2050"/>
              <a:gd name="T64" fmla="*/ 452 w 1286"/>
              <a:gd name="T65" fmla="*/ 91 h 2050"/>
              <a:gd name="T66" fmla="*/ 588 w 1286"/>
              <a:gd name="T67" fmla="*/ 45 h 2050"/>
              <a:gd name="T68" fmla="*/ 718 w 1286"/>
              <a:gd name="T69" fmla="*/ 0 h 2050"/>
              <a:gd name="T70" fmla="*/ 834 w 1286"/>
              <a:gd name="T71" fmla="*/ 81 h 2050"/>
              <a:gd name="T72" fmla="*/ 945 w 1286"/>
              <a:gd name="T73" fmla="*/ 172 h 2050"/>
              <a:gd name="T74" fmla="*/ 1065 w 1286"/>
              <a:gd name="T75" fmla="*/ 258 h 2050"/>
              <a:gd name="T76" fmla="*/ 1176 w 1286"/>
              <a:gd name="T77" fmla="*/ 338 h 2050"/>
              <a:gd name="T78" fmla="*/ 1176 w 1286"/>
              <a:gd name="T79" fmla="*/ 480 h 2050"/>
              <a:gd name="T80" fmla="*/ 1171 w 1286"/>
              <a:gd name="T81" fmla="*/ 626 h 2050"/>
              <a:gd name="T82" fmla="*/ 613 w 1286"/>
              <a:gd name="T83" fmla="*/ 182 h 2050"/>
              <a:gd name="T84" fmla="*/ 241 w 1286"/>
              <a:gd name="T85" fmla="*/ 621 h 2050"/>
              <a:gd name="T86" fmla="*/ 613 w 1286"/>
              <a:gd name="T87" fmla="*/ 247 h 20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86" h="2050">
                <a:moveTo>
                  <a:pt x="537" y="1277"/>
                </a:moveTo>
                <a:cubicBezTo>
                  <a:pt x="537" y="1277"/>
                  <a:pt x="537" y="1277"/>
                  <a:pt x="537" y="1277"/>
                </a:cubicBezTo>
                <a:cubicBezTo>
                  <a:pt x="603" y="1237"/>
                  <a:pt x="603" y="1237"/>
                  <a:pt x="603" y="1237"/>
                </a:cubicBezTo>
                <a:cubicBezTo>
                  <a:pt x="603" y="1237"/>
                  <a:pt x="603" y="1237"/>
                  <a:pt x="603" y="1237"/>
                </a:cubicBezTo>
                <a:cubicBezTo>
                  <a:pt x="558" y="1530"/>
                  <a:pt x="512" y="1687"/>
                  <a:pt x="487" y="1762"/>
                </a:cubicBezTo>
                <a:cubicBezTo>
                  <a:pt x="487" y="1762"/>
                  <a:pt x="487" y="1762"/>
                  <a:pt x="367" y="1555"/>
                </a:cubicBezTo>
                <a:cubicBezTo>
                  <a:pt x="367" y="1555"/>
                  <a:pt x="367" y="1555"/>
                  <a:pt x="357" y="1540"/>
                </a:cubicBezTo>
                <a:cubicBezTo>
                  <a:pt x="357" y="1540"/>
                  <a:pt x="357" y="1540"/>
                  <a:pt x="331" y="1540"/>
                </a:cubicBezTo>
                <a:cubicBezTo>
                  <a:pt x="331" y="1540"/>
                  <a:pt x="331" y="1540"/>
                  <a:pt x="45" y="1530"/>
                </a:cubicBezTo>
                <a:cubicBezTo>
                  <a:pt x="125" y="1409"/>
                  <a:pt x="186" y="1257"/>
                  <a:pt x="231" y="1111"/>
                </a:cubicBezTo>
                <a:cubicBezTo>
                  <a:pt x="231" y="1111"/>
                  <a:pt x="231" y="1111"/>
                  <a:pt x="251" y="1111"/>
                </a:cubicBezTo>
                <a:cubicBezTo>
                  <a:pt x="251" y="1111"/>
                  <a:pt x="251" y="1111"/>
                  <a:pt x="266" y="1111"/>
                </a:cubicBezTo>
                <a:cubicBezTo>
                  <a:pt x="266" y="1111"/>
                  <a:pt x="266" y="1111"/>
                  <a:pt x="271" y="1126"/>
                </a:cubicBezTo>
                <a:cubicBezTo>
                  <a:pt x="271" y="1126"/>
                  <a:pt x="271" y="1126"/>
                  <a:pt x="296" y="1197"/>
                </a:cubicBezTo>
                <a:cubicBezTo>
                  <a:pt x="296" y="1197"/>
                  <a:pt x="296" y="1197"/>
                  <a:pt x="306" y="1227"/>
                </a:cubicBezTo>
                <a:cubicBezTo>
                  <a:pt x="306" y="1227"/>
                  <a:pt x="306" y="1227"/>
                  <a:pt x="341" y="1222"/>
                </a:cubicBezTo>
                <a:cubicBezTo>
                  <a:pt x="341" y="1222"/>
                  <a:pt x="341" y="1222"/>
                  <a:pt x="417" y="1202"/>
                </a:cubicBezTo>
                <a:cubicBezTo>
                  <a:pt x="417" y="1202"/>
                  <a:pt x="417" y="1202"/>
                  <a:pt x="432" y="1197"/>
                </a:cubicBezTo>
                <a:cubicBezTo>
                  <a:pt x="432" y="1197"/>
                  <a:pt x="432" y="1197"/>
                  <a:pt x="442" y="1212"/>
                </a:cubicBezTo>
                <a:cubicBezTo>
                  <a:pt x="442" y="1212"/>
                  <a:pt x="442" y="1212"/>
                  <a:pt x="487" y="1267"/>
                </a:cubicBezTo>
                <a:cubicBezTo>
                  <a:pt x="487" y="1267"/>
                  <a:pt x="487" y="1267"/>
                  <a:pt x="507" y="1298"/>
                </a:cubicBezTo>
                <a:cubicBezTo>
                  <a:pt x="507" y="1298"/>
                  <a:pt x="507" y="1298"/>
                  <a:pt x="537" y="1277"/>
                </a:cubicBezTo>
                <a:close/>
                <a:moveTo>
                  <a:pt x="1005" y="1116"/>
                </a:moveTo>
                <a:cubicBezTo>
                  <a:pt x="985" y="1116"/>
                  <a:pt x="985" y="1116"/>
                  <a:pt x="985" y="1116"/>
                </a:cubicBezTo>
                <a:cubicBezTo>
                  <a:pt x="970" y="1116"/>
                  <a:pt x="970" y="1116"/>
                  <a:pt x="970" y="1116"/>
                </a:cubicBezTo>
                <a:cubicBezTo>
                  <a:pt x="965" y="1131"/>
                  <a:pt x="965" y="1131"/>
                  <a:pt x="965" y="1131"/>
                </a:cubicBezTo>
                <a:cubicBezTo>
                  <a:pt x="934" y="1202"/>
                  <a:pt x="934" y="1202"/>
                  <a:pt x="934" y="1202"/>
                </a:cubicBezTo>
                <a:cubicBezTo>
                  <a:pt x="924" y="1232"/>
                  <a:pt x="924" y="1232"/>
                  <a:pt x="924" y="1232"/>
                </a:cubicBezTo>
                <a:cubicBezTo>
                  <a:pt x="889" y="1222"/>
                  <a:pt x="889" y="1222"/>
                  <a:pt x="889" y="1222"/>
                </a:cubicBezTo>
                <a:cubicBezTo>
                  <a:pt x="814" y="1202"/>
                  <a:pt x="814" y="1202"/>
                  <a:pt x="814" y="1202"/>
                </a:cubicBezTo>
                <a:cubicBezTo>
                  <a:pt x="799" y="1202"/>
                  <a:pt x="799" y="1202"/>
                  <a:pt x="799" y="1202"/>
                </a:cubicBezTo>
                <a:cubicBezTo>
                  <a:pt x="789" y="1212"/>
                  <a:pt x="789" y="1212"/>
                  <a:pt x="789" y="1212"/>
                </a:cubicBezTo>
                <a:cubicBezTo>
                  <a:pt x="744" y="1272"/>
                  <a:pt x="744" y="1272"/>
                  <a:pt x="744" y="1272"/>
                </a:cubicBezTo>
                <a:cubicBezTo>
                  <a:pt x="718" y="1298"/>
                  <a:pt x="718" y="1298"/>
                  <a:pt x="718" y="1298"/>
                </a:cubicBezTo>
                <a:cubicBezTo>
                  <a:pt x="693" y="1277"/>
                  <a:pt x="693" y="1277"/>
                  <a:pt x="693" y="1277"/>
                </a:cubicBezTo>
                <a:cubicBezTo>
                  <a:pt x="643" y="1247"/>
                  <a:pt x="643" y="1247"/>
                  <a:pt x="643" y="1247"/>
                </a:cubicBezTo>
                <a:cubicBezTo>
                  <a:pt x="633" y="1288"/>
                  <a:pt x="628" y="1323"/>
                  <a:pt x="623" y="1358"/>
                </a:cubicBezTo>
                <a:cubicBezTo>
                  <a:pt x="759" y="1929"/>
                  <a:pt x="844" y="2050"/>
                  <a:pt x="844" y="2050"/>
                </a:cubicBezTo>
                <a:cubicBezTo>
                  <a:pt x="955" y="1727"/>
                  <a:pt x="955" y="1727"/>
                  <a:pt x="955" y="1727"/>
                </a:cubicBezTo>
                <a:cubicBezTo>
                  <a:pt x="1286" y="1676"/>
                  <a:pt x="1286" y="1676"/>
                  <a:pt x="1286" y="1676"/>
                </a:cubicBezTo>
                <a:cubicBezTo>
                  <a:pt x="1171" y="1530"/>
                  <a:pt x="1075" y="1318"/>
                  <a:pt x="1005" y="1116"/>
                </a:cubicBezTo>
                <a:close/>
                <a:moveTo>
                  <a:pt x="1171" y="626"/>
                </a:moveTo>
                <a:cubicBezTo>
                  <a:pt x="1171" y="626"/>
                  <a:pt x="1171" y="626"/>
                  <a:pt x="1171" y="626"/>
                </a:cubicBezTo>
                <a:cubicBezTo>
                  <a:pt x="1196" y="662"/>
                  <a:pt x="1196" y="662"/>
                  <a:pt x="1196" y="662"/>
                </a:cubicBezTo>
                <a:cubicBezTo>
                  <a:pt x="1196" y="662"/>
                  <a:pt x="1196" y="662"/>
                  <a:pt x="1236" y="727"/>
                </a:cubicBezTo>
                <a:cubicBezTo>
                  <a:pt x="1236" y="727"/>
                  <a:pt x="1236" y="727"/>
                  <a:pt x="1176" y="773"/>
                </a:cubicBezTo>
                <a:cubicBezTo>
                  <a:pt x="1176" y="773"/>
                  <a:pt x="1176" y="773"/>
                  <a:pt x="1146" y="798"/>
                </a:cubicBezTo>
                <a:cubicBezTo>
                  <a:pt x="1146" y="798"/>
                  <a:pt x="1146" y="798"/>
                  <a:pt x="1156" y="838"/>
                </a:cubicBezTo>
                <a:cubicBezTo>
                  <a:pt x="1156" y="838"/>
                  <a:pt x="1156" y="838"/>
                  <a:pt x="1176" y="914"/>
                </a:cubicBezTo>
                <a:cubicBezTo>
                  <a:pt x="1176" y="914"/>
                  <a:pt x="1176" y="914"/>
                  <a:pt x="1100" y="939"/>
                </a:cubicBezTo>
                <a:cubicBezTo>
                  <a:pt x="1100" y="939"/>
                  <a:pt x="1100" y="939"/>
                  <a:pt x="1065" y="954"/>
                </a:cubicBezTo>
                <a:cubicBezTo>
                  <a:pt x="1065" y="954"/>
                  <a:pt x="1065" y="954"/>
                  <a:pt x="1065" y="995"/>
                </a:cubicBezTo>
                <a:cubicBezTo>
                  <a:pt x="1065" y="995"/>
                  <a:pt x="1065" y="995"/>
                  <a:pt x="1060" y="1070"/>
                </a:cubicBezTo>
                <a:cubicBezTo>
                  <a:pt x="1060" y="1070"/>
                  <a:pt x="1060" y="1070"/>
                  <a:pt x="980" y="1076"/>
                </a:cubicBezTo>
                <a:cubicBezTo>
                  <a:pt x="980" y="1076"/>
                  <a:pt x="980" y="1076"/>
                  <a:pt x="940" y="1076"/>
                </a:cubicBezTo>
                <a:cubicBezTo>
                  <a:pt x="940" y="1076"/>
                  <a:pt x="940" y="1076"/>
                  <a:pt x="929" y="1116"/>
                </a:cubicBezTo>
                <a:cubicBezTo>
                  <a:pt x="929" y="1116"/>
                  <a:pt x="929" y="1116"/>
                  <a:pt x="899" y="1187"/>
                </a:cubicBezTo>
                <a:cubicBezTo>
                  <a:pt x="899" y="1187"/>
                  <a:pt x="899" y="1187"/>
                  <a:pt x="824" y="1166"/>
                </a:cubicBezTo>
                <a:cubicBezTo>
                  <a:pt x="824" y="1166"/>
                  <a:pt x="824" y="1166"/>
                  <a:pt x="789" y="1156"/>
                </a:cubicBezTo>
                <a:cubicBezTo>
                  <a:pt x="789" y="1156"/>
                  <a:pt x="789" y="1156"/>
                  <a:pt x="764" y="1187"/>
                </a:cubicBezTo>
                <a:cubicBezTo>
                  <a:pt x="764" y="1187"/>
                  <a:pt x="764" y="1187"/>
                  <a:pt x="713" y="1242"/>
                </a:cubicBezTo>
                <a:cubicBezTo>
                  <a:pt x="713" y="1242"/>
                  <a:pt x="713" y="1242"/>
                  <a:pt x="648" y="1202"/>
                </a:cubicBezTo>
                <a:cubicBezTo>
                  <a:pt x="648" y="1202"/>
                  <a:pt x="648" y="1202"/>
                  <a:pt x="618" y="1182"/>
                </a:cubicBezTo>
                <a:cubicBezTo>
                  <a:pt x="618" y="1182"/>
                  <a:pt x="618" y="1182"/>
                  <a:pt x="583" y="1202"/>
                </a:cubicBezTo>
                <a:cubicBezTo>
                  <a:pt x="583" y="1202"/>
                  <a:pt x="583" y="1202"/>
                  <a:pt x="517" y="1242"/>
                </a:cubicBezTo>
                <a:cubicBezTo>
                  <a:pt x="517" y="1242"/>
                  <a:pt x="517" y="1242"/>
                  <a:pt x="467" y="1182"/>
                </a:cubicBezTo>
                <a:cubicBezTo>
                  <a:pt x="467" y="1182"/>
                  <a:pt x="467" y="1182"/>
                  <a:pt x="447" y="1151"/>
                </a:cubicBezTo>
                <a:cubicBezTo>
                  <a:pt x="447" y="1151"/>
                  <a:pt x="447" y="1151"/>
                  <a:pt x="407" y="1161"/>
                </a:cubicBezTo>
                <a:cubicBezTo>
                  <a:pt x="407" y="1161"/>
                  <a:pt x="407" y="1161"/>
                  <a:pt x="331" y="1182"/>
                </a:cubicBezTo>
                <a:cubicBezTo>
                  <a:pt x="331" y="1182"/>
                  <a:pt x="331" y="1182"/>
                  <a:pt x="306" y="1111"/>
                </a:cubicBezTo>
                <a:cubicBezTo>
                  <a:pt x="306" y="1111"/>
                  <a:pt x="306" y="1111"/>
                  <a:pt x="291" y="1070"/>
                </a:cubicBezTo>
                <a:cubicBezTo>
                  <a:pt x="291" y="1070"/>
                  <a:pt x="291" y="1070"/>
                  <a:pt x="251" y="1070"/>
                </a:cubicBezTo>
                <a:cubicBezTo>
                  <a:pt x="251" y="1070"/>
                  <a:pt x="251" y="1070"/>
                  <a:pt x="176" y="1065"/>
                </a:cubicBezTo>
                <a:cubicBezTo>
                  <a:pt x="176" y="1065"/>
                  <a:pt x="176" y="1065"/>
                  <a:pt x="171" y="990"/>
                </a:cubicBezTo>
                <a:cubicBezTo>
                  <a:pt x="171" y="990"/>
                  <a:pt x="171" y="990"/>
                  <a:pt x="171" y="949"/>
                </a:cubicBezTo>
                <a:cubicBezTo>
                  <a:pt x="171" y="949"/>
                  <a:pt x="171" y="949"/>
                  <a:pt x="130" y="934"/>
                </a:cubicBezTo>
                <a:cubicBezTo>
                  <a:pt x="130" y="934"/>
                  <a:pt x="130" y="934"/>
                  <a:pt x="60" y="904"/>
                </a:cubicBezTo>
                <a:cubicBezTo>
                  <a:pt x="60" y="904"/>
                  <a:pt x="60" y="904"/>
                  <a:pt x="80" y="828"/>
                </a:cubicBezTo>
                <a:cubicBezTo>
                  <a:pt x="80" y="828"/>
                  <a:pt x="80" y="828"/>
                  <a:pt x="90" y="793"/>
                </a:cubicBezTo>
                <a:cubicBezTo>
                  <a:pt x="90" y="793"/>
                  <a:pt x="90" y="793"/>
                  <a:pt x="60" y="767"/>
                </a:cubicBezTo>
                <a:cubicBezTo>
                  <a:pt x="60" y="767"/>
                  <a:pt x="60" y="767"/>
                  <a:pt x="0" y="717"/>
                </a:cubicBezTo>
                <a:cubicBezTo>
                  <a:pt x="0" y="717"/>
                  <a:pt x="0" y="717"/>
                  <a:pt x="45" y="651"/>
                </a:cubicBezTo>
                <a:cubicBezTo>
                  <a:pt x="45" y="651"/>
                  <a:pt x="45" y="651"/>
                  <a:pt x="65" y="621"/>
                </a:cubicBezTo>
                <a:cubicBezTo>
                  <a:pt x="65" y="621"/>
                  <a:pt x="65" y="621"/>
                  <a:pt x="45" y="586"/>
                </a:cubicBezTo>
                <a:cubicBezTo>
                  <a:pt x="45" y="586"/>
                  <a:pt x="45" y="586"/>
                  <a:pt x="5" y="520"/>
                </a:cubicBezTo>
                <a:cubicBezTo>
                  <a:pt x="5" y="520"/>
                  <a:pt x="5" y="520"/>
                  <a:pt x="65" y="475"/>
                </a:cubicBezTo>
                <a:cubicBezTo>
                  <a:pt x="65" y="475"/>
                  <a:pt x="65" y="475"/>
                  <a:pt x="95" y="444"/>
                </a:cubicBezTo>
                <a:cubicBezTo>
                  <a:pt x="95" y="444"/>
                  <a:pt x="95" y="444"/>
                  <a:pt x="85" y="409"/>
                </a:cubicBezTo>
                <a:cubicBezTo>
                  <a:pt x="85" y="409"/>
                  <a:pt x="85" y="409"/>
                  <a:pt x="65" y="333"/>
                </a:cubicBezTo>
                <a:cubicBezTo>
                  <a:pt x="65" y="333"/>
                  <a:pt x="65" y="333"/>
                  <a:pt x="135" y="308"/>
                </a:cubicBezTo>
                <a:cubicBezTo>
                  <a:pt x="135" y="308"/>
                  <a:pt x="135" y="308"/>
                  <a:pt x="176" y="293"/>
                </a:cubicBezTo>
                <a:cubicBezTo>
                  <a:pt x="176" y="293"/>
                  <a:pt x="176" y="293"/>
                  <a:pt x="176" y="252"/>
                </a:cubicBezTo>
                <a:cubicBezTo>
                  <a:pt x="176" y="252"/>
                  <a:pt x="176" y="252"/>
                  <a:pt x="181" y="177"/>
                </a:cubicBezTo>
                <a:cubicBezTo>
                  <a:pt x="181" y="177"/>
                  <a:pt x="181" y="177"/>
                  <a:pt x="256" y="172"/>
                </a:cubicBezTo>
                <a:cubicBezTo>
                  <a:pt x="256" y="172"/>
                  <a:pt x="256" y="172"/>
                  <a:pt x="296" y="172"/>
                </a:cubicBezTo>
                <a:cubicBezTo>
                  <a:pt x="296" y="172"/>
                  <a:pt x="296" y="172"/>
                  <a:pt x="311" y="131"/>
                </a:cubicBezTo>
                <a:cubicBezTo>
                  <a:pt x="311" y="131"/>
                  <a:pt x="311" y="131"/>
                  <a:pt x="341" y="61"/>
                </a:cubicBezTo>
                <a:cubicBezTo>
                  <a:pt x="341" y="61"/>
                  <a:pt x="341" y="61"/>
                  <a:pt x="412" y="81"/>
                </a:cubicBezTo>
                <a:cubicBezTo>
                  <a:pt x="412" y="81"/>
                  <a:pt x="412" y="81"/>
                  <a:pt x="452" y="91"/>
                </a:cubicBezTo>
                <a:cubicBezTo>
                  <a:pt x="452" y="91"/>
                  <a:pt x="452" y="91"/>
                  <a:pt x="477" y="61"/>
                </a:cubicBezTo>
                <a:cubicBezTo>
                  <a:pt x="477" y="61"/>
                  <a:pt x="477" y="61"/>
                  <a:pt x="527" y="0"/>
                </a:cubicBezTo>
                <a:cubicBezTo>
                  <a:pt x="527" y="0"/>
                  <a:pt x="527" y="0"/>
                  <a:pt x="588" y="45"/>
                </a:cubicBezTo>
                <a:cubicBezTo>
                  <a:pt x="588" y="45"/>
                  <a:pt x="588" y="45"/>
                  <a:pt x="623" y="66"/>
                </a:cubicBezTo>
                <a:cubicBezTo>
                  <a:pt x="623" y="66"/>
                  <a:pt x="623" y="66"/>
                  <a:pt x="658" y="45"/>
                </a:cubicBezTo>
                <a:cubicBezTo>
                  <a:pt x="658" y="45"/>
                  <a:pt x="658" y="45"/>
                  <a:pt x="718" y="0"/>
                </a:cubicBezTo>
                <a:cubicBezTo>
                  <a:pt x="718" y="0"/>
                  <a:pt x="718" y="0"/>
                  <a:pt x="769" y="61"/>
                </a:cubicBezTo>
                <a:cubicBezTo>
                  <a:pt x="769" y="61"/>
                  <a:pt x="769" y="61"/>
                  <a:pt x="794" y="91"/>
                </a:cubicBezTo>
                <a:cubicBezTo>
                  <a:pt x="794" y="91"/>
                  <a:pt x="794" y="91"/>
                  <a:pt x="834" y="81"/>
                </a:cubicBezTo>
                <a:cubicBezTo>
                  <a:pt x="834" y="81"/>
                  <a:pt x="834" y="81"/>
                  <a:pt x="904" y="66"/>
                </a:cubicBezTo>
                <a:cubicBezTo>
                  <a:pt x="904" y="66"/>
                  <a:pt x="904" y="66"/>
                  <a:pt x="934" y="136"/>
                </a:cubicBezTo>
                <a:cubicBezTo>
                  <a:pt x="934" y="136"/>
                  <a:pt x="934" y="136"/>
                  <a:pt x="945" y="172"/>
                </a:cubicBezTo>
                <a:cubicBezTo>
                  <a:pt x="945" y="172"/>
                  <a:pt x="945" y="172"/>
                  <a:pt x="990" y="177"/>
                </a:cubicBezTo>
                <a:cubicBezTo>
                  <a:pt x="990" y="177"/>
                  <a:pt x="990" y="177"/>
                  <a:pt x="1065" y="182"/>
                </a:cubicBezTo>
                <a:cubicBezTo>
                  <a:pt x="1065" y="182"/>
                  <a:pt x="1065" y="182"/>
                  <a:pt x="1065" y="258"/>
                </a:cubicBezTo>
                <a:cubicBezTo>
                  <a:pt x="1065" y="258"/>
                  <a:pt x="1065" y="258"/>
                  <a:pt x="1070" y="298"/>
                </a:cubicBezTo>
                <a:cubicBezTo>
                  <a:pt x="1070" y="298"/>
                  <a:pt x="1070" y="298"/>
                  <a:pt x="1105" y="313"/>
                </a:cubicBezTo>
                <a:cubicBezTo>
                  <a:pt x="1105" y="313"/>
                  <a:pt x="1105" y="313"/>
                  <a:pt x="1176" y="338"/>
                </a:cubicBezTo>
                <a:cubicBezTo>
                  <a:pt x="1176" y="338"/>
                  <a:pt x="1176" y="338"/>
                  <a:pt x="1156" y="414"/>
                </a:cubicBezTo>
                <a:cubicBezTo>
                  <a:pt x="1156" y="414"/>
                  <a:pt x="1156" y="414"/>
                  <a:pt x="1146" y="454"/>
                </a:cubicBezTo>
                <a:cubicBezTo>
                  <a:pt x="1146" y="454"/>
                  <a:pt x="1146" y="454"/>
                  <a:pt x="1176" y="480"/>
                </a:cubicBezTo>
                <a:cubicBezTo>
                  <a:pt x="1176" y="480"/>
                  <a:pt x="1176" y="480"/>
                  <a:pt x="1236" y="530"/>
                </a:cubicBezTo>
                <a:cubicBezTo>
                  <a:pt x="1236" y="530"/>
                  <a:pt x="1236" y="530"/>
                  <a:pt x="1196" y="591"/>
                </a:cubicBezTo>
                <a:cubicBezTo>
                  <a:pt x="1196" y="591"/>
                  <a:pt x="1196" y="591"/>
                  <a:pt x="1171" y="626"/>
                </a:cubicBezTo>
                <a:close/>
                <a:moveTo>
                  <a:pt x="613" y="1055"/>
                </a:moveTo>
                <a:cubicBezTo>
                  <a:pt x="849" y="1055"/>
                  <a:pt x="1040" y="858"/>
                  <a:pt x="1040" y="621"/>
                </a:cubicBezTo>
                <a:cubicBezTo>
                  <a:pt x="1040" y="379"/>
                  <a:pt x="849" y="182"/>
                  <a:pt x="613" y="182"/>
                </a:cubicBezTo>
                <a:cubicBezTo>
                  <a:pt x="372" y="182"/>
                  <a:pt x="181" y="379"/>
                  <a:pt x="181" y="621"/>
                </a:cubicBezTo>
                <a:cubicBezTo>
                  <a:pt x="181" y="858"/>
                  <a:pt x="372" y="1055"/>
                  <a:pt x="613" y="1055"/>
                </a:cubicBezTo>
                <a:close/>
                <a:moveTo>
                  <a:pt x="241" y="621"/>
                </a:moveTo>
                <a:cubicBezTo>
                  <a:pt x="241" y="823"/>
                  <a:pt x="407" y="990"/>
                  <a:pt x="613" y="990"/>
                </a:cubicBezTo>
                <a:cubicBezTo>
                  <a:pt x="814" y="990"/>
                  <a:pt x="980" y="823"/>
                  <a:pt x="980" y="621"/>
                </a:cubicBezTo>
                <a:cubicBezTo>
                  <a:pt x="980" y="414"/>
                  <a:pt x="814" y="247"/>
                  <a:pt x="613" y="247"/>
                </a:cubicBezTo>
                <a:cubicBezTo>
                  <a:pt x="407" y="247"/>
                  <a:pt x="241" y="414"/>
                  <a:pt x="241" y="621"/>
                </a:cubicBezTo>
                <a:close/>
              </a:path>
            </a:pathLst>
          </a:custGeom>
          <a:noFill/>
          <a:ln w="19050">
            <a:solidFill>
              <a:schemeClr val="bg1"/>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74746"/>
              </a:solidFill>
              <a:effectLst/>
              <a:uLnTx/>
              <a:uFillTx/>
              <a:latin typeface="Arial"/>
              <a:ea typeface="+mn-ea"/>
              <a:cs typeface="+mn-cs"/>
            </a:endParaRPr>
          </a:p>
        </p:txBody>
      </p:sp>
      <p:sp>
        <p:nvSpPr>
          <p:cNvPr id="31" name="Rectangle 30">
            <a:extLst>
              <a:ext uri="{FF2B5EF4-FFF2-40B4-BE49-F238E27FC236}">
                <a16:creationId xmlns:a16="http://schemas.microsoft.com/office/drawing/2014/main" id="{A36C0F27-F1EB-424D-A194-B1B727A1398A}"/>
              </a:ext>
            </a:extLst>
          </p:cNvPr>
          <p:cNvSpPr/>
          <p:nvPr/>
        </p:nvSpPr>
        <p:spPr>
          <a:xfrm>
            <a:off x="4967626" y="6114865"/>
            <a:ext cx="1779245" cy="1779245"/>
          </a:xfrm>
          <a:prstGeom prst="rect">
            <a:avLst/>
          </a:prstGeom>
          <a:noFill/>
          <a:ln w="38100">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a:ea typeface="+mn-ea"/>
                <a:cs typeface="+mn-cs"/>
              </a:rPr>
              <a:t>Silos </a:t>
            </a:r>
            <a:br>
              <a:rPr kumimoji="0" lang="en-US" sz="1800" b="0" i="0" u="none" strike="noStrike" kern="1200" cap="none" spc="0" normalizeH="0" baseline="0" noProof="0" dirty="0">
                <a:ln>
                  <a:noFill/>
                </a:ln>
                <a:solidFill>
                  <a:prstClr val="white"/>
                </a:solidFill>
                <a:effectLst/>
                <a:uLnTx/>
                <a:uFillTx/>
                <a:latin typeface="Arial"/>
                <a:ea typeface="+mn-ea"/>
                <a:cs typeface="+mn-cs"/>
              </a:rPr>
            </a:br>
            <a:r>
              <a:rPr kumimoji="0" lang="en-US" sz="1800" b="0" i="0" u="none" strike="noStrike" kern="1200" cap="none" spc="0" normalizeH="0" baseline="0" noProof="0" dirty="0">
                <a:ln>
                  <a:noFill/>
                </a:ln>
                <a:solidFill>
                  <a:prstClr val="white"/>
                </a:solidFill>
                <a:effectLst/>
                <a:uLnTx/>
                <a:uFillTx/>
                <a:latin typeface="Arial"/>
                <a:ea typeface="+mn-ea"/>
                <a:cs typeface="+mn-cs"/>
              </a:rPr>
              <a:t>Project to Product</a:t>
            </a:r>
          </a:p>
        </p:txBody>
      </p:sp>
      <p:pic>
        <p:nvPicPr>
          <p:cNvPr id="47" name="Picture 46">
            <a:extLst>
              <a:ext uri="{FF2B5EF4-FFF2-40B4-BE49-F238E27FC236}">
                <a16:creationId xmlns:a16="http://schemas.microsoft.com/office/drawing/2014/main" id="{91CDE30C-1CA5-0A4E-B374-808D3CEF3AF4}"/>
              </a:ext>
            </a:extLst>
          </p:cNvPr>
          <p:cNvPicPr>
            <a:picLocks noChangeAspect="1"/>
          </p:cNvPicPr>
          <p:nvPr/>
        </p:nvPicPr>
        <p:blipFill>
          <a:blip r:embed="rId2"/>
          <a:stretch>
            <a:fillRect/>
          </a:stretch>
        </p:blipFill>
        <p:spPr>
          <a:xfrm>
            <a:off x="5191246" y="1694930"/>
            <a:ext cx="1873421" cy="2804522"/>
          </a:xfrm>
          <a:prstGeom prst="rect">
            <a:avLst/>
          </a:prstGeom>
        </p:spPr>
      </p:pic>
      <p:pic>
        <p:nvPicPr>
          <p:cNvPr id="2" name="Picture 1">
            <a:extLst>
              <a:ext uri="{FF2B5EF4-FFF2-40B4-BE49-F238E27FC236}">
                <a16:creationId xmlns:a16="http://schemas.microsoft.com/office/drawing/2014/main" id="{CC6088A2-1FA4-F24C-94EF-EBC6337451F4}"/>
              </a:ext>
            </a:extLst>
          </p:cNvPr>
          <p:cNvPicPr>
            <a:picLocks noChangeAspect="1"/>
          </p:cNvPicPr>
          <p:nvPr/>
        </p:nvPicPr>
        <p:blipFill>
          <a:blip r:embed="rId3"/>
          <a:stretch>
            <a:fillRect/>
          </a:stretch>
        </p:blipFill>
        <p:spPr>
          <a:xfrm>
            <a:off x="7319152" y="1694930"/>
            <a:ext cx="1828548" cy="2804522"/>
          </a:xfrm>
          <a:prstGeom prst="rect">
            <a:avLst/>
          </a:prstGeom>
        </p:spPr>
      </p:pic>
    </p:spTree>
    <p:extLst>
      <p:ext uri="{BB962C8B-B14F-4D97-AF65-F5344CB8AC3E}">
        <p14:creationId xmlns:p14="http://schemas.microsoft.com/office/powerpoint/2010/main" val="15491245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grpId="1" nodeType="withEffect">
                                  <p:stCondLst>
                                    <p:cond delay="250"/>
                                  </p:stCondLst>
                                  <p:childTnLst>
                                    <p:animMotion origin="layout" path="M 8.33333E-7 -9.87654E-7 L 0.0368 -9.87654E-7 " pathEditMode="relative" rAng="0" ptsTypes="AA">
                                      <p:cBhvr>
                                        <p:cTn id="9" dur="500" spd="-100000" fill="hold"/>
                                        <p:tgtEl>
                                          <p:spTgt spid="3"/>
                                        </p:tgtEl>
                                        <p:attrNameLst>
                                          <p:attrName>ppt_x</p:attrName>
                                          <p:attrName>ppt_y</p:attrName>
                                        </p:attrNameLst>
                                      </p:cBhvr>
                                      <p:rCtr x="1840" y="0"/>
                                    </p:animMotion>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nodePh="1">
                                  <p:stCondLst>
                                    <p:cond delay="0"/>
                                  </p:stCondLst>
                                  <p:endCondLst>
                                    <p:cond evt="begin" delay="0">
                                      <p:tn val="12"/>
                                    </p:cond>
                                  </p:endCondLst>
                                  <p:childTnLst>
                                    <p:set>
                                      <p:cBhvr>
                                        <p:cTn id="13" dur="1" fill="hold">
                                          <p:stCondLst>
                                            <p:cond delay="0"/>
                                          </p:stCondLst>
                                        </p:cTn>
                                        <p:tgtEl>
                                          <p:spTgt spid="10"/>
                                        </p:tgtEl>
                                        <p:attrNameLst>
                                          <p:attrName>style.visibility</p:attrName>
                                        </p:attrNameLst>
                                      </p:cBhvr>
                                      <p:to>
                                        <p:strVal val="visible"/>
                                      </p:to>
                                    </p:set>
                                    <p:animEffect transition="in" filter="fade">
                                      <p:cBhvr>
                                        <p:cTn id="14" dur="500"/>
                                        <p:tgtEl>
                                          <p:spTgt spid="10"/>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10" grpId="0"/>
      <p:bldP spid="11"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itle 8">
            <a:extLst>
              <a:ext uri="{FF2B5EF4-FFF2-40B4-BE49-F238E27FC236}">
                <a16:creationId xmlns:a16="http://schemas.microsoft.com/office/drawing/2014/main" id="{6AF9C1D2-BFC0-4E38-8C9F-9977F6731767}"/>
              </a:ext>
            </a:extLst>
          </p:cNvPr>
          <p:cNvSpPr txBox="1">
            <a:spLocks/>
          </p:cNvSpPr>
          <p:nvPr/>
        </p:nvSpPr>
        <p:spPr>
          <a:xfrm>
            <a:off x="313924" y="305238"/>
            <a:ext cx="8593856" cy="1493082"/>
          </a:xfrm>
          <a:prstGeom prst="rect">
            <a:avLst/>
          </a:prstGeom>
        </p:spPr>
        <p:txBody>
          <a:bodyPr/>
          <a:lstStyle>
            <a:lvl1pPr algn="l" defTabSz="457200" rtl="0" eaLnBrk="1" latinLnBrk="0" hangingPunct="1">
              <a:spcBef>
                <a:spcPct val="0"/>
              </a:spcBef>
              <a:buNone/>
              <a:defRPr sz="2800" b="1" i="0" kern="1200">
                <a:solidFill>
                  <a:schemeClr val="tx1">
                    <a:lumMod val="95000"/>
                  </a:schemeClr>
                </a:solidFill>
                <a:latin typeface="Arial"/>
                <a:ea typeface="+mj-ea"/>
                <a:cs typeface="Arial"/>
              </a:defRPr>
            </a:lvl1pPr>
          </a:lstStyle>
          <a:p>
            <a:pPr marL="0" marR="0" lvl="0" indent="0" algn="l" defTabSz="457200" rtl="0" eaLnBrk="1" fontAlgn="auto" latinLnBrk="0" hangingPunct="1">
              <a:lnSpc>
                <a:spcPct val="90000"/>
              </a:lnSpc>
              <a:spcBef>
                <a:spcPct val="0"/>
              </a:spcBef>
              <a:spcAft>
                <a:spcPts val="0"/>
              </a:spcAft>
              <a:buClrTx/>
              <a:buSzTx/>
              <a:buFontTx/>
              <a:buNone/>
              <a:tabLst/>
              <a:defRPr/>
            </a:pPr>
            <a:r>
              <a:rPr kumimoji="0" lang="en-US" sz="3500" b="1" i="0" u="none" strike="noStrike" kern="1200" cap="none" spc="0" normalizeH="0" baseline="0" noProof="0" dirty="0">
                <a:ln>
                  <a:noFill/>
                </a:ln>
                <a:solidFill>
                  <a:srgbClr val="474746"/>
                </a:solidFill>
                <a:effectLst/>
                <a:uLnTx/>
                <a:uFillTx/>
                <a:latin typeface="Arial"/>
                <a:ea typeface="+mj-ea"/>
                <a:cs typeface="Arial"/>
              </a:rPr>
              <a:t>Blockers for Innovation</a:t>
            </a:r>
          </a:p>
        </p:txBody>
      </p:sp>
      <p:sp>
        <p:nvSpPr>
          <p:cNvPr id="7" name="Title 8">
            <a:extLst>
              <a:ext uri="{FF2B5EF4-FFF2-40B4-BE49-F238E27FC236}">
                <a16:creationId xmlns:a16="http://schemas.microsoft.com/office/drawing/2014/main" id="{C9549E02-DB4E-4D29-B6EB-D669A85EE16E}"/>
              </a:ext>
            </a:extLst>
          </p:cNvPr>
          <p:cNvSpPr txBox="1">
            <a:spLocks/>
          </p:cNvSpPr>
          <p:nvPr/>
        </p:nvSpPr>
        <p:spPr>
          <a:xfrm>
            <a:off x="0" y="1901409"/>
            <a:ext cx="2240280" cy="464382"/>
          </a:xfrm>
          <a:prstGeom prst="rect">
            <a:avLst/>
          </a:prstGeom>
        </p:spPr>
        <p:txBody>
          <a:bodyPr/>
          <a:lstStyle>
            <a:lvl1pPr algn="l" defTabSz="457200" rtl="0" eaLnBrk="1" latinLnBrk="0" hangingPunct="1">
              <a:spcBef>
                <a:spcPct val="0"/>
              </a:spcBef>
              <a:buNone/>
              <a:defRPr sz="2800" b="1" i="0" kern="1200">
                <a:solidFill>
                  <a:schemeClr val="tx1">
                    <a:lumMod val="95000"/>
                  </a:schemeClr>
                </a:solidFill>
                <a:latin typeface="Arial"/>
                <a:ea typeface="+mj-ea"/>
                <a:cs typeface="Arial"/>
              </a:defRPr>
            </a:lvl1pPr>
          </a:lstStyle>
          <a:p>
            <a:pPr marL="0" marR="0" lvl="0" indent="0" algn="ctr" defTabSz="457200" rtl="0" eaLnBrk="1" fontAlgn="auto" latinLnBrk="0" hangingPunct="1">
              <a:lnSpc>
                <a:spcPct val="90000"/>
              </a:lnSpc>
              <a:spcBef>
                <a:spcPct val="0"/>
              </a:spcBef>
              <a:spcAft>
                <a:spcPts val="0"/>
              </a:spcAft>
              <a:buClrTx/>
              <a:buSzTx/>
              <a:buFontTx/>
              <a:buNone/>
              <a:tabLst/>
              <a:defRPr/>
            </a:pPr>
            <a:r>
              <a:rPr kumimoji="0" lang="en-US" sz="1800" b="0" i="0" u="none" strike="noStrike" kern="1200" cap="none" spc="0" normalizeH="0" baseline="0" noProof="0" dirty="0">
                <a:ln>
                  <a:noFill/>
                </a:ln>
                <a:solidFill>
                  <a:srgbClr val="474746"/>
                </a:solidFill>
                <a:effectLst/>
                <a:uLnTx/>
                <a:uFillTx/>
                <a:latin typeface="Arial"/>
                <a:ea typeface="+mj-ea"/>
                <a:cs typeface="Arial"/>
              </a:rPr>
              <a:t>Culture</a:t>
            </a:r>
          </a:p>
        </p:txBody>
      </p:sp>
      <p:sp>
        <p:nvSpPr>
          <p:cNvPr id="8" name="Title 8">
            <a:extLst>
              <a:ext uri="{FF2B5EF4-FFF2-40B4-BE49-F238E27FC236}">
                <a16:creationId xmlns:a16="http://schemas.microsoft.com/office/drawing/2014/main" id="{EB90601B-5838-4CF2-A198-6D8F635E1CE3}"/>
              </a:ext>
            </a:extLst>
          </p:cNvPr>
          <p:cNvSpPr txBox="1">
            <a:spLocks/>
          </p:cNvSpPr>
          <p:nvPr/>
        </p:nvSpPr>
        <p:spPr>
          <a:xfrm>
            <a:off x="2240280" y="1901409"/>
            <a:ext cx="2331720" cy="464382"/>
          </a:xfrm>
          <a:prstGeom prst="rect">
            <a:avLst/>
          </a:prstGeom>
        </p:spPr>
        <p:txBody>
          <a:bodyPr/>
          <a:lstStyle>
            <a:lvl1pPr algn="l" defTabSz="457200" rtl="0" eaLnBrk="1" latinLnBrk="0" hangingPunct="1">
              <a:spcBef>
                <a:spcPct val="0"/>
              </a:spcBef>
              <a:buNone/>
              <a:defRPr sz="2800" b="1" i="0" kern="1200">
                <a:solidFill>
                  <a:schemeClr val="tx1">
                    <a:lumMod val="95000"/>
                  </a:schemeClr>
                </a:solidFill>
                <a:latin typeface="Arial"/>
                <a:ea typeface="+mj-ea"/>
                <a:cs typeface="Arial"/>
              </a:defRPr>
            </a:lvl1pPr>
          </a:lstStyle>
          <a:p>
            <a:pPr marL="0" marR="0" lvl="0" indent="0" algn="ctr" defTabSz="457200" rtl="0" eaLnBrk="1" fontAlgn="auto" latinLnBrk="0" hangingPunct="1">
              <a:lnSpc>
                <a:spcPct val="90000"/>
              </a:lnSpc>
              <a:spcBef>
                <a:spcPct val="0"/>
              </a:spcBef>
              <a:spcAft>
                <a:spcPts val="0"/>
              </a:spcAft>
              <a:buClrTx/>
              <a:buSzTx/>
              <a:buFontTx/>
              <a:buNone/>
              <a:tabLst/>
              <a:defRPr/>
            </a:pPr>
            <a:r>
              <a:rPr kumimoji="0" lang="en-US" sz="1800" b="0" i="0" u="none" strike="noStrike" kern="1200" cap="none" spc="0" normalizeH="0" baseline="0" noProof="0" dirty="0">
                <a:ln>
                  <a:noFill/>
                </a:ln>
                <a:solidFill>
                  <a:srgbClr val="474746"/>
                </a:solidFill>
                <a:effectLst/>
                <a:uLnTx/>
                <a:uFillTx/>
                <a:latin typeface="Arial"/>
                <a:ea typeface="+mj-ea"/>
                <a:cs typeface="Arial"/>
              </a:rPr>
              <a:t>Skills</a:t>
            </a:r>
          </a:p>
        </p:txBody>
      </p:sp>
      <p:sp>
        <p:nvSpPr>
          <p:cNvPr id="9" name="Title 8">
            <a:extLst>
              <a:ext uri="{FF2B5EF4-FFF2-40B4-BE49-F238E27FC236}">
                <a16:creationId xmlns:a16="http://schemas.microsoft.com/office/drawing/2014/main" id="{B4C7E970-1504-44BA-95F3-CC6994CDB81D}"/>
              </a:ext>
            </a:extLst>
          </p:cNvPr>
          <p:cNvSpPr txBox="1">
            <a:spLocks/>
          </p:cNvSpPr>
          <p:nvPr/>
        </p:nvSpPr>
        <p:spPr>
          <a:xfrm>
            <a:off x="4480559" y="1901409"/>
            <a:ext cx="2331719" cy="464382"/>
          </a:xfrm>
          <a:prstGeom prst="rect">
            <a:avLst/>
          </a:prstGeom>
        </p:spPr>
        <p:txBody>
          <a:bodyPr/>
          <a:lstStyle>
            <a:lvl1pPr algn="l" defTabSz="457200" rtl="0" eaLnBrk="1" latinLnBrk="0" hangingPunct="1">
              <a:spcBef>
                <a:spcPct val="0"/>
              </a:spcBef>
              <a:buNone/>
              <a:defRPr sz="2800" b="1" i="0" kern="1200">
                <a:solidFill>
                  <a:schemeClr val="tx1">
                    <a:lumMod val="95000"/>
                  </a:schemeClr>
                </a:solidFill>
                <a:latin typeface="Arial"/>
                <a:ea typeface="+mj-ea"/>
                <a:cs typeface="Arial"/>
              </a:defRPr>
            </a:lvl1pPr>
          </a:lstStyle>
          <a:p>
            <a:pPr marL="0" marR="0" lvl="0" indent="0" algn="ctr" defTabSz="457200" rtl="0" eaLnBrk="1" fontAlgn="auto" latinLnBrk="0" hangingPunct="1">
              <a:lnSpc>
                <a:spcPct val="90000"/>
              </a:lnSpc>
              <a:spcBef>
                <a:spcPct val="0"/>
              </a:spcBef>
              <a:spcAft>
                <a:spcPts val="0"/>
              </a:spcAft>
              <a:buClrTx/>
              <a:buSzTx/>
              <a:buFontTx/>
              <a:buNone/>
              <a:tabLst/>
              <a:defRPr/>
            </a:pPr>
            <a:r>
              <a:rPr kumimoji="0" lang="en-US" sz="1800" b="0" i="0" u="none" strike="noStrike" kern="1200" cap="none" spc="0" normalizeH="0" baseline="0" noProof="0" dirty="0">
                <a:ln>
                  <a:noFill/>
                </a:ln>
                <a:solidFill>
                  <a:srgbClr val="474746"/>
                </a:solidFill>
                <a:effectLst/>
                <a:uLnTx/>
                <a:uFillTx/>
                <a:latin typeface="Arial"/>
                <a:ea typeface="+mj-ea"/>
                <a:cs typeface="Arial"/>
              </a:rPr>
              <a:t>Organization</a:t>
            </a:r>
          </a:p>
        </p:txBody>
      </p:sp>
      <p:sp>
        <p:nvSpPr>
          <p:cNvPr id="14" name="Title 8">
            <a:extLst>
              <a:ext uri="{FF2B5EF4-FFF2-40B4-BE49-F238E27FC236}">
                <a16:creationId xmlns:a16="http://schemas.microsoft.com/office/drawing/2014/main" id="{B6F9911F-FAFB-44B7-878F-CC9572456EEE}"/>
              </a:ext>
            </a:extLst>
          </p:cNvPr>
          <p:cNvSpPr txBox="1">
            <a:spLocks/>
          </p:cNvSpPr>
          <p:nvPr/>
        </p:nvSpPr>
        <p:spPr>
          <a:xfrm>
            <a:off x="6812277" y="1901409"/>
            <a:ext cx="2266311" cy="464382"/>
          </a:xfrm>
          <a:prstGeom prst="rect">
            <a:avLst/>
          </a:prstGeom>
        </p:spPr>
        <p:txBody>
          <a:bodyPr/>
          <a:lstStyle>
            <a:lvl1pPr algn="l" defTabSz="457200" rtl="0" eaLnBrk="1" latinLnBrk="0" hangingPunct="1">
              <a:spcBef>
                <a:spcPct val="0"/>
              </a:spcBef>
              <a:buNone/>
              <a:defRPr sz="2800" b="1" i="0" kern="1200">
                <a:solidFill>
                  <a:schemeClr val="tx1">
                    <a:lumMod val="95000"/>
                  </a:schemeClr>
                </a:solidFill>
                <a:latin typeface="Arial"/>
                <a:ea typeface="+mj-ea"/>
                <a:cs typeface="Arial"/>
              </a:defRPr>
            </a:lvl1pPr>
          </a:lstStyle>
          <a:p>
            <a:pPr marL="0" marR="0" lvl="0" indent="0" algn="ctr" defTabSz="457200" rtl="0" eaLnBrk="1" fontAlgn="auto" latinLnBrk="0" hangingPunct="1">
              <a:lnSpc>
                <a:spcPct val="90000"/>
              </a:lnSpc>
              <a:spcBef>
                <a:spcPct val="0"/>
              </a:spcBef>
              <a:spcAft>
                <a:spcPts val="0"/>
              </a:spcAft>
              <a:buClrTx/>
              <a:buSzTx/>
              <a:buFontTx/>
              <a:buNone/>
              <a:tabLst/>
              <a:defRPr/>
            </a:pPr>
            <a:r>
              <a:rPr kumimoji="0" lang="en-US" sz="1800" b="0" i="0" u="none" strike="noStrike" kern="1200" cap="none" spc="0" normalizeH="0" baseline="0" noProof="0" dirty="0">
                <a:ln>
                  <a:noFill/>
                </a:ln>
                <a:solidFill>
                  <a:srgbClr val="474746"/>
                </a:solidFill>
                <a:effectLst/>
                <a:uLnTx/>
                <a:uFillTx/>
                <a:latin typeface="Arial"/>
                <a:ea typeface="+mj-ea"/>
                <a:cs typeface="Arial"/>
              </a:rPr>
              <a:t>Finance</a:t>
            </a:r>
          </a:p>
        </p:txBody>
      </p:sp>
      <p:sp>
        <p:nvSpPr>
          <p:cNvPr id="18" name="Mask_right">
            <a:extLst>
              <a:ext uri="{FF2B5EF4-FFF2-40B4-BE49-F238E27FC236}">
                <a16:creationId xmlns:a16="http://schemas.microsoft.com/office/drawing/2014/main" id="{C6191362-68E0-492A-B565-1D4A8462260F}"/>
              </a:ext>
            </a:extLst>
          </p:cNvPr>
          <p:cNvSpPr/>
          <p:nvPr/>
        </p:nvSpPr>
        <p:spPr>
          <a:xfrm>
            <a:off x="6786477" y="2438400"/>
            <a:ext cx="2357524" cy="2705100"/>
          </a:xfrm>
          <a:prstGeom prst="rect">
            <a:avLst/>
          </a:prstGeom>
          <a:gradFill>
            <a:gsLst>
              <a:gs pos="0">
                <a:schemeClr val="tx2">
                  <a:lumMod val="25000"/>
                </a:schemeClr>
              </a:gs>
              <a:gs pos="100000">
                <a:schemeClr val="tx2">
                  <a:lumMod val="10000"/>
                </a:schemeClr>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19" name="Arrow: Pentagon 18">
            <a:extLst>
              <a:ext uri="{FF2B5EF4-FFF2-40B4-BE49-F238E27FC236}">
                <a16:creationId xmlns:a16="http://schemas.microsoft.com/office/drawing/2014/main" id="{FEE64F2F-3C6E-4DF9-A254-4CD405464FEA}"/>
              </a:ext>
            </a:extLst>
          </p:cNvPr>
          <p:cNvSpPr/>
          <p:nvPr/>
        </p:nvSpPr>
        <p:spPr>
          <a:xfrm>
            <a:off x="3521201" y="2438400"/>
            <a:ext cx="3641264" cy="2705100"/>
          </a:xfrm>
          <a:prstGeom prst="homePlate">
            <a:avLst>
              <a:gd name="adj" fmla="val 11560"/>
            </a:avLst>
          </a:prstGeom>
          <a:gradFill>
            <a:gsLst>
              <a:gs pos="1961">
                <a:schemeClr val="bg2"/>
              </a:gs>
              <a:gs pos="100000">
                <a:schemeClr val="bg2">
                  <a:lumMod val="7500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24" name="Arrow: Pentagon 23">
            <a:extLst>
              <a:ext uri="{FF2B5EF4-FFF2-40B4-BE49-F238E27FC236}">
                <a16:creationId xmlns:a16="http://schemas.microsoft.com/office/drawing/2014/main" id="{06E81830-67B7-4277-B501-AD735918A605}"/>
              </a:ext>
            </a:extLst>
          </p:cNvPr>
          <p:cNvSpPr/>
          <p:nvPr/>
        </p:nvSpPr>
        <p:spPr>
          <a:xfrm>
            <a:off x="1245853" y="2438400"/>
            <a:ext cx="3641264" cy="2705100"/>
          </a:xfrm>
          <a:prstGeom prst="homePlate">
            <a:avLst>
              <a:gd name="adj" fmla="val 11560"/>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20" name="Arrow: Pentagon 19">
            <a:extLst>
              <a:ext uri="{FF2B5EF4-FFF2-40B4-BE49-F238E27FC236}">
                <a16:creationId xmlns:a16="http://schemas.microsoft.com/office/drawing/2014/main" id="{75EA9A5D-8CEC-4794-BDF9-226CA98FFC83}"/>
              </a:ext>
            </a:extLst>
          </p:cNvPr>
          <p:cNvSpPr/>
          <p:nvPr/>
        </p:nvSpPr>
        <p:spPr>
          <a:xfrm>
            <a:off x="0" y="2438400"/>
            <a:ext cx="2600968" cy="2705100"/>
          </a:xfrm>
          <a:prstGeom prst="homePlate">
            <a:avLst>
              <a:gd name="adj" fmla="val 11560"/>
            </a:avLst>
          </a:prstGeom>
          <a:gradFill>
            <a:gsLst>
              <a:gs pos="1961">
                <a:srgbClr val="F1605D"/>
              </a:gs>
              <a:gs pos="100000">
                <a:srgbClr val="E84A44"/>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grpSp>
        <p:nvGrpSpPr>
          <p:cNvPr id="26" name="Group 25">
            <a:extLst>
              <a:ext uri="{FF2B5EF4-FFF2-40B4-BE49-F238E27FC236}">
                <a16:creationId xmlns:a16="http://schemas.microsoft.com/office/drawing/2014/main" id="{6BE4D8F5-57CF-4BC7-92E5-F902EE8FB3DF}"/>
              </a:ext>
            </a:extLst>
          </p:cNvPr>
          <p:cNvGrpSpPr/>
          <p:nvPr/>
        </p:nvGrpSpPr>
        <p:grpSpPr>
          <a:xfrm>
            <a:off x="862570" y="2866205"/>
            <a:ext cx="712708" cy="849445"/>
            <a:chOff x="2897012" y="2317750"/>
            <a:chExt cx="581499" cy="693063"/>
          </a:xfrm>
        </p:grpSpPr>
        <p:sp>
          <p:nvSpPr>
            <p:cNvPr id="28" name="Freeform 11">
              <a:extLst>
                <a:ext uri="{FF2B5EF4-FFF2-40B4-BE49-F238E27FC236}">
                  <a16:creationId xmlns:a16="http://schemas.microsoft.com/office/drawing/2014/main" id="{4BBB6115-0690-4FC1-8454-8A2728F5F817}"/>
                </a:ext>
              </a:extLst>
            </p:cNvPr>
            <p:cNvSpPr>
              <a:spLocks/>
            </p:cNvSpPr>
            <p:nvPr/>
          </p:nvSpPr>
          <p:spPr bwMode="auto">
            <a:xfrm>
              <a:off x="2941462" y="2317750"/>
              <a:ext cx="537049" cy="661314"/>
            </a:xfrm>
            <a:custGeom>
              <a:avLst/>
              <a:gdLst>
                <a:gd name="T0" fmla="*/ 178 w 178"/>
                <a:gd name="T1" fmla="*/ 89 h 220"/>
                <a:gd name="T2" fmla="*/ 178 w 178"/>
                <a:gd name="T3" fmla="*/ 81 h 220"/>
                <a:gd name="T4" fmla="*/ 156 w 178"/>
                <a:gd name="T5" fmla="*/ 31 h 220"/>
                <a:gd name="T6" fmla="*/ 89 w 178"/>
                <a:gd name="T7" fmla="*/ 0 h 220"/>
                <a:gd name="T8" fmla="*/ 0 w 178"/>
                <a:gd name="T9" fmla="*/ 89 h 220"/>
                <a:gd name="T10" fmla="*/ 89 w 178"/>
                <a:gd name="T11" fmla="*/ 179 h 220"/>
                <a:gd name="T12" fmla="*/ 89 w 178"/>
                <a:gd name="T13" fmla="*/ 220 h 220"/>
                <a:gd name="T14" fmla="*/ 160 w 178"/>
                <a:gd name="T15" fmla="*/ 145 h 220"/>
                <a:gd name="T16" fmla="*/ 178 w 178"/>
                <a:gd name="T17" fmla="*/ 89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8" h="220">
                  <a:moveTo>
                    <a:pt x="178" y="89"/>
                  </a:moveTo>
                  <a:cubicBezTo>
                    <a:pt x="178" y="87"/>
                    <a:pt x="178" y="84"/>
                    <a:pt x="178" y="81"/>
                  </a:cubicBezTo>
                  <a:cubicBezTo>
                    <a:pt x="176" y="62"/>
                    <a:pt x="168" y="45"/>
                    <a:pt x="156" y="31"/>
                  </a:cubicBezTo>
                  <a:cubicBezTo>
                    <a:pt x="139" y="11"/>
                    <a:pt x="115" y="0"/>
                    <a:pt x="89" y="0"/>
                  </a:cubicBezTo>
                  <a:cubicBezTo>
                    <a:pt x="40" y="0"/>
                    <a:pt x="0" y="40"/>
                    <a:pt x="0" y="89"/>
                  </a:cubicBezTo>
                  <a:cubicBezTo>
                    <a:pt x="0" y="139"/>
                    <a:pt x="40" y="179"/>
                    <a:pt x="89" y="179"/>
                  </a:cubicBezTo>
                  <a:cubicBezTo>
                    <a:pt x="89" y="220"/>
                    <a:pt x="89" y="220"/>
                    <a:pt x="89" y="220"/>
                  </a:cubicBezTo>
                  <a:cubicBezTo>
                    <a:pt x="115" y="198"/>
                    <a:pt x="143" y="175"/>
                    <a:pt x="160" y="145"/>
                  </a:cubicBezTo>
                  <a:cubicBezTo>
                    <a:pt x="170" y="128"/>
                    <a:pt x="178" y="110"/>
                    <a:pt x="178" y="89"/>
                  </a:cubicBezTo>
                  <a:close/>
                </a:path>
              </a:pathLst>
            </a:cu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74746"/>
                </a:solidFill>
                <a:effectLst/>
                <a:uLnTx/>
                <a:uFillTx/>
                <a:latin typeface="Arial"/>
                <a:ea typeface="+mn-ea"/>
                <a:cs typeface="+mn-cs"/>
              </a:endParaRPr>
            </a:p>
          </p:txBody>
        </p:sp>
        <p:sp>
          <p:nvSpPr>
            <p:cNvPr id="29" name="Oval 28">
              <a:extLst>
                <a:ext uri="{FF2B5EF4-FFF2-40B4-BE49-F238E27FC236}">
                  <a16:creationId xmlns:a16="http://schemas.microsoft.com/office/drawing/2014/main" id="{421CC304-ED9B-48CE-B1C2-B11543F2E420}"/>
                </a:ext>
              </a:extLst>
            </p:cNvPr>
            <p:cNvSpPr/>
            <p:nvPr/>
          </p:nvSpPr>
          <p:spPr>
            <a:xfrm>
              <a:off x="3036094" y="2533076"/>
              <a:ext cx="88106" cy="88106"/>
            </a:xfrm>
            <a:prstGeom prst="ellipse">
              <a:avLst/>
            </a:prstGeom>
            <a:noFill/>
            <a:ln w="19050"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30" name="Rectangle 29">
              <a:extLst>
                <a:ext uri="{FF2B5EF4-FFF2-40B4-BE49-F238E27FC236}">
                  <a16:creationId xmlns:a16="http://schemas.microsoft.com/office/drawing/2014/main" id="{2D63B225-75CD-40B8-9F35-715EF0857B57}"/>
                </a:ext>
              </a:extLst>
            </p:cNvPr>
            <p:cNvSpPr/>
            <p:nvPr/>
          </p:nvSpPr>
          <p:spPr>
            <a:xfrm>
              <a:off x="3161109" y="2533076"/>
              <a:ext cx="88106" cy="88106"/>
            </a:xfrm>
            <a:prstGeom prst="rect">
              <a:avLst/>
            </a:prstGeom>
            <a:noFill/>
            <a:ln w="19050"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31" name="Isosceles Triangle 30">
              <a:extLst>
                <a:ext uri="{FF2B5EF4-FFF2-40B4-BE49-F238E27FC236}">
                  <a16:creationId xmlns:a16="http://schemas.microsoft.com/office/drawing/2014/main" id="{F3655DB7-C7E8-46C9-A21B-E6F2332A837A}"/>
                </a:ext>
              </a:extLst>
            </p:cNvPr>
            <p:cNvSpPr/>
            <p:nvPr/>
          </p:nvSpPr>
          <p:spPr>
            <a:xfrm>
              <a:off x="3286125" y="2533076"/>
              <a:ext cx="88106" cy="88106"/>
            </a:xfrm>
            <a:prstGeom prst="triangle">
              <a:avLst/>
            </a:prstGeom>
            <a:noFill/>
            <a:ln w="19050"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34" name="Freeform 11">
              <a:extLst>
                <a:ext uri="{FF2B5EF4-FFF2-40B4-BE49-F238E27FC236}">
                  <a16:creationId xmlns:a16="http://schemas.microsoft.com/office/drawing/2014/main" id="{A6BE21FE-0B19-43A0-9EE1-A44581366054}"/>
                </a:ext>
              </a:extLst>
            </p:cNvPr>
            <p:cNvSpPr>
              <a:spLocks/>
            </p:cNvSpPr>
            <p:nvPr/>
          </p:nvSpPr>
          <p:spPr bwMode="auto">
            <a:xfrm flipH="1">
              <a:off x="2897012" y="2699780"/>
              <a:ext cx="252588" cy="311033"/>
            </a:xfrm>
            <a:custGeom>
              <a:avLst/>
              <a:gdLst>
                <a:gd name="T0" fmla="*/ 178 w 178"/>
                <a:gd name="T1" fmla="*/ 89 h 220"/>
                <a:gd name="T2" fmla="*/ 178 w 178"/>
                <a:gd name="T3" fmla="*/ 81 h 220"/>
                <a:gd name="T4" fmla="*/ 156 w 178"/>
                <a:gd name="T5" fmla="*/ 31 h 220"/>
                <a:gd name="T6" fmla="*/ 89 w 178"/>
                <a:gd name="T7" fmla="*/ 0 h 220"/>
                <a:gd name="T8" fmla="*/ 0 w 178"/>
                <a:gd name="T9" fmla="*/ 89 h 220"/>
                <a:gd name="T10" fmla="*/ 89 w 178"/>
                <a:gd name="T11" fmla="*/ 179 h 220"/>
                <a:gd name="T12" fmla="*/ 89 w 178"/>
                <a:gd name="T13" fmla="*/ 220 h 220"/>
                <a:gd name="T14" fmla="*/ 160 w 178"/>
                <a:gd name="T15" fmla="*/ 145 h 220"/>
                <a:gd name="T16" fmla="*/ 178 w 178"/>
                <a:gd name="T17" fmla="*/ 89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8" h="220">
                  <a:moveTo>
                    <a:pt x="178" y="89"/>
                  </a:moveTo>
                  <a:cubicBezTo>
                    <a:pt x="178" y="87"/>
                    <a:pt x="178" y="84"/>
                    <a:pt x="178" y="81"/>
                  </a:cubicBezTo>
                  <a:cubicBezTo>
                    <a:pt x="176" y="62"/>
                    <a:pt x="168" y="45"/>
                    <a:pt x="156" y="31"/>
                  </a:cubicBezTo>
                  <a:cubicBezTo>
                    <a:pt x="139" y="11"/>
                    <a:pt x="115" y="0"/>
                    <a:pt x="89" y="0"/>
                  </a:cubicBezTo>
                  <a:cubicBezTo>
                    <a:pt x="40" y="0"/>
                    <a:pt x="0" y="40"/>
                    <a:pt x="0" y="89"/>
                  </a:cubicBezTo>
                  <a:cubicBezTo>
                    <a:pt x="0" y="139"/>
                    <a:pt x="40" y="179"/>
                    <a:pt x="89" y="179"/>
                  </a:cubicBezTo>
                  <a:cubicBezTo>
                    <a:pt x="89" y="220"/>
                    <a:pt x="89" y="220"/>
                    <a:pt x="89" y="220"/>
                  </a:cubicBezTo>
                  <a:cubicBezTo>
                    <a:pt x="115" y="198"/>
                    <a:pt x="143" y="175"/>
                    <a:pt x="160" y="145"/>
                  </a:cubicBezTo>
                  <a:cubicBezTo>
                    <a:pt x="170" y="128"/>
                    <a:pt x="178" y="110"/>
                    <a:pt x="178" y="89"/>
                  </a:cubicBezTo>
                  <a:close/>
                </a:path>
              </a:pathLst>
            </a:custGeom>
            <a:solidFill>
              <a:srgbClr val="EE5853"/>
            </a:solidFill>
            <a:ln w="19050"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74746"/>
                </a:solidFill>
                <a:effectLst/>
                <a:uLnTx/>
                <a:uFillTx/>
                <a:latin typeface="Arial"/>
                <a:ea typeface="+mn-ea"/>
                <a:cs typeface="+mn-cs"/>
              </a:endParaRPr>
            </a:p>
          </p:txBody>
        </p:sp>
      </p:grpSp>
      <p:sp>
        <p:nvSpPr>
          <p:cNvPr id="41" name="Freeform 11">
            <a:extLst>
              <a:ext uri="{FF2B5EF4-FFF2-40B4-BE49-F238E27FC236}">
                <a16:creationId xmlns:a16="http://schemas.microsoft.com/office/drawing/2014/main" id="{30FB4A3F-113E-41EE-B94B-5E99C4BF8956}"/>
              </a:ext>
            </a:extLst>
          </p:cNvPr>
          <p:cNvSpPr>
            <a:spLocks noEditPoints="1"/>
          </p:cNvSpPr>
          <p:nvPr/>
        </p:nvSpPr>
        <p:spPr bwMode="auto">
          <a:xfrm>
            <a:off x="3318254" y="2897524"/>
            <a:ext cx="609790" cy="970580"/>
          </a:xfrm>
          <a:custGeom>
            <a:avLst/>
            <a:gdLst>
              <a:gd name="T0" fmla="*/ 603 w 1286"/>
              <a:gd name="T1" fmla="*/ 1237 h 2050"/>
              <a:gd name="T2" fmla="*/ 367 w 1286"/>
              <a:gd name="T3" fmla="*/ 1555 h 2050"/>
              <a:gd name="T4" fmla="*/ 45 w 1286"/>
              <a:gd name="T5" fmla="*/ 1530 h 2050"/>
              <a:gd name="T6" fmla="*/ 266 w 1286"/>
              <a:gd name="T7" fmla="*/ 1111 h 2050"/>
              <a:gd name="T8" fmla="*/ 306 w 1286"/>
              <a:gd name="T9" fmla="*/ 1227 h 2050"/>
              <a:gd name="T10" fmla="*/ 432 w 1286"/>
              <a:gd name="T11" fmla="*/ 1197 h 2050"/>
              <a:gd name="T12" fmla="*/ 507 w 1286"/>
              <a:gd name="T13" fmla="*/ 1298 h 2050"/>
              <a:gd name="T14" fmla="*/ 985 w 1286"/>
              <a:gd name="T15" fmla="*/ 1116 h 2050"/>
              <a:gd name="T16" fmla="*/ 934 w 1286"/>
              <a:gd name="T17" fmla="*/ 1202 h 2050"/>
              <a:gd name="T18" fmla="*/ 814 w 1286"/>
              <a:gd name="T19" fmla="*/ 1202 h 2050"/>
              <a:gd name="T20" fmla="*/ 744 w 1286"/>
              <a:gd name="T21" fmla="*/ 1272 h 2050"/>
              <a:gd name="T22" fmla="*/ 643 w 1286"/>
              <a:gd name="T23" fmla="*/ 1247 h 2050"/>
              <a:gd name="T24" fmla="*/ 955 w 1286"/>
              <a:gd name="T25" fmla="*/ 1727 h 2050"/>
              <a:gd name="T26" fmla="*/ 1171 w 1286"/>
              <a:gd name="T27" fmla="*/ 626 h 2050"/>
              <a:gd name="T28" fmla="*/ 1236 w 1286"/>
              <a:gd name="T29" fmla="*/ 727 h 2050"/>
              <a:gd name="T30" fmla="*/ 1156 w 1286"/>
              <a:gd name="T31" fmla="*/ 838 h 2050"/>
              <a:gd name="T32" fmla="*/ 1065 w 1286"/>
              <a:gd name="T33" fmla="*/ 954 h 2050"/>
              <a:gd name="T34" fmla="*/ 980 w 1286"/>
              <a:gd name="T35" fmla="*/ 1076 h 2050"/>
              <a:gd name="T36" fmla="*/ 899 w 1286"/>
              <a:gd name="T37" fmla="*/ 1187 h 2050"/>
              <a:gd name="T38" fmla="*/ 764 w 1286"/>
              <a:gd name="T39" fmla="*/ 1187 h 2050"/>
              <a:gd name="T40" fmla="*/ 618 w 1286"/>
              <a:gd name="T41" fmla="*/ 1182 h 2050"/>
              <a:gd name="T42" fmla="*/ 467 w 1286"/>
              <a:gd name="T43" fmla="*/ 1182 h 2050"/>
              <a:gd name="T44" fmla="*/ 331 w 1286"/>
              <a:gd name="T45" fmla="*/ 1182 h 2050"/>
              <a:gd name="T46" fmla="*/ 251 w 1286"/>
              <a:gd name="T47" fmla="*/ 1070 h 2050"/>
              <a:gd name="T48" fmla="*/ 171 w 1286"/>
              <a:gd name="T49" fmla="*/ 949 h 2050"/>
              <a:gd name="T50" fmla="*/ 80 w 1286"/>
              <a:gd name="T51" fmla="*/ 828 h 2050"/>
              <a:gd name="T52" fmla="*/ 0 w 1286"/>
              <a:gd name="T53" fmla="*/ 717 h 2050"/>
              <a:gd name="T54" fmla="*/ 45 w 1286"/>
              <a:gd name="T55" fmla="*/ 586 h 2050"/>
              <a:gd name="T56" fmla="*/ 95 w 1286"/>
              <a:gd name="T57" fmla="*/ 444 h 2050"/>
              <a:gd name="T58" fmla="*/ 135 w 1286"/>
              <a:gd name="T59" fmla="*/ 308 h 2050"/>
              <a:gd name="T60" fmla="*/ 181 w 1286"/>
              <a:gd name="T61" fmla="*/ 177 h 2050"/>
              <a:gd name="T62" fmla="*/ 311 w 1286"/>
              <a:gd name="T63" fmla="*/ 131 h 2050"/>
              <a:gd name="T64" fmla="*/ 452 w 1286"/>
              <a:gd name="T65" fmla="*/ 91 h 2050"/>
              <a:gd name="T66" fmla="*/ 588 w 1286"/>
              <a:gd name="T67" fmla="*/ 45 h 2050"/>
              <a:gd name="T68" fmla="*/ 718 w 1286"/>
              <a:gd name="T69" fmla="*/ 0 h 2050"/>
              <a:gd name="T70" fmla="*/ 834 w 1286"/>
              <a:gd name="T71" fmla="*/ 81 h 2050"/>
              <a:gd name="T72" fmla="*/ 945 w 1286"/>
              <a:gd name="T73" fmla="*/ 172 h 2050"/>
              <a:gd name="T74" fmla="*/ 1065 w 1286"/>
              <a:gd name="T75" fmla="*/ 258 h 2050"/>
              <a:gd name="T76" fmla="*/ 1176 w 1286"/>
              <a:gd name="T77" fmla="*/ 338 h 2050"/>
              <a:gd name="T78" fmla="*/ 1176 w 1286"/>
              <a:gd name="T79" fmla="*/ 480 h 2050"/>
              <a:gd name="T80" fmla="*/ 1171 w 1286"/>
              <a:gd name="T81" fmla="*/ 626 h 2050"/>
              <a:gd name="T82" fmla="*/ 613 w 1286"/>
              <a:gd name="T83" fmla="*/ 182 h 2050"/>
              <a:gd name="T84" fmla="*/ 241 w 1286"/>
              <a:gd name="T85" fmla="*/ 621 h 2050"/>
              <a:gd name="T86" fmla="*/ 613 w 1286"/>
              <a:gd name="T87" fmla="*/ 247 h 20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86" h="2050">
                <a:moveTo>
                  <a:pt x="537" y="1277"/>
                </a:moveTo>
                <a:cubicBezTo>
                  <a:pt x="537" y="1277"/>
                  <a:pt x="537" y="1277"/>
                  <a:pt x="537" y="1277"/>
                </a:cubicBezTo>
                <a:cubicBezTo>
                  <a:pt x="603" y="1237"/>
                  <a:pt x="603" y="1237"/>
                  <a:pt x="603" y="1237"/>
                </a:cubicBezTo>
                <a:cubicBezTo>
                  <a:pt x="603" y="1237"/>
                  <a:pt x="603" y="1237"/>
                  <a:pt x="603" y="1237"/>
                </a:cubicBezTo>
                <a:cubicBezTo>
                  <a:pt x="558" y="1530"/>
                  <a:pt x="512" y="1687"/>
                  <a:pt x="487" y="1762"/>
                </a:cubicBezTo>
                <a:cubicBezTo>
                  <a:pt x="487" y="1762"/>
                  <a:pt x="487" y="1762"/>
                  <a:pt x="367" y="1555"/>
                </a:cubicBezTo>
                <a:cubicBezTo>
                  <a:pt x="367" y="1555"/>
                  <a:pt x="367" y="1555"/>
                  <a:pt x="357" y="1540"/>
                </a:cubicBezTo>
                <a:cubicBezTo>
                  <a:pt x="357" y="1540"/>
                  <a:pt x="357" y="1540"/>
                  <a:pt x="331" y="1540"/>
                </a:cubicBezTo>
                <a:cubicBezTo>
                  <a:pt x="331" y="1540"/>
                  <a:pt x="331" y="1540"/>
                  <a:pt x="45" y="1530"/>
                </a:cubicBezTo>
                <a:cubicBezTo>
                  <a:pt x="125" y="1409"/>
                  <a:pt x="186" y="1257"/>
                  <a:pt x="231" y="1111"/>
                </a:cubicBezTo>
                <a:cubicBezTo>
                  <a:pt x="231" y="1111"/>
                  <a:pt x="231" y="1111"/>
                  <a:pt x="251" y="1111"/>
                </a:cubicBezTo>
                <a:cubicBezTo>
                  <a:pt x="251" y="1111"/>
                  <a:pt x="251" y="1111"/>
                  <a:pt x="266" y="1111"/>
                </a:cubicBezTo>
                <a:cubicBezTo>
                  <a:pt x="266" y="1111"/>
                  <a:pt x="266" y="1111"/>
                  <a:pt x="271" y="1126"/>
                </a:cubicBezTo>
                <a:cubicBezTo>
                  <a:pt x="271" y="1126"/>
                  <a:pt x="271" y="1126"/>
                  <a:pt x="296" y="1197"/>
                </a:cubicBezTo>
                <a:cubicBezTo>
                  <a:pt x="296" y="1197"/>
                  <a:pt x="296" y="1197"/>
                  <a:pt x="306" y="1227"/>
                </a:cubicBezTo>
                <a:cubicBezTo>
                  <a:pt x="306" y="1227"/>
                  <a:pt x="306" y="1227"/>
                  <a:pt x="341" y="1222"/>
                </a:cubicBezTo>
                <a:cubicBezTo>
                  <a:pt x="341" y="1222"/>
                  <a:pt x="341" y="1222"/>
                  <a:pt x="417" y="1202"/>
                </a:cubicBezTo>
                <a:cubicBezTo>
                  <a:pt x="417" y="1202"/>
                  <a:pt x="417" y="1202"/>
                  <a:pt x="432" y="1197"/>
                </a:cubicBezTo>
                <a:cubicBezTo>
                  <a:pt x="432" y="1197"/>
                  <a:pt x="432" y="1197"/>
                  <a:pt x="442" y="1212"/>
                </a:cubicBezTo>
                <a:cubicBezTo>
                  <a:pt x="442" y="1212"/>
                  <a:pt x="442" y="1212"/>
                  <a:pt x="487" y="1267"/>
                </a:cubicBezTo>
                <a:cubicBezTo>
                  <a:pt x="487" y="1267"/>
                  <a:pt x="487" y="1267"/>
                  <a:pt x="507" y="1298"/>
                </a:cubicBezTo>
                <a:cubicBezTo>
                  <a:pt x="507" y="1298"/>
                  <a:pt x="507" y="1298"/>
                  <a:pt x="537" y="1277"/>
                </a:cubicBezTo>
                <a:close/>
                <a:moveTo>
                  <a:pt x="1005" y="1116"/>
                </a:moveTo>
                <a:cubicBezTo>
                  <a:pt x="985" y="1116"/>
                  <a:pt x="985" y="1116"/>
                  <a:pt x="985" y="1116"/>
                </a:cubicBezTo>
                <a:cubicBezTo>
                  <a:pt x="970" y="1116"/>
                  <a:pt x="970" y="1116"/>
                  <a:pt x="970" y="1116"/>
                </a:cubicBezTo>
                <a:cubicBezTo>
                  <a:pt x="965" y="1131"/>
                  <a:pt x="965" y="1131"/>
                  <a:pt x="965" y="1131"/>
                </a:cubicBezTo>
                <a:cubicBezTo>
                  <a:pt x="934" y="1202"/>
                  <a:pt x="934" y="1202"/>
                  <a:pt x="934" y="1202"/>
                </a:cubicBezTo>
                <a:cubicBezTo>
                  <a:pt x="924" y="1232"/>
                  <a:pt x="924" y="1232"/>
                  <a:pt x="924" y="1232"/>
                </a:cubicBezTo>
                <a:cubicBezTo>
                  <a:pt x="889" y="1222"/>
                  <a:pt x="889" y="1222"/>
                  <a:pt x="889" y="1222"/>
                </a:cubicBezTo>
                <a:cubicBezTo>
                  <a:pt x="814" y="1202"/>
                  <a:pt x="814" y="1202"/>
                  <a:pt x="814" y="1202"/>
                </a:cubicBezTo>
                <a:cubicBezTo>
                  <a:pt x="799" y="1202"/>
                  <a:pt x="799" y="1202"/>
                  <a:pt x="799" y="1202"/>
                </a:cubicBezTo>
                <a:cubicBezTo>
                  <a:pt x="789" y="1212"/>
                  <a:pt x="789" y="1212"/>
                  <a:pt x="789" y="1212"/>
                </a:cubicBezTo>
                <a:cubicBezTo>
                  <a:pt x="744" y="1272"/>
                  <a:pt x="744" y="1272"/>
                  <a:pt x="744" y="1272"/>
                </a:cubicBezTo>
                <a:cubicBezTo>
                  <a:pt x="718" y="1298"/>
                  <a:pt x="718" y="1298"/>
                  <a:pt x="718" y="1298"/>
                </a:cubicBezTo>
                <a:cubicBezTo>
                  <a:pt x="693" y="1277"/>
                  <a:pt x="693" y="1277"/>
                  <a:pt x="693" y="1277"/>
                </a:cubicBezTo>
                <a:cubicBezTo>
                  <a:pt x="643" y="1247"/>
                  <a:pt x="643" y="1247"/>
                  <a:pt x="643" y="1247"/>
                </a:cubicBezTo>
                <a:cubicBezTo>
                  <a:pt x="633" y="1288"/>
                  <a:pt x="628" y="1323"/>
                  <a:pt x="623" y="1358"/>
                </a:cubicBezTo>
                <a:cubicBezTo>
                  <a:pt x="759" y="1929"/>
                  <a:pt x="844" y="2050"/>
                  <a:pt x="844" y="2050"/>
                </a:cubicBezTo>
                <a:cubicBezTo>
                  <a:pt x="955" y="1727"/>
                  <a:pt x="955" y="1727"/>
                  <a:pt x="955" y="1727"/>
                </a:cubicBezTo>
                <a:cubicBezTo>
                  <a:pt x="1286" y="1676"/>
                  <a:pt x="1286" y="1676"/>
                  <a:pt x="1286" y="1676"/>
                </a:cubicBezTo>
                <a:cubicBezTo>
                  <a:pt x="1171" y="1530"/>
                  <a:pt x="1075" y="1318"/>
                  <a:pt x="1005" y="1116"/>
                </a:cubicBezTo>
                <a:close/>
                <a:moveTo>
                  <a:pt x="1171" y="626"/>
                </a:moveTo>
                <a:cubicBezTo>
                  <a:pt x="1171" y="626"/>
                  <a:pt x="1171" y="626"/>
                  <a:pt x="1171" y="626"/>
                </a:cubicBezTo>
                <a:cubicBezTo>
                  <a:pt x="1196" y="662"/>
                  <a:pt x="1196" y="662"/>
                  <a:pt x="1196" y="662"/>
                </a:cubicBezTo>
                <a:cubicBezTo>
                  <a:pt x="1196" y="662"/>
                  <a:pt x="1196" y="662"/>
                  <a:pt x="1236" y="727"/>
                </a:cubicBezTo>
                <a:cubicBezTo>
                  <a:pt x="1236" y="727"/>
                  <a:pt x="1236" y="727"/>
                  <a:pt x="1176" y="773"/>
                </a:cubicBezTo>
                <a:cubicBezTo>
                  <a:pt x="1176" y="773"/>
                  <a:pt x="1176" y="773"/>
                  <a:pt x="1146" y="798"/>
                </a:cubicBezTo>
                <a:cubicBezTo>
                  <a:pt x="1146" y="798"/>
                  <a:pt x="1146" y="798"/>
                  <a:pt x="1156" y="838"/>
                </a:cubicBezTo>
                <a:cubicBezTo>
                  <a:pt x="1156" y="838"/>
                  <a:pt x="1156" y="838"/>
                  <a:pt x="1176" y="914"/>
                </a:cubicBezTo>
                <a:cubicBezTo>
                  <a:pt x="1176" y="914"/>
                  <a:pt x="1176" y="914"/>
                  <a:pt x="1100" y="939"/>
                </a:cubicBezTo>
                <a:cubicBezTo>
                  <a:pt x="1100" y="939"/>
                  <a:pt x="1100" y="939"/>
                  <a:pt x="1065" y="954"/>
                </a:cubicBezTo>
                <a:cubicBezTo>
                  <a:pt x="1065" y="954"/>
                  <a:pt x="1065" y="954"/>
                  <a:pt x="1065" y="995"/>
                </a:cubicBezTo>
                <a:cubicBezTo>
                  <a:pt x="1065" y="995"/>
                  <a:pt x="1065" y="995"/>
                  <a:pt x="1060" y="1070"/>
                </a:cubicBezTo>
                <a:cubicBezTo>
                  <a:pt x="1060" y="1070"/>
                  <a:pt x="1060" y="1070"/>
                  <a:pt x="980" y="1076"/>
                </a:cubicBezTo>
                <a:cubicBezTo>
                  <a:pt x="980" y="1076"/>
                  <a:pt x="980" y="1076"/>
                  <a:pt x="940" y="1076"/>
                </a:cubicBezTo>
                <a:cubicBezTo>
                  <a:pt x="940" y="1076"/>
                  <a:pt x="940" y="1076"/>
                  <a:pt x="929" y="1116"/>
                </a:cubicBezTo>
                <a:cubicBezTo>
                  <a:pt x="929" y="1116"/>
                  <a:pt x="929" y="1116"/>
                  <a:pt x="899" y="1187"/>
                </a:cubicBezTo>
                <a:cubicBezTo>
                  <a:pt x="899" y="1187"/>
                  <a:pt x="899" y="1187"/>
                  <a:pt x="824" y="1166"/>
                </a:cubicBezTo>
                <a:cubicBezTo>
                  <a:pt x="824" y="1166"/>
                  <a:pt x="824" y="1166"/>
                  <a:pt x="789" y="1156"/>
                </a:cubicBezTo>
                <a:cubicBezTo>
                  <a:pt x="789" y="1156"/>
                  <a:pt x="789" y="1156"/>
                  <a:pt x="764" y="1187"/>
                </a:cubicBezTo>
                <a:cubicBezTo>
                  <a:pt x="764" y="1187"/>
                  <a:pt x="764" y="1187"/>
                  <a:pt x="713" y="1242"/>
                </a:cubicBezTo>
                <a:cubicBezTo>
                  <a:pt x="713" y="1242"/>
                  <a:pt x="713" y="1242"/>
                  <a:pt x="648" y="1202"/>
                </a:cubicBezTo>
                <a:cubicBezTo>
                  <a:pt x="648" y="1202"/>
                  <a:pt x="648" y="1202"/>
                  <a:pt x="618" y="1182"/>
                </a:cubicBezTo>
                <a:cubicBezTo>
                  <a:pt x="618" y="1182"/>
                  <a:pt x="618" y="1182"/>
                  <a:pt x="583" y="1202"/>
                </a:cubicBezTo>
                <a:cubicBezTo>
                  <a:pt x="583" y="1202"/>
                  <a:pt x="583" y="1202"/>
                  <a:pt x="517" y="1242"/>
                </a:cubicBezTo>
                <a:cubicBezTo>
                  <a:pt x="517" y="1242"/>
                  <a:pt x="517" y="1242"/>
                  <a:pt x="467" y="1182"/>
                </a:cubicBezTo>
                <a:cubicBezTo>
                  <a:pt x="467" y="1182"/>
                  <a:pt x="467" y="1182"/>
                  <a:pt x="447" y="1151"/>
                </a:cubicBezTo>
                <a:cubicBezTo>
                  <a:pt x="447" y="1151"/>
                  <a:pt x="447" y="1151"/>
                  <a:pt x="407" y="1161"/>
                </a:cubicBezTo>
                <a:cubicBezTo>
                  <a:pt x="407" y="1161"/>
                  <a:pt x="407" y="1161"/>
                  <a:pt x="331" y="1182"/>
                </a:cubicBezTo>
                <a:cubicBezTo>
                  <a:pt x="331" y="1182"/>
                  <a:pt x="331" y="1182"/>
                  <a:pt x="306" y="1111"/>
                </a:cubicBezTo>
                <a:cubicBezTo>
                  <a:pt x="306" y="1111"/>
                  <a:pt x="306" y="1111"/>
                  <a:pt x="291" y="1070"/>
                </a:cubicBezTo>
                <a:cubicBezTo>
                  <a:pt x="291" y="1070"/>
                  <a:pt x="291" y="1070"/>
                  <a:pt x="251" y="1070"/>
                </a:cubicBezTo>
                <a:cubicBezTo>
                  <a:pt x="251" y="1070"/>
                  <a:pt x="251" y="1070"/>
                  <a:pt x="176" y="1065"/>
                </a:cubicBezTo>
                <a:cubicBezTo>
                  <a:pt x="176" y="1065"/>
                  <a:pt x="176" y="1065"/>
                  <a:pt x="171" y="990"/>
                </a:cubicBezTo>
                <a:cubicBezTo>
                  <a:pt x="171" y="990"/>
                  <a:pt x="171" y="990"/>
                  <a:pt x="171" y="949"/>
                </a:cubicBezTo>
                <a:cubicBezTo>
                  <a:pt x="171" y="949"/>
                  <a:pt x="171" y="949"/>
                  <a:pt x="130" y="934"/>
                </a:cubicBezTo>
                <a:cubicBezTo>
                  <a:pt x="130" y="934"/>
                  <a:pt x="130" y="934"/>
                  <a:pt x="60" y="904"/>
                </a:cubicBezTo>
                <a:cubicBezTo>
                  <a:pt x="60" y="904"/>
                  <a:pt x="60" y="904"/>
                  <a:pt x="80" y="828"/>
                </a:cubicBezTo>
                <a:cubicBezTo>
                  <a:pt x="80" y="828"/>
                  <a:pt x="80" y="828"/>
                  <a:pt x="90" y="793"/>
                </a:cubicBezTo>
                <a:cubicBezTo>
                  <a:pt x="90" y="793"/>
                  <a:pt x="90" y="793"/>
                  <a:pt x="60" y="767"/>
                </a:cubicBezTo>
                <a:cubicBezTo>
                  <a:pt x="60" y="767"/>
                  <a:pt x="60" y="767"/>
                  <a:pt x="0" y="717"/>
                </a:cubicBezTo>
                <a:cubicBezTo>
                  <a:pt x="0" y="717"/>
                  <a:pt x="0" y="717"/>
                  <a:pt x="45" y="651"/>
                </a:cubicBezTo>
                <a:cubicBezTo>
                  <a:pt x="45" y="651"/>
                  <a:pt x="45" y="651"/>
                  <a:pt x="65" y="621"/>
                </a:cubicBezTo>
                <a:cubicBezTo>
                  <a:pt x="65" y="621"/>
                  <a:pt x="65" y="621"/>
                  <a:pt x="45" y="586"/>
                </a:cubicBezTo>
                <a:cubicBezTo>
                  <a:pt x="45" y="586"/>
                  <a:pt x="45" y="586"/>
                  <a:pt x="5" y="520"/>
                </a:cubicBezTo>
                <a:cubicBezTo>
                  <a:pt x="5" y="520"/>
                  <a:pt x="5" y="520"/>
                  <a:pt x="65" y="475"/>
                </a:cubicBezTo>
                <a:cubicBezTo>
                  <a:pt x="65" y="475"/>
                  <a:pt x="65" y="475"/>
                  <a:pt x="95" y="444"/>
                </a:cubicBezTo>
                <a:cubicBezTo>
                  <a:pt x="95" y="444"/>
                  <a:pt x="95" y="444"/>
                  <a:pt x="85" y="409"/>
                </a:cubicBezTo>
                <a:cubicBezTo>
                  <a:pt x="85" y="409"/>
                  <a:pt x="85" y="409"/>
                  <a:pt x="65" y="333"/>
                </a:cubicBezTo>
                <a:cubicBezTo>
                  <a:pt x="65" y="333"/>
                  <a:pt x="65" y="333"/>
                  <a:pt x="135" y="308"/>
                </a:cubicBezTo>
                <a:cubicBezTo>
                  <a:pt x="135" y="308"/>
                  <a:pt x="135" y="308"/>
                  <a:pt x="176" y="293"/>
                </a:cubicBezTo>
                <a:cubicBezTo>
                  <a:pt x="176" y="293"/>
                  <a:pt x="176" y="293"/>
                  <a:pt x="176" y="252"/>
                </a:cubicBezTo>
                <a:cubicBezTo>
                  <a:pt x="176" y="252"/>
                  <a:pt x="176" y="252"/>
                  <a:pt x="181" y="177"/>
                </a:cubicBezTo>
                <a:cubicBezTo>
                  <a:pt x="181" y="177"/>
                  <a:pt x="181" y="177"/>
                  <a:pt x="256" y="172"/>
                </a:cubicBezTo>
                <a:cubicBezTo>
                  <a:pt x="256" y="172"/>
                  <a:pt x="256" y="172"/>
                  <a:pt x="296" y="172"/>
                </a:cubicBezTo>
                <a:cubicBezTo>
                  <a:pt x="296" y="172"/>
                  <a:pt x="296" y="172"/>
                  <a:pt x="311" y="131"/>
                </a:cubicBezTo>
                <a:cubicBezTo>
                  <a:pt x="311" y="131"/>
                  <a:pt x="311" y="131"/>
                  <a:pt x="341" y="61"/>
                </a:cubicBezTo>
                <a:cubicBezTo>
                  <a:pt x="341" y="61"/>
                  <a:pt x="341" y="61"/>
                  <a:pt x="412" y="81"/>
                </a:cubicBezTo>
                <a:cubicBezTo>
                  <a:pt x="412" y="81"/>
                  <a:pt x="412" y="81"/>
                  <a:pt x="452" y="91"/>
                </a:cubicBezTo>
                <a:cubicBezTo>
                  <a:pt x="452" y="91"/>
                  <a:pt x="452" y="91"/>
                  <a:pt x="477" y="61"/>
                </a:cubicBezTo>
                <a:cubicBezTo>
                  <a:pt x="477" y="61"/>
                  <a:pt x="477" y="61"/>
                  <a:pt x="527" y="0"/>
                </a:cubicBezTo>
                <a:cubicBezTo>
                  <a:pt x="527" y="0"/>
                  <a:pt x="527" y="0"/>
                  <a:pt x="588" y="45"/>
                </a:cubicBezTo>
                <a:cubicBezTo>
                  <a:pt x="588" y="45"/>
                  <a:pt x="588" y="45"/>
                  <a:pt x="623" y="66"/>
                </a:cubicBezTo>
                <a:cubicBezTo>
                  <a:pt x="623" y="66"/>
                  <a:pt x="623" y="66"/>
                  <a:pt x="658" y="45"/>
                </a:cubicBezTo>
                <a:cubicBezTo>
                  <a:pt x="658" y="45"/>
                  <a:pt x="658" y="45"/>
                  <a:pt x="718" y="0"/>
                </a:cubicBezTo>
                <a:cubicBezTo>
                  <a:pt x="718" y="0"/>
                  <a:pt x="718" y="0"/>
                  <a:pt x="769" y="61"/>
                </a:cubicBezTo>
                <a:cubicBezTo>
                  <a:pt x="769" y="61"/>
                  <a:pt x="769" y="61"/>
                  <a:pt x="794" y="91"/>
                </a:cubicBezTo>
                <a:cubicBezTo>
                  <a:pt x="794" y="91"/>
                  <a:pt x="794" y="91"/>
                  <a:pt x="834" y="81"/>
                </a:cubicBezTo>
                <a:cubicBezTo>
                  <a:pt x="834" y="81"/>
                  <a:pt x="834" y="81"/>
                  <a:pt x="904" y="66"/>
                </a:cubicBezTo>
                <a:cubicBezTo>
                  <a:pt x="904" y="66"/>
                  <a:pt x="904" y="66"/>
                  <a:pt x="934" y="136"/>
                </a:cubicBezTo>
                <a:cubicBezTo>
                  <a:pt x="934" y="136"/>
                  <a:pt x="934" y="136"/>
                  <a:pt x="945" y="172"/>
                </a:cubicBezTo>
                <a:cubicBezTo>
                  <a:pt x="945" y="172"/>
                  <a:pt x="945" y="172"/>
                  <a:pt x="990" y="177"/>
                </a:cubicBezTo>
                <a:cubicBezTo>
                  <a:pt x="990" y="177"/>
                  <a:pt x="990" y="177"/>
                  <a:pt x="1065" y="182"/>
                </a:cubicBezTo>
                <a:cubicBezTo>
                  <a:pt x="1065" y="182"/>
                  <a:pt x="1065" y="182"/>
                  <a:pt x="1065" y="258"/>
                </a:cubicBezTo>
                <a:cubicBezTo>
                  <a:pt x="1065" y="258"/>
                  <a:pt x="1065" y="258"/>
                  <a:pt x="1070" y="298"/>
                </a:cubicBezTo>
                <a:cubicBezTo>
                  <a:pt x="1070" y="298"/>
                  <a:pt x="1070" y="298"/>
                  <a:pt x="1105" y="313"/>
                </a:cubicBezTo>
                <a:cubicBezTo>
                  <a:pt x="1105" y="313"/>
                  <a:pt x="1105" y="313"/>
                  <a:pt x="1176" y="338"/>
                </a:cubicBezTo>
                <a:cubicBezTo>
                  <a:pt x="1176" y="338"/>
                  <a:pt x="1176" y="338"/>
                  <a:pt x="1156" y="414"/>
                </a:cubicBezTo>
                <a:cubicBezTo>
                  <a:pt x="1156" y="414"/>
                  <a:pt x="1156" y="414"/>
                  <a:pt x="1146" y="454"/>
                </a:cubicBezTo>
                <a:cubicBezTo>
                  <a:pt x="1146" y="454"/>
                  <a:pt x="1146" y="454"/>
                  <a:pt x="1176" y="480"/>
                </a:cubicBezTo>
                <a:cubicBezTo>
                  <a:pt x="1176" y="480"/>
                  <a:pt x="1176" y="480"/>
                  <a:pt x="1236" y="530"/>
                </a:cubicBezTo>
                <a:cubicBezTo>
                  <a:pt x="1236" y="530"/>
                  <a:pt x="1236" y="530"/>
                  <a:pt x="1196" y="591"/>
                </a:cubicBezTo>
                <a:cubicBezTo>
                  <a:pt x="1196" y="591"/>
                  <a:pt x="1196" y="591"/>
                  <a:pt x="1171" y="626"/>
                </a:cubicBezTo>
                <a:close/>
                <a:moveTo>
                  <a:pt x="613" y="1055"/>
                </a:moveTo>
                <a:cubicBezTo>
                  <a:pt x="849" y="1055"/>
                  <a:pt x="1040" y="858"/>
                  <a:pt x="1040" y="621"/>
                </a:cubicBezTo>
                <a:cubicBezTo>
                  <a:pt x="1040" y="379"/>
                  <a:pt x="849" y="182"/>
                  <a:pt x="613" y="182"/>
                </a:cubicBezTo>
                <a:cubicBezTo>
                  <a:pt x="372" y="182"/>
                  <a:pt x="181" y="379"/>
                  <a:pt x="181" y="621"/>
                </a:cubicBezTo>
                <a:cubicBezTo>
                  <a:pt x="181" y="858"/>
                  <a:pt x="372" y="1055"/>
                  <a:pt x="613" y="1055"/>
                </a:cubicBezTo>
                <a:close/>
                <a:moveTo>
                  <a:pt x="241" y="621"/>
                </a:moveTo>
                <a:cubicBezTo>
                  <a:pt x="241" y="823"/>
                  <a:pt x="407" y="990"/>
                  <a:pt x="613" y="990"/>
                </a:cubicBezTo>
                <a:cubicBezTo>
                  <a:pt x="814" y="990"/>
                  <a:pt x="980" y="823"/>
                  <a:pt x="980" y="621"/>
                </a:cubicBezTo>
                <a:cubicBezTo>
                  <a:pt x="980" y="414"/>
                  <a:pt x="814" y="247"/>
                  <a:pt x="613" y="247"/>
                </a:cubicBezTo>
                <a:cubicBezTo>
                  <a:pt x="407" y="247"/>
                  <a:pt x="241" y="414"/>
                  <a:pt x="241" y="621"/>
                </a:cubicBezTo>
                <a:close/>
              </a:path>
            </a:pathLst>
          </a:custGeom>
          <a:noFill/>
          <a:ln w="19050">
            <a:solidFill>
              <a:schemeClr val="bg1"/>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74746"/>
              </a:solidFill>
              <a:effectLst/>
              <a:uLnTx/>
              <a:uFillTx/>
              <a:latin typeface="Arial"/>
              <a:ea typeface="+mn-ea"/>
              <a:cs typeface="+mn-cs"/>
            </a:endParaRPr>
          </a:p>
        </p:txBody>
      </p:sp>
      <p:grpSp>
        <p:nvGrpSpPr>
          <p:cNvPr id="42" name="Group 41">
            <a:extLst>
              <a:ext uri="{FF2B5EF4-FFF2-40B4-BE49-F238E27FC236}">
                <a16:creationId xmlns:a16="http://schemas.microsoft.com/office/drawing/2014/main" id="{9537EFF4-C88B-46B9-A394-209000667F2B}"/>
              </a:ext>
            </a:extLst>
          </p:cNvPr>
          <p:cNvGrpSpPr/>
          <p:nvPr/>
        </p:nvGrpSpPr>
        <p:grpSpPr>
          <a:xfrm>
            <a:off x="5455991" y="2993618"/>
            <a:ext cx="843788" cy="778391"/>
            <a:chOff x="4221704" y="1791782"/>
            <a:chExt cx="700593" cy="646294"/>
          </a:xfrm>
        </p:grpSpPr>
        <p:sp>
          <p:nvSpPr>
            <p:cNvPr id="44" name="Freeform 25">
              <a:extLst>
                <a:ext uri="{FF2B5EF4-FFF2-40B4-BE49-F238E27FC236}">
                  <a16:creationId xmlns:a16="http://schemas.microsoft.com/office/drawing/2014/main" id="{A2CE95D1-8CF5-46D7-94EF-C46E98F04A69}"/>
                </a:ext>
              </a:extLst>
            </p:cNvPr>
            <p:cNvSpPr>
              <a:spLocks/>
            </p:cNvSpPr>
            <p:nvPr/>
          </p:nvSpPr>
          <p:spPr bwMode="auto">
            <a:xfrm>
              <a:off x="4346088" y="2191249"/>
              <a:ext cx="450441" cy="246827"/>
            </a:xfrm>
            <a:custGeom>
              <a:avLst/>
              <a:gdLst>
                <a:gd name="T0" fmla="*/ 0 w 1626"/>
                <a:gd name="T1" fmla="*/ 38 h 891"/>
                <a:gd name="T2" fmla="*/ 0 w 1626"/>
                <a:gd name="T3" fmla="*/ 351 h 891"/>
                <a:gd name="T4" fmla="*/ 810 w 1626"/>
                <a:gd name="T5" fmla="*/ 891 h 891"/>
                <a:gd name="T6" fmla="*/ 1626 w 1626"/>
                <a:gd name="T7" fmla="*/ 351 h 891"/>
                <a:gd name="T8" fmla="*/ 1626 w 1626"/>
                <a:gd name="T9" fmla="*/ 0 h 891"/>
              </a:gdLst>
              <a:ahLst/>
              <a:cxnLst>
                <a:cxn ang="0">
                  <a:pos x="T0" y="T1"/>
                </a:cxn>
                <a:cxn ang="0">
                  <a:pos x="T2" y="T3"/>
                </a:cxn>
                <a:cxn ang="0">
                  <a:pos x="T4" y="T5"/>
                </a:cxn>
                <a:cxn ang="0">
                  <a:pos x="T6" y="T7"/>
                </a:cxn>
                <a:cxn ang="0">
                  <a:pos x="T8" y="T9"/>
                </a:cxn>
              </a:cxnLst>
              <a:rect l="0" t="0" r="r" b="b"/>
              <a:pathLst>
                <a:path w="1626" h="891">
                  <a:moveTo>
                    <a:pt x="0" y="38"/>
                  </a:moveTo>
                  <a:lnTo>
                    <a:pt x="0" y="351"/>
                  </a:lnTo>
                  <a:lnTo>
                    <a:pt x="810" y="891"/>
                  </a:lnTo>
                  <a:lnTo>
                    <a:pt x="1626" y="351"/>
                  </a:lnTo>
                  <a:lnTo>
                    <a:pt x="1626" y="0"/>
                  </a:lnTo>
                </a:path>
              </a:pathLst>
            </a:custGeom>
            <a:noFill/>
            <a:ln w="19050"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45" name="Line 26">
              <a:extLst>
                <a:ext uri="{FF2B5EF4-FFF2-40B4-BE49-F238E27FC236}">
                  <a16:creationId xmlns:a16="http://schemas.microsoft.com/office/drawing/2014/main" id="{5F117182-4A50-4669-B377-AF33847107D7}"/>
                </a:ext>
              </a:extLst>
            </p:cNvPr>
            <p:cNvSpPr>
              <a:spLocks noChangeShapeType="1"/>
            </p:cNvSpPr>
            <p:nvPr/>
          </p:nvSpPr>
          <p:spPr bwMode="auto">
            <a:xfrm flipH="1" flipV="1">
              <a:off x="4568815" y="2176289"/>
              <a:ext cx="1662" cy="261787"/>
            </a:xfrm>
            <a:prstGeom prst="line">
              <a:avLst/>
            </a:prstGeom>
            <a:noFill/>
            <a:ln w="1905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46" name="Freeform 34">
              <a:extLst>
                <a:ext uri="{FF2B5EF4-FFF2-40B4-BE49-F238E27FC236}">
                  <a16:creationId xmlns:a16="http://schemas.microsoft.com/office/drawing/2014/main" id="{A7243AD5-3668-4945-BB28-1442C58CA875}"/>
                </a:ext>
              </a:extLst>
            </p:cNvPr>
            <p:cNvSpPr>
              <a:spLocks/>
            </p:cNvSpPr>
            <p:nvPr/>
          </p:nvSpPr>
          <p:spPr bwMode="auto">
            <a:xfrm>
              <a:off x="4221704" y="1791782"/>
              <a:ext cx="700593" cy="466784"/>
            </a:xfrm>
            <a:custGeom>
              <a:avLst/>
              <a:gdLst>
                <a:gd name="T0" fmla="*/ 1708 w 2529"/>
                <a:gd name="T1" fmla="*/ 0 h 1685"/>
                <a:gd name="T2" fmla="*/ 0 w 2529"/>
                <a:gd name="T3" fmla="*/ 1134 h 1685"/>
                <a:gd name="T4" fmla="*/ 805 w 2529"/>
                <a:gd name="T5" fmla="*/ 1685 h 1685"/>
                <a:gd name="T6" fmla="*/ 1253 w 2529"/>
                <a:gd name="T7" fmla="*/ 1388 h 1685"/>
                <a:gd name="T8" fmla="*/ 2529 w 2529"/>
                <a:gd name="T9" fmla="*/ 540 h 1685"/>
                <a:gd name="T10" fmla="*/ 1708 w 2529"/>
                <a:gd name="T11" fmla="*/ 0 h 1685"/>
              </a:gdLst>
              <a:ahLst/>
              <a:cxnLst>
                <a:cxn ang="0">
                  <a:pos x="T0" y="T1"/>
                </a:cxn>
                <a:cxn ang="0">
                  <a:pos x="T2" y="T3"/>
                </a:cxn>
                <a:cxn ang="0">
                  <a:pos x="T4" y="T5"/>
                </a:cxn>
                <a:cxn ang="0">
                  <a:pos x="T6" y="T7"/>
                </a:cxn>
                <a:cxn ang="0">
                  <a:pos x="T8" y="T9"/>
                </a:cxn>
                <a:cxn ang="0">
                  <a:pos x="T10" y="T11"/>
                </a:cxn>
              </a:cxnLst>
              <a:rect l="0" t="0" r="r" b="b"/>
              <a:pathLst>
                <a:path w="2529" h="1685">
                  <a:moveTo>
                    <a:pt x="1708" y="0"/>
                  </a:moveTo>
                  <a:lnTo>
                    <a:pt x="0" y="1134"/>
                  </a:lnTo>
                  <a:lnTo>
                    <a:pt x="805" y="1685"/>
                  </a:lnTo>
                  <a:lnTo>
                    <a:pt x="1253" y="1388"/>
                  </a:lnTo>
                  <a:lnTo>
                    <a:pt x="2529" y="540"/>
                  </a:lnTo>
                  <a:lnTo>
                    <a:pt x="1708" y="0"/>
                  </a:lnTo>
                  <a:close/>
                </a:path>
              </a:pathLst>
            </a:custGeom>
            <a:noFill/>
            <a:ln w="19050"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47" name="Freeform 35">
              <a:extLst>
                <a:ext uri="{FF2B5EF4-FFF2-40B4-BE49-F238E27FC236}">
                  <a16:creationId xmlns:a16="http://schemas.microsoft.com/office/drawing/2014/main" id="{29B9283E-17AC-4955-8507-F1D77AE71DDB}"/>
                </a:ext>
              </a:extLst>
            </p:cNvPr>
            <p:cNvSpPr>
              <a:spLocks/>
            </p:cNvSpPr>
            <p:nvPr/>
          </p:nvSpPr>
          <p:spPr bwMode="auto">
            <a:xfrm>
              <a:off x="4221704" y="1791782"/>
              <a:ext cx="700593" cy="466784"/>
            </a:xfrm>
            <a:custGeom>
              <a:avLst/>
              <a:gdLst>
                <a:gd name="T0" fmla="*/ 0 w 2529"/>
                <a:gd name="T1" fmla="*/ 551 h 1685"/>
                <a:gd name="T2" fmla="*/ 1692 w 2529"/>
                <a:gd name="T3" fmla="*/ 1685 h 1685"/>
                <a:gd name="T4" fmla="*/ 2529 w 2529"/>
                <a:gd name="T5" fmla="*/ 1151 h 1685"/>
                <a:gd name="T6" fmla="*/ 811 w 2529"/>
                <a:gd name="T7" fmla="*/ 0 h 1685"/>
                <a:gd name="T8" fmla="*/ 0 w 2529"/>
                <a:gd name="T9" fmla="*/ 551 h 1685"/>
              </a:gdLst>
              <a:ahLst/>
              <a:cxnLst>
                <a:cxn ang="0">
                  <a:pos x="T0" y="T1"/>
                </a:cxn>
                <a:cxn ang="0">
                  <a:pos x="T2" y="T3"/>
                </a:cxn>
                <a:cxn ang="0">
                  <a:pos x="T4" y="T5"/>
                </a:cxn>
                <a:cxn ang="0">
                  <a:pos x="T6" y="T7"/>
                </a:cxn>
                <a:cxn ang="0">
                  <a:pos x="T8" y="T9"/>
                </a:cxn>
              </a:cxnLst>
              <a:rect l="0" t="0" r="r" b="b"/>
              <a:pathLst>
                <a:path w="2529" h="1685">
                  <a:moveTo>
                    <a:pt x="0" y="551"/>
                  </a:moveTo>
                  <a:lnTo>
                    <a:pt x="1692" y="1685"/>
                  </a:lnTo>
                  <a:lnTo>
                    <a:pt x="2529" y="1151"/>
                  </a:lnTo>
                  <a:lnTo>
                    <a:pt x="811" y="0"/>
                  </a:lnTo>
                  <a:lnTo>
                    <a:pt x="0" y="551"/>
                  </a:lnTo>
                  <a:close/>
                </a:path>
              </a:pathLst>
            </a:custGeom>
            <a:noFill/>
            <a:ln w="19050"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grpSp>
      <p:grpSp>
        <p:nvGrpSpPr>
          <p:cNvPr id="48" name="Group 42">
            <a:extLst>
              <a:ext uri="{FF2B5EF4-FFF2-40B4-BE49-F238E27FC236}">
                <a16:creationId xmlns:a16="http://schemas.microsoft.com/office/drawing/2014/main" id="{B4E4DF73-E410-4FA7-86DC-3DC4AAB4ED80}"/>
              </a:ext>
            </a:extLst>
          </p:cNvPr>
          <p:cNvGrpSpPr>
            <a:grpSpLocks noChangeAspect="1"/>
          </p:cNvGrpSpPr>
          <p:nvPr/>
        </p:nvGrpSpPr>
        <p:grpSpPr bwMode="auto">
          <a:xfrm>
            <a:off x="7609045" y="3027434"/>
            <a:ext cx="1055117" cy="726211"/>
            <a:chOff x="4740" y="1768"/>
            <a:chExt cx="725" cy="499"/>
          </a:xfrm>
          <a:noFill/>
        </p:grpSpPr>
        <p:sp>
          <p:nvSpPr>
            <p:cNvPr id="49" name="Freeform 45">
              <a:extLst>
                <a:ext uri="{FF2B5EF4-FFF2-40B4-BE49-F238E27FC236}">
                  <a16:creationId xmlns:a16="http://schemas.microsoft.com/office/drawing/2014/main" id="{0B90A0AC-428D-4009-8E12-D57819DA84BB}"/>
                </a:ext>
              </a:extLst>
            </p:cNvPr>
            <p:cNvSpPr>
              <a:spLocks/>
            </p:cNvSpPr>
            <p:nvPr/>
          </p:nvSpPr>
          <p:spPr bwMode="auto">
            <a:xfrm>
              <a:off x="4966" y="1768"/>
              <a:ext cx="499" cy="459"/>
            </a:xfrm>
            <a:custGeom>
              <a:avLst/>
              <a:gdLst>
                <a:gd name="T0" fmla="*/ 339 w 499"/>
                <a:gd name="T1" fmla="*/ 24 h 459"/>
                <a:gd name="T2" fmla="*/ 0 w 499"/>
                <a:gd name="T3" fmla="*/ 459 h 459"/>
                <a:gd name="T4" fmla="*/ 499 w 499"/>
                <a:gd name="T5" fmla="*/ 249 h 459"/>
                <a:gd name="T6" fmla="*/ 394 w 499"/>
                <a:gd name="T7" fmla="*/ 0 h 459"/>
                <a:gd name="T8" fmla="*/ 339 w 499"/>
                <a:gd name="T9" fmla="*/ 24 h 459"/>
              </a:gdLst>
              <a:ahLst/>
              <a:cxnLst>
                <a:cxn ang="0">
                  <a:pos x="T0" y="T1"/>
                </a:cxn>
                <a:cxn ang="0">
                  <a:pos x="T2" y="T3"/>
                </a:cxn>
                <a:cxn ang="0">
                  <a:pos x="T4" y="T5"/>
                </a:cxn>
                <a:cxn ang="0">
                  <a:pos x="T6" y="T7"/>
                </a:cxn>
                <a:cxn ang="0">
                  <a:pos x="T8" y="T9"/>
                </a:cxn>
              </a:cxnLst>
              <a:rect l="0" t="0" r="r" b="b"/>
              <a:pathLst>
                <a:path w="499" h="459">
                  <a:moveTo>
                    <a:pt x="339" y="24"/>
                  </a:moveTo>
                  <a:lnTo>
                    <a:pt x="0" y="459"/>
                  </a:lnTo>
                  <a:lnTo>
                    <a:pt x="499" y="249"/>
                  </a:lnTo>
                  <a:lnTo>
                    <a:pt x="394" y="0"/>
                  </a:lnTo>
                  <a:lnTo>
                    <a:pt x="339" y="24"/>
                  </a:lnTo>
                  <a:close/>
                </a:path>
              </a:pathLst>
            </a:custGeom>
            <a:grpFill/>
            <a:ln w="19050" cap="rnd">
              <a:solidFill>
                <a:schemeClr val="tx2"/>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474746"/>
                </a:solidFill>
                <a:effectLst/>
                <a:uLnTx/>
                <a:uFillTx/>
                <a:latin typeface="Arial"/>
                <a:ea typeface="+mn-ea"/>
                <a:cs typeface="+mn-cs"/>
              </a:endParaRPr>
            </a:p>
          </p:txBody>
        </p:sp>
        <p:sp>
          <p:nvSpPr>
            <p:cNvPr id="50" name="Freeform 46">
              <a:extLst>
                <a:ext uri="{FF2B5EF4-FFF2-40B4-BE49-F238E27FC236}">
                  <a16:creationId xmlns:a16="http://schemas.microsoft.com/office/drawing/2014/main" id="{3F44E852-8D32-4B3C-80BF-3320301A6A9E}"/>
                </a:ext>
              </a:extLst>
            </p:cNvPr>
            <p:cNvSpPr>
              <a:spLocks/>
            </p:cNvSpPr>
            <p:nvPr/>
          </p:nvSpPr>
          <p:spPr bwMode="auto">
            <a:xfrm>
              <a:off x="5305" y="1768"/>
              <a:ext cx="78" cy="68"/>
            </a:xfrm>
            <a:custGeom>
              <a:avLst/>
              <a:gdLst>
                <a:gd name="T0" fmla="*/ 0 w 37"/>
                <a:gd name="T1" fmla="*/ 11 h 32"/>
                <a:gd name="T2" fmla="*/ 15 w 37"/>
                <a:gd name="T3" fmla="*/ 29 h 32"/>
                <a:gd name="T4" fmla="*/ 37 w 37"/>
                <a:gd name="T5" fmla="*/ 26 h 32"/>
                <a:gd name="T6" fmla="*/ 26 w 37"/>
                <a:gd name="T7" fmla="*/ 0 h 32"/>
                <a:gd name="T8" fmla="*/ 0 w 37"/>
                <a:gd name="T9" fmla="*/ 11 h 32"/>
              </a:gdLst>
              <a:ahLst/>
              <a:cxnLst>
                <a:cxn ang="0">
                  <a:pos x="T0" y="T1"/>
                </a:cxn>
                <a:cxn ang="0">
                  <a:pos x="T2" y="T3"/>
                </a:cxn>
                <a:cxn ang="0">
                  <a:pos x="T4" y="T5"/>
                </a:cxn>
                <a:cxn ang="0">
                  <a:pos x="T6" y="T7"/>
                </a:cxn>
                <a:cxn ang="0">
                  <a:pos x="T8" y="T9"/>
                </a:cxn>
              </a:cxnLst>
              <a:rect l="0" t="0" r="r" b="b"/>
              <a:pathLst>
                <a:path w="37" h="32">
                  <a:moveTo>
                    <a:pt x="0" y="11"/>
                  </a:moveTo>
                  <a:cubicBezTo>
                    <a:pt x="2" y="18"/>
                    <a:pt x="7" y="26"/>
                    <a:pt x="15" y="29"/>
                  </a:cubicBezTo>
                  <a:cubicBezTo>
                    <a:pt x="22" y="32"/>
                    <a:pt x="31" y="31"/>
                    <a:pt x="37" y="26"/>
                  </a:cubicBezTo>
                  <a:cubicBezTo>
                    <a:pt x="26" y="0"/>
                    <a:pt x="26" y="0"/>
                    <a:pt x="26" y="0"/>
                  </a:cubicBezTo>
                  <a:lnTo>
                    <a:pt x="0" y="11"/>
                  </a:lnTo>
                  <a:close/>
                </a:path>
              </a:pathLst>
            </a:custGeom>
            <a:grpFill/>
            <a:ln w="19050" cap="rnd">
              <a:solidFill>
                <a:schemeClr val="tx2"/>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74746"/>
                </a:solidFill>
                <a:effectLst/>
                <a:uLnTx/>
                <a:uFillTx/>
                <a:latin typeface="Arial"/>
                <a:ea typeface="+mn-ea"/>
                <a:cs typeface="+mn-cs"/>
              </a:endParaRPr>
            </a:p>
          </p:txBody>
        </p:sp>
        <p:sp>
          <p:nvSpPr>
            <p:cNvPr id="51" name="Freeform 47">
              <a:extLst>
                <a:ext uri="{FF2B5EF4-FFF2-40B4-BE49-F238E27FC236}">
                  <a16:creationId xmlns:a16="http://schemas.microsoft.com/office/drawing/2014/main" id="{124DC039-57FA-444A-AD47-7E157B8DF6AE}"/>
                </a:ext>
              </a:extLst>
            </p:cNvPr>
            <p:cNvSpPr>
              <a:spLocks/>
            </p:cNvSpPr>
            <p:nvPr/>
          </p:nvSpPr>
          <p:spPr bwMode="auto">
            <a:xfrm>
              <a:off x="5398" y="1962"/>
              <a:ext cx="67" cy="78"/>
            </a:xfrm>
            <a:custGeom>
              <a:avLst/>
              <a:gdLst>
                <a:gd name="T0" fmla="*/ 6 w 32"/>
                <a:gd name="T1" fmla="*/ 37 h 37"/>
                <a:gd name="T2" fmla="*/ 3 w 32"/>
                <a:gd name="T3" fmla="*/ 14 h 37"/>
                <a:gd name="T4" fmla="*/ 21 w 32"/>
                <a:gd name="T5" fmla="*/ 0 h 37"/>
                <a:gd name="T6" fmla="*/ 32 w 32"/>
                <a:gd name="T7" fmla="*/ 26 h 37"/>
                <a:gd name="T8" fmla="*/ 6 w 32"/>
                <a:gd name="T9" fmla="*/ 37 h 37"/>
              </a:gdLst>
              <a:ahLst/>
              <a:cxnLst>
                <a:cxn ang="0">
                  <a:pos x="T0" y="T1"/>
                </a:cxn>
                <a:cxn ang="0">
                  <a:pos x="T2" y="T3"/>
                </a:cxn>
                <a:cxn ang="0">
                  <a:pos x="T4" y="T5"/>
                </a:cxn>
                <a:cxn ang="0">
                  <a:pos x="T6" y="T7"/>
                </a:cxn>
                <a:cxn ang="0">
                  <a:pos x="T8" y="T9"/>
                </a:cxn>
              </a:cxnLst>
              <a:rect l="0" t="0" r="r" b="b"/>
              <a:pathLst>
                <a:path w="32" h="37">
                  <a:moveTo>
                    <a:pt x="6" y="37"/>
                  </a:moveTo>
                  <a:cubicBezTo>
                    <a:pt x="2" y="31"/>
                    <a:pt x="0" y="21"/>
                    <a:pt x="3" y="14"/>
                  </a:cubicBezTo>
                  <a:cubicBezTo>
                    <a:pt x="6" y="6"/>
                    <a:pt x="13" y="1"/>
                    <a:pt x="21" y="0"/>
                  </a:cubicBezTo>
                  <a:cubicBezTo>
                    <a:pt x="32" y="26"/>
                    <a:pt x="32" y="26"/>
                    <a:pt x="32" y="26"/>
                  </a:cubicBezTo>
                  <a:lnTo>
                    <a:pt x="6" y="37"/>
                  </a:lnTo>
                  <a:close/>
                </a:path>
              </a:pathLst>
            </a:custGeom>
            <a:grpFill/>
            <a:ln w="19050" cap="rnd">
              <a:solidFill>
                <a:schemeClr val="tx2"/>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74746"/>
                </a:solidFill>
                <a:effectLst/>
                <a:uLnTx/>
                <a:uFillTx/>
                <a:latin typeface="Arial"/>
                <a:ea typeface="+mn-ea"/>
                <a:cs typeface="+mn-cs"/>
              </a:endParaRPr>
            </a:p>
          </p:txBody>
        </p:sp>
        <p:sp>
          <p:nvSpPr>
            <p:cNvPr id="52" name="Freeform 48">
              <a:extLst>
                <a:ext uri="{FF2B5EF4-FFF2-40B4-BE49-F238E27FC236}">
                  <a16:creationId xmlns:a16="http://schemas.microsoft.com/office/drawing/2014/main" id="{A7B26C77-1FEF-4169-AEA5-7C0F6A4075B8}"/>
                </a:ext>
              </a:extLst>
            </p:cNvPr>
            <p:cNvSpPr>
              <a:spLocks/>
            </p:cNvSpPr>
            <p:nvPr/>
          </p:nvSpPr>
          <p:spPr bwMode="auto">
            <a:xfrm>
              <a:off x="5083" y="1941"/>
              <a:ext cx="151" cy="162"/>
            </a:xfrm>
            <a:custGeom>
              <a:avLst/>
              <a:gdLst>
                <a:gd name="T0" fmla="*/ 0 w 72"/>
                <a:gd name="T1" fmla="*/ 65 h 77"/>
                <a:gd name="T2" fmla="*/ 41 w 72"/>
                <a:gd name="T3" fmla="*/ 71 h 77"/>
                <a:gd name="T4" fmla="*/ 63 w 72"/>
                <a:gd name="T5" fmla="*/ 17 h 77"/>
                <a:gd name="T6" fmla="*/ 50 w 72"/>
                <a:gd name="T7" fmla="*/ 0 h 77"/>
                <a:gd name="T8" fmla="*/ 0 w 72"/>
                <a:gd name="T9" fmla="*/ 65 h 77"/>
              </a:gdLst>
              <a:ahLst/>
              <a:cxnLst>
                <a:cxn ang="0">
                  <a:pos x="T0" y="T1"/>
                </a:cxn>
                <a:cxn ang="0">
                  <a:pos x="T2" y="T3"/>
                </a:cxn>
                <a:cxn ang="0">
                  <a:pos x="T4" y="T5"/>
                </a:cxn>
                <a:cxn ang="0">
                  <a:pos x="T6" y="T7"/>
                </a:cxn>
                <a:cxn ang="0">
                  <a:pos x="T8" y="T9"/>
                </a:cxn>
              </a:cxnLst>
              <a:rect l="0" t="0" r="r" b="b"/>
              <a:pathLst>
                <a:path w="72" h="77">
                  <a:moveTo>
                    <a:pt x="0" y="65"/>
                  </a:moveTo>
                  <a:cubicBezTo>
                    <a:pt x="11" y="74"/>
                    <a:pt x="27" y="77"/>
                    <a:pt x="41" y="71"/>
                  </a:cubicBezTo>
                  <a:cubicBezTo>
                    <a:pt x="62" y="62"/>
                    <a:pt x="72" y="38"/>
                    <a:pt x="63" y="17"/>
                  </a:cubicBezTo>
                  <a:cubicBezTo>
                    <a:pt x="60" y="10"/>
                    <a:pt x="56" y="4"/>
                    <a:pt x="50" y="0"/>
                  </a:cubicBezTo>
                  <a:lnTo>
                    <a:pt x="0" y="65"/>
                  </a:lnTo>
                  <a:close/>
                </a:path>
              </a:pathLst>
            </a:custGeom>
            <a:grpFill/>
            <a:ln w="19050" cap="rnd">
              <a:solidFill>
                <a:schemeClr val="tx2"/>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74746"/>
                </a:solidFill>
                <a:effectLst/>
                <a:uLnTx/>
                <a:uFillTx/>
                <a:latin typeface="Arial"/>
                <a:ea typeface="+mn-ea"/>
                <a:cs typeface="+mn-cs"/>
              </a:endParaRPr>
            </a:p>
          </p:txBody>
        </p:sp>
        <p:sp>
          <p:nvSpPr>
            <p:cNvPr id="53" name="Freeform 49">
              <a:extLst>
                <a:ext uri="{FF2B5EF4-FFF2-40B4-BE49-F238E27FC236}">
                  <a16:creationId xmlns:a16="http://schemas.microsoft.com/office/drawing/2014/main" id="{DC5415DD-E70F-4BAA-A0B7-591778D1498A}"/>
                </a:ext>
              </a:extLst>
            </p:cNvPr>
            <p:cNvSpPr>
              <a:spLocks/>
            </p:cNvSpPr>
            <p:nvPr/>
          </p:nvSpPr>
          <p:spPr bwMode="auto">
            <a:xfrm>
              <a:off x="4740" y="1785"/>
              <a:ext cx="484" cy="482"/>
            </a:xfrm>
            <a:custGeom>
              <a:avLst/>
              <a:gdLst>
                <a:gd name="T0" fmla="*/ 174 w 484"/>
                <a:gd name="T1" fmla="*/ 457 h 482"/>
                <a:gd name="T2" fmla="*/ 484 w 484"/>
                <a:gd name="T3" fmla="*/ 0 h 482"/>
                <a:gd name="T4" fmla="*/ 0 w 484"/>
                <a:gd name="T5" fmla="*/ 242 h 482"/>
                <a:gd name="T6" fmla="*/ 119 w 484"/>
                <a:gd name="T7" fmla="*/ 482 h 482"/>
                <a:gd name="T8" fmla="*/ 174 w 484"/>
                <a:gd name="T9" fmla="*/ 457 h 482"/>
              </a:gdLst>
              <a:ahLst/>
              <a:cxnLst>
                <a:cxn ang="0">
                  <a:pos x="T0" y="T1"/>
                </a:cxn>
                <a:cxn ang="0">
                  <a:pos x="T2" y="T3"/>
                </a:cxn>
                <a:cxn ang="0">
                  <a:pos x="T4" y="T5"/>
                </a:cxn>
                <a:cxn ang="0">
                  <a:pos x="T6" y="T7"/>
                </a:cxn>
                <a:cxn ang="0">
                  <a:pos x="T8" y="T9"/>
                </a:cxn>
              </a:cxnLst>
              <a:rect l="0" t="0" r="r" b="b"/>
              <a:pathLst>
                <a:path w="484" h="482">
                  <a:moveTo>
                    <a:pt x="174" y="457"/>
                  </a:moveTo>
                  <a:lnTo>
                    <a:pt x="484" y="0"/>
                  </a:lnTo>
                  <a:lnTo>
                    <a:pt x="0" y="242"/>
                  </a:lnTo>
                  <a:lnTo>
                    <a:pt x="119" y="482"/>
                  </a:lnTo>
                  <a:lnTo>
                    <a:pt x="174" y="457"/>
                  </a:lnTo>
                  <a:close/>
                </a:path>
              </a:pathLst>
            </a:custGeom>
            <a:grpFill/>
            <a:ln w="19050" cap="rnd">
              <a:solidFill>
                <a:schemeClr val="tx2"/>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74746"/>
                </a:solidFill>
                <a:effectLst/>
                <a:uLnTx/>
                <a:uFillTx/>
                <a:latin typeface="Arial"/>
                <a:ea typeface="+mn-ea"/>
                <a:cs typeface="+mn-cs"/>
              </a:endParaRPr>
            </a:p>
          </p:txBody>
        </p:sp>
        <p:sp>
          <p:nvSpPr>
            <p:cNvPr id="54" name="Freeform 50">
              <a:extLst>
                <a:ext uri="{FF2B5EF4-FFF2-40B4-BE49-F238E27FC236}">
                  <a16:creationId xmlns:a16="http://schemas.microsoft.com/office/drawing/2014/main" id="{27642D4F-E595-4195-A8C1-78791F7338BE}"/>
                </a:ext>
              </a:extLst>
            </p:cNvPr>
            <p:cNvSpPr>
              <a:spLocks/>
            </p:cNvSpPr>
            <p:nvPr/>
          </p:nvSpPr>
          <p:spPr bwMode="auto">
            <a:xfrm>
              <a:off x="4834" y="2200"/>
              <a:ext cx="78" cy="67"/>
            </a:xfrm>
            <a:custGeom>
              <a:avLst/>
              <a:gdLst>
                <a:gd name="T0" fmla="*/ 37 w 37"/>
                <a:gd name="T1" fmla="*/ 20 h 32"/>
                <a:gd name="T2" fmla="*/ 22 w 37"/>
                <a:gd name="T3" fmla="*/ 3 h 32"/>
                <a:gd name="T4" fmla="*/ 0 w 37"/>
                <a:gd name="T5" fmla="*/ 7 h 32"/>
                <a:gd name="T6" fmla="*/ 12 w 37"/>
                <a:gd name="T7" fmla="*/ 32 h 32"/>
                <a:gd name="T8" fmla="*/ 37 w 37"/>
                <a:gd name="T9" fmla="*/ 20 h 32"/>
              </a:gdLst>
              <a:ahLst/>
              <a:cxnLst>
                <a:cxn ang="0">
                  <a:pos x="T0" y="T1"/>
                </a:cxn>
                <a:cxn ang="0">
                  <a:pos x="T2" y="T3"/>
                </a:cxn>
                <a:cxn ang="0">
                  <a:pos x="T4" y="T5"/>
                </a:cxn>
                <a:cxn ang="0">
                  <a:pos x="T6" y="T7"/>
                </a:cxn>
                <a:cxn ang="0">
                  <a:pos x="T8" y="T9"/>
                </a:cxn>
              </a:cxnLst>
              <a:rect l="0" t="0" r="r" b="b"/>
              <a:pathLst>
                <a:path w="37" h="32">
                  <a:moveTo>
                    <a:pt x="37" y="20"/>
                  </a:moveTo>
                  <a:cubicBezTo>
                    <a:pt x="36" y="13"/>
                    <a:pt x="29" y="5"/>
                    <a:pt x="22" y="3"/>
                  </a:cubicBezTo>
                  <a:cubicBezTo>
                    <a:pt x="14" y="0"/>
                    <a:pt x="6" y="2"/>
                    <a:pt x="0" y="7"/>
                  </a:cubicBezTo>
                  <a:cubicBezTo>
                    <a:pt x="12" y="32"/>
                    <a:pt x="12" y="32"/>
                    <a:pt x="12" y="32"/>
                  </a:cubicBezTo>
                  <a:lnTo>
                    <a:pt x="37" y="20"/>
                  </a:lnTo>
                  <a:close/>
                </a:path>
              </a:pathLst>
            </a:custGeom>
            <a:grpFill/>
            <a:ln w="19050" cap="rnd">
              <a:solidFill>
                <a:schemeClr val="tx2"/>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74746"/>
                </a:solidFill>
                <a:effectLst/>
                <a:uLnTx/>
                <a:uFillTx/>
                <a:latin typeface="Arial"/>
                <a:ea typeface="+mn-ea"/>
                <a:cs typeface="+mn-cs"/>
              </a:endParaRPr>
            </a:p>
          </p:txBody>
        </p:sp>
        <p:sp>
          <p:nvSpPr>
            <p:cNvPr id="55" name="Freeform 51">
              <a:extLst>
                <a:ext uri="{FF2B5EF4-FFF2-40B4-BE49-F238E27FC236}">
                  <a16:creationId xmlns:a16="http://schemas.microsoft.com/office/drawing/2014/main" id="{D602B68E-6317-40E0-8A00-A20462B11110}"/>
                </a:ext>
              </a:extLst>
            </p:cNvPr>
            <p:cNvSpPr>
              <a:spLocks/>
            </p:cNvSpPr>
            <p:nvPr/>
          </p:nvSpPr>
          <p:spPr bwMode="auto">
            <a:xfrm>
              <a:off x="4740" y="2000"/>
              <a:ext cx="67" cy="80"/>
            </a:xfrm>
            <a:custGeom>
              <a:avLst/>
              <a:gdLst>
                <a:gd name="T0" fmla="*/ 25 w 32"/>
                <a:gd name="T1" fmla="*/ 0 h 38"/>
                <a:gd name="T2" fmla="*/ 30 w 32"/>
                <a:gd name="T3" fmla="*/ 23 h 38"/>
                <a:gd name="T4" fmla="*/ 13 w 32"/>
                <a:gd name="T5" fmla="*/ 38 h 38"/>
                <a:gd name="T6" fmla="*/ 0 w 32"/>
                <a:gd name="T7" fmla="*/ 13 h 38"/>
                <a:gd name="T8" fmla="*/ 25 w 32"/>
                <a:gd name="T9" fmla="*/ 0 h 38"/>
              </a:gdLst>
              <a:ahLst/>
              <a:cxnLst>
                <a:cxn ang="0">
                  <a:pos x="T0" y="T1"/>
                </a:cxn>
                <a:cxn ang="0">
                  <a:pos x="T2" y="T3"/>
                </a:cxn>
                <a:cxn ang="0">
                  <a:pos x="T4" y="T5"/>
                </a:cxn>
                <a:cxn ang="0">
                  <a:pos x="T6" y="T7"/>
                </a:cxn>
                <a:cxn ang="0">
                  <a:pos x="T8" y="T9"/>
                </a:cxn>
              </a:cxnLst>
              <a:rect l="0" t="0" r="r" b="b"/>
              <a:pathLst>
                <a:path w="32" h="38">
                  <a:moveTo>
                    <a:pt x="25" y="0"/>
                  </a:moveTo>
                  <a:cubicBezTo>
                    <a:pt x="30" y="6"/>
                    <a:pt x="32" y="15"/>
                    <a:pt x="30" y="23"/>
                  </a:cubicBezTo>
                  <a:cubicBezTo>
                    <a:pt x="27" y="31"/>
                    <a:pt x="20" y="36"/>
                    <a:pt x="13" y="38"/>
                  </a:cubicBezTo>
                  <a:cubicBezTo>
                    <a:pt x="0" y="13"/>
                    <a:pt x="0" y="13"/>
                    <a:pt x="0" y="13"/>
                  </a:cubicBezTo>
                  <a:lnTo>
                    <a:pt x="25" y="0"/>
                  </a:lnTo>
                  <a:close/>
                </a:path>
              </a:pathLst>
            </a:custGeom>
            <a:grpFill/>
            <a:ln w="19050" cap="rnd">
              <a:solidFill>
                <a:schemeClr val="tx2"/>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74746"/>
                </a:solidFill>
                <a:effectLst/>
                <a:uLnTx/>
                <a:uFillTx/>
                <a:latin typeface="Arial"/>
                <a:ea typeface="+mn-ea"/>
                <a:cs typeface="+mn-cs"/>
              </a:endParaRPr>
            </a:p>
          </p:txBody>
        </p:sp>
        <p:sp>
          <p:nvSpPr>
            <p:cNvPr id="56" name="Freeform 52">
              <a:extLst>
                <a:ext uri="{FF2B5EF4-FFF2-40B4-BE49-F238E27FC236}">
                  <a16:creationId xmlns:a16="http://schemas.microsoft.com/office/drawing/2014/main" id="{FD37592B-03DF-4A31-9160-EA2EE583697B}"/>
                </a:ext>
              </a:extLst>
            </p:cNvPr>
            <p:cNvSpPr>
              <a:spLocks/>
            </p:cNvSpPr>
            <p:nvPr/>
          </p:nvSpPr>
          <p:spPr bwMode="auto">
            <a:xfrm>
              <a:off x="4970" y="1920"/>
              <a:ext cx="147" cy="164"/>
            </a:xfrm>
            <a:custGeom>
              <a:avLst/>
              <a:gdLst>
                <a:gd name="T0" fmla="*/ 70 w 70"/>
                <a:gd name="T1" fmla="*/ 10 h 78"/>
                <a:gd name="T2" fmla="*/ 28 w 70"/>
                <a:gd name="T3" fmla="*/ 7 h 78"/>
                <a:gd name="T4" fmla="*/ 10 w 70"/>
                <a:gd name="T5" fmla="*/ 62 h 78"/>
                <a:gd name="T6" fmla="*/ 24 w 70"/>
                <a:gd name="T7" fmla="*/ 78 h 78"/>
                <a:gd name="T8" fmla="*/ 70 w 70"/>
                <a:gd name="T9" fmla="*/ 10 h 78"/>
              </a:gdLst>
              <a:ahLst/>
              <a:cxnLst>
                <a:cxn ang="0">
                  <a:pos x="T0" y="T1"/>
                </a:cxn>
                <a:cxn ang="0">
                  <a:pos x="T2" y="T3"/>
                </a:cxn>
                <a:cxn ang="0">
                  <a:pos x="T4" y="T5"/>
                </a:cxn>
                <a:cxn ang="0">
                  <a:pos x="T6" y="T7"/>
                </a:cxn>
                <a:cxn ang="0">
                  <a:pos x="T8" y="T9"/>
                </a:cxn>
              </a:cxnLst>
              <a:rect l="0" t="0" r="r" b="b"/>
              <a:pathLst>
                <a:path w="70" h="78">
                  <a:moveTo>
                    <a:pt x="70" y="10"/>
                  </a:moveTo>
                  <a:cubicBezTo>
                    <a:pt x="58" y="2"/>
                    <a:pt x="42" y="0"/>
                    <a:pt x="28" y="7"/>
                  </a:cubicBezTo>
                  <a:cubicBezTo>
                    <a:pt x="8" y="17"/>
                    <a:pt x="0" y="42"/>
                    <a:pt x="10" y="62"/>
                  </a:cubicBezTo>
                  <a:cubicBezTo>
                    <a:pt x="13" y="69"/>
                    <a:pt x="18" y="74"/>
                    <a:pt x="24" y="78"/>
                  </a:cubicBezTo>
                  <a:lnTo>
                    <a:pt x="70" y="10"/>
                  </a:lnTo>
                  <a:close/>
                </a:path>
              </a:pathLst>
            </a:custGeom>
            <a:grpFill/>
            <a:ln w="19050" cap="rnd">
              <a:solidFill>
                <a:schemeClr val="tx2"/>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74746"/>
                </a:solidFill>
                <a:effectLst/>
                <a:uLnTx/>
                <a:uFillTx/>
                <a:latin typeface="Arial"/>
                <a:ea typeface="+mn-ea"/>
                <a:cs typeface="+mn-cs"/>
              </a:endParaRPr>
            </a:p>
          </p:txBody>
        </p:sp>
      </p:grpSp>
      <p:sp>
        <p:nvSpPr>
          <p:cNvPr id="39" name="Rectangle 38">
            <a:extLst>
              <a:ext uri="{FF2B5EF4-FFF2-40B4-BE49-F238E27FC236}">
                <a16:creationId xmlns:a16="http://schemas.microsoft.com/office/drawing/2014/main" id="{D6016DCF-857F-49C2-8D39-A0472550D3F1}"/>
              </a:ext>
            </a:extLst>
          </p:cNvPr>
          <p:cNvSpPr/>
          <p:nvPr/>
        </p:nvSpPr>
        <p:spPr>
          <a:xfrm>
            <a:off x="307045" y="3562165"/>
            <a:ext cx="1779245" cy="1779245"/>
          </a:xfrm>
          <a:prstGeom prst="rect">
            <a:avLst/>
          </a:prstGeom>
          <a:noFill/>
          <a:ln w="38100">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a:ea typeface="+mn-ea"/>
                <a:cs typeface="+mn-cs"/>
              </a:rPr>
              <a:t>Leadership Systems and Feedback</a:t>
            </a:r>
          </a:p>
        </p:txBody>
      </p:sp>
      <p:sp>
        <p:nvSpPr>
          <p:cNvPr id="40" name="Rectangle 39">
            <a:extLst>
              <a:ext uri="{FF2B5EF4-FFF2-40B4-BE49-F238E27FC236}">
                <a16:creationId xmlns:a16="http://schemas.microsoft.com/office/drawing/2014/main" id="{E3839894-5B4A-45AE-A99C-806A60DC8B53}"/>
              </a:ext>
            </a:extLst>
          </p:cNvPr>
          <p:cNvSpPr/>
          <p:nvPr/>
        </p:nvSpPr>
        <p:spPr>
          <a:xfrm>
            <a:off x="2682895" y="3562165"/>
            <a:ext cx="1779245" cy="1779245"/>
          </a:xfrm>
          <a:prstGeom prst="rect">
            <a:avLst/>
          </a:prstGeom>
          <a:noFill/>
          <a:ln w="38100">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74746"/>
                </a:solidFill>
                <a:effectLst/>
                <a:uLnTx/>
                <a:uFillTx/>
                <a:latin typeface="Arial"/>
                <a:ea typeface="+mn-ea"/>
                <a:cs typeface="+mn-cs"/>
              </a:rPr>
              <a:t>Training and Compensation</a:t>
            </a:r>
          </a:p>
        </p:txBody>
      </p:sp>
      <p:sp>
        <p:nvSpPr>
          <p:cNvPr id="43" name="Rectangle 42">
            <a:extLst>
              <a:ext uri="{FF2B5EF4-FFF2-40B4-BE49-F238E27FC236}">
                <a16:creationId xmlns:a16="http://schemas.microsoft.com/office/drawing/2014/main" id="{A7095F18-73F4-412C-99B4-6E3C56484206}"/>
              </a:ext>
            </a:extLst>
          </p:cNvPr>
          <p:cNvSpPr/>
          <p:nvPr/>
        </p:nvSpPr>
        <p:spPr>
          <a:xfrm>
            <a:off x="4967626" y="3562165"/>
            <a:ext cx="1779245" cy="1779245"/>
          </a:xfrm>
          <a:prstGeom prst="rect">
            <a:avLst/>
          </a:prstGeom>
          <a:noFill/>
          <a:ln w="38100">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a:ea typeface="+mn-ea"/>
                <a:cs typeface="+mn-cs"/>
              </a:rPr>
              <a:t>Silos </a:t>
            </a:r>
            <a:br>
              <a:rPr kumimoji="0" lang="en-US" sz="1800" b="0" i="0" u="none" strike="noStrike" kern="1200" cap="none" spc="0" normalizeH="0" baseline="0" noProof="0" dirty="0">
                <a:ln>
                  <a:noFill/>
                </a:ln>
                <a:solidFill>
                  <a:prstClr val="white"/>
                </a:solidFill>
                <a:effectLst/>
                <a:uLnTx/>
                <a:uFillTx/>
                <a:latin typeface="Arial"/>
                <a:ea typeface="+mn-ea"/>
                <a:cs typeface="+mn-cs"/>
              </a:rPr>
            </a:br>
            <a:r>
              <a:rPr kumimoji="0" lang="en-US" sz="1800" b="0" i="0" u="none" strike="noStrike" kern="1200" cap="none" spc="0" normalizeH="0" baseline="0" noProof="0" dirty="0">
                <a:ln>
                  <a:noFill/>
                </a:ln>
                <a:solidFill>
                  <a:prstClr val="white"/>
                </a:solidFill>
                <a:effectLst/>
                <a:uLnTx/>
                <a:uFillTx/>
                <a:latin typeface="Arial"/>
                <a:ea typeface="+mn-ea"/>
                <a:cs typeface="+mn-cs"/>
              </a:rPr>
              <a:t>Project to Product</a:t>
            </a:r>
          </a:p>
        </p:txBody>
      </p:sp>
      <p:sp>
        <p:nvSpPr>
          <p:cNvPr id="57" name="Rectangle 56">
            <a:extLst>
              <a:ext uri="{FF2B5EF4-FFF2-40B4-BE49-F238E27FC236}">
                <a16:creationId xmlns:a16="http://schemas.microsoft.com/office/drawing/2014/main" id="{03A62290-6260-4E27-AE82-B9163FB875DD}"/>
              </a:ext>
            </a:extLst>
          </p:cNvPr>
          <p:cNvSpPr/>
          <p:nvPr/>
        </p:nvSpPr>
        <p:spPr>
          <a:xfrm>
            <a:off x="7137983" y="3562165"/>
            <a:ext cx="1779245" cy="1779245"/>
          </a:xfrm>
          <a:prstGeom prst="rect">
            <a:avLst/>
          </a:prstGeom>
          <a:noFill/>
          <a:ln w="38100">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a:ea typeface="+mn-ea"/>
                <a:cs typeface="+mn-cs"/>
              </a:rPr>
              <a:t>Capex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a:ea typeface="+mn-ea"/>
                <a:cs typeface="+mn-cs"/>
              </a:rPr>
              <a:t>Versus </a:t>
            </a:r>
            <a:br>
              <a:rPr kumimoji="0" lang="en-US" sz="1800" b="0" i="0" u="none" strike="noStrike" kern="1200" cap="none" spc="0" normalizeH="0" baseline="0" noProof="0" dirty="0">
                <a:ln>
                  <a:noFill/>
                </a:ln>
                <a:solidFill>
                  <a:prstClr val="white"/>
                </a:solidFill>
                <a:effectLst/>
                <a:uLnTx/>
                <a:uFillTx/>
                <a:latin typeface="Arial"/>
                <a:ea typeface="+mn-ea"/>
                <a:cs typeface="+mn-cs"/>
              </a:rPr>
            </a:br>
            <a:r>
              <a:rPr kumimoji="0" lang="en-US" sz="1800" b="0" i="0" u="none" strike="noStrike" kern="1200" cap="none" spc="0" normalizeH="0" baseline="0" noProof="0" dirty="0" err="1">
                <a:ln>
                  <a:noFill/>
                </a:ln>
                <a:solidFill>
                  <a:prstClr val="white"/>
                </a:solidFill>
                <a:effectLst/>
                <a:uLnTx/>
                <a:uFillTx/>
                <a:latin typeface="Arial"/>
                <a:ea typeface="+mn-ea"/>
                <a:cs typeface="+mn-cs"/>
              </a:rPr>
              <a:t>Opex</a:t>
            </a: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Tree>
    <p:extLst>
      <p:ext uri="{BB962C8B-B14F-4D97-AF65-F5344CB8AC3E}">
        <p14:creationId xmlns:p14="http://schemas.microsoft.com/office/powerpoint/2010/main" val="2576472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7" name="Mask_right">
            <a:extLst>
              <a:ext uri="{FF2B5EF4-FFF2-40B4-BE49-F238E27FC236}">
                <a16:creationId xmlns:a16="http://schemas.microsoft.com/office/drawing/2014/main" id="{976DCF18-104B-41CC-BC6C-19FC419A25F9}"/>
              </a:ext>
            </a:extLst>
          </p:cNvPr>
          <p:cNvSpPr/>
          <p:nvPr/>
        </p:nvSpPr>
        <p:spPr>
          <a:xfrm>
            <a:off x="-525920" y="0"/>
            <a:ext cx="9669921" cy="5143500"/>
          </a:xfrm>
          <a:prstGeom prst="rect">
            <a:avLst/>
          </a:prstGeom>
          <a:gradFill>
            <a:gsLst>
              <a:gs pos="0">
                <a:schemeClr val="tx2">
                  <a:lumMod val="25000"/>
                </a:schemeClr>
              </a:gs>
              <a:gs pos="100000">
                <a:schemeClr val="tx2">
                  <a:lumMod val="10000"/>
                </a:schemeClr>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grpSp>
        <p:nvGrpSpPr>
          <p:cNvPr id="11" name="Group 42">
            <a:extLst>
              <a:ext uri="{FF2B5EF4-FFF2-40B4-BE49-F238E27FC236}">
                <a16:creationId xmlns:a16="http://schemas.microsoft.com/office/drawing/2014/main" id="{32178762-AD9C-4582-8601-465359C46A1F}"/>
              </a:ext>
            </a:extLst>
          </p:cNvPr>
          <p:cNvGrpSpPr>
            <a:grpSpLocks noChangeAspect="1"/>
          </p:cNvGrpSpPr>
          <p:nvPr/>
        </p:nvGrpSpPr>
        <p:grpSpPr bwMode="auto">
          <a:xfrm>
            <a:off x="236220" y="305238"/>
            <a:ext cx="1055117" cy="726211"/>
            <a:chOff x="4740" y="1768"/>
            <a:chExt cx="725" cy="499"/>
          </a:xfrm>
          <a:noFill/>
        </p:grpSpPr>
        <p:sp>
          <p:nvSpPr>
            <p:cNvPr id="13" name="Freeform 45">
              <a:extLst>
                <a:ext uri="{FF2B5EF4-FFF2-40B4-BE49-F238E27FC236}">
                  <a16:creationId xmlns:a16="http://schemas.microsoft.com/office/drawing/2014/main" id="{40DCB38E-8A1B-4876-B5B3-317E84D7C9C9}"/>
                </a:ext>
              </a:extLst>
            </p:cNvPr>
            <p:cNvSpPr>
              <a:spLocks/>
            </p:cNvSpPr>
            <p:nvPr/>
          </p:nvSpPr>
          <p:spPr bwMode="auto">
            <a:xfrm>
              <a:off x="4966" y="1768"/>
              <a:ext cx="499" cy="459"/>
            </a:xfrm>
            <a:custGeom>
              <a:avLst/>
              <a:gdLst>
                <a:gd name="T0" fmla="*/ 339 w 499"/>
                <a:gd name="T1" fmla="*/ 24 h 459"/>
                <a:gd name="T2" fmla="*/ 0 w 499"/>
                <a:gd name="T3" fmla="*/ 459 h 459"/>
                <a:gd name="T4" fmla="*/ 499 w 499"/>
                <a:gd name="T5" fmla="*/ 249 h 459"/>
                <a:gd name="T6" fmla="*/ 394 w 499"/>
                <a:gd name="T7" fmla="*/ 0 h 459"/>
                <a:gd name="T8" fmla="*/ 339 w 499"/>
                <a:gd name="T9" fmla="*/ 24 h 459"/>
              </a:gdLst>
              <a:ahLst/>
              <a:cxnLst>
                <a:cxn ang="0">
                  <a:pos x="T0" y="T1"/>
                </a:cxn>
                <a:cxn ang="0">
                  <a:pos x="T2" y="T3"/>
                </a:cxn>
                <a:cxn ang="0">
                  <a:pos x="T4" y="T5"/>
                </a:cxn>
                <a:cxn ang="0">
                  <a:pos x="T6" y="T7"/>
                </a:cxn>
                <a:cxn ang="0">
                  <a:pos x="T8" y="T9"/>
                </a:cxn>
              </a:cxnLst>
              <a:rect l="0" t="0" r="r" b="b"/>
              <a:pathLst>
                <a:path w="499" h="459">
                  <a:moveTo>
                    <a:pt x="339" y="24"/>
                  </a:moveTo>
                  <a:lnTo>
                    <a:pt x="0" y="459"/>
                  </a:lnTo>
                  <a:lnTo>
                    <a:pt x="499" y="249"/>
                  </a:lnTo>
                  <a:lnTo>
                    <a:pt x="394" y="0"/>
                  </a:lnTo>
                  <a:lnTo>
                    <a:pt x="339" y="24"/>
                  </a:lnTo>
                  <a:close/>
                </a:path>
              </a:pathLst>
            </a:custGeom>
            <a:grpFill/>
            <a:ln w="19050"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474746"/>
                </a:solidFill>
                <a:effectLst/>
                <a:uLnTx/>
                <a:uFillTx/>
                <a:latin typeface="Arial"/>
                <a:ea typeface="+mn-ea"/>
                <a:cs typeface="+mn-cs"/>
              </a:endParaRPr>
            </a:p>
          </p:txBody>
        </p:sp>
        <p:sp>
          <p:nvSpPr>
            <p:cNvPr id="14" name="Freeform 46">
              <a:extLst>
                <a:ext uri="{FF2B5EF4-FFF2-40B4-BE49-F238E27FC236}">
                  <a16:creationId xmlns:a16="http://schemas.microsoft.com/office/drawing/2014/main" id="{DE54B04C-47AE-45A3-97C7-E731735746E0}"/>
                </a:ext>
              </a:extLst>
            </p:cNvPr>
            <p:cNvSpPr>
              <a:spLocks/>
            </p:cNvSpPr>
            <p:nvPr/>
          </p:nvSpPr>
          <p:spPr bwMode="auto">
            <a:xfrm>
              <a:off x="5305" y="1768"/>
              <a:ext cx="78" cy="68"/>
            </a:xfrm>
            <a:custGeom>
              <a:avLst/>
              <a:gdLst>
                <a:gd name="T0" fmla="*/ 0 w 37"/>
                <a:gd name="T1" fmla="*/ 11 h 32"/>
                <a:gd name="T2" fmla="*/ 15 w 37"/>
                <a:gd name="T3" fmla="*/ 29 h 32"/>
                <a:gd name="T4" fmla="*/ 37 w 37"/>
                <a:gd name="T5" fmla="*/ 26 h 32"/>
                <a:gd name="T6" fmla="*/ 26 w 37"/>
                <a:gd name="T7" fmla="*/ 0 h 32"/>
                <a:gd name="T8" fmla="*/ 0 w 37"/>
                <a:gd name="T9" fmla="*/ 11 h 32"/>
              </a:gdLst>
              <a:ahLst/>
              <a:cxnLst>
                <a:cxn ang="0">
                  <a:pos x="T0" y="T1"/>
                </a:cxn>
                <a:cxn ang="0">
                  <a:pos x="T2" y="T3"/>
                </a:cxn>
                <a:cxn ang="0">
                  <a:pos x="T4" y="T5"/>
                </a:cxn>
                <a:cxn ang="0">
                  <a:pos x="T6" y="T7"/>
                </a:cxn>
                <a:cxn ang="0">
                  <a:pos x="T8" y="T9"/>
                </a:cxn>
              </a:cxnLst>
              <a:rect l="0" t="0" r="r" b="b"/>
              <a:pathLst>
                <a:path w="37" h="32">
                  <a:moveTo>
                    <a:pt x="0" y="11"/>
                  </a:moveTo>
                  <a:cubicBezTo>
                    <a:pt x="2" y="18"/>
                    <a:pt x="7" y="26"/>
                    <a:pt x="15" y="29"/>
                  </a:cubicBezTo>
                  <a:cubicBezTo>
                    <a:pt x="22" y="32"/>
                    <a:pt x="31" y="31"/>
                    <a:pt x="37" y="26"/>
                  </a:cubicBezTo>
                  <a:cubicBezTo>
                    <a:pt x="26" y="0"/>
                    <a:pt x="26" y="0"/>
                    <a:pt x="26" y="0"/>
                  </a:cubicBezTo>
                  <a:lnTo>
                    <a:pt x="0" y="11"/>
                  </a:lnTo>
                  <a:close/>
                </a:path>
              </a:pathLst>
            </a:custGeom>
            <a:grpFill/>
            <a:ln w="19050"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74746"/>
                </a:solidFill>
                <a:effectLst/>
                <a:uLnTx/>
                <a:uFillTx/>
                <a:latin typeface="Arial"/>
                <a:ea typeface="+mn-ea"/>
                <a:cs typeface="+mn-cs"/>
              </a:endParaRPr>
            </a:p>
          </p:txBody>
        </p:sp>
        <p:sp>
          <p:nvSpPr>
            <p:cNvPr id="15" name="Freeform 47">
              <a:extLst>
                <a:ext uri="{FF2B5EF4-FFF2-40B4-BE49-F238E27FC236}">
                  <a16:creationId xmlns:a16="http://schemas.microsoft.com/office/drawing/2014/main" id="{E9E6C5CC-3F65-424B-AB11-414382CE7C2F}"/>
                </a:ext>
              </a:extLst>
            </p:cNvPr>
            <p:cNvSpPr>
              <a:spLocks/>
            </p:cNvSpPr>
            <p:nvPr/>
          </p:nvSpPr>
          <p:spPr bwMode="auto">
            <a:xfrm>
              <a:off x="5398" y="1962"/>
              <a:ext cx="67" cy="78"/>
            </a:xfrm>
            <a:custGeom>
              <a:avLst/>
              <a:gdLst>
                <a:gd name="T0" fmla="*/ 6 w 32"/>
                <a:gd name="T1" fmla="*/ 37 h 37"/>
                <a:gd name="T2" fmla="*/ 3 w 32"/>
                <a:gd name="T3" fmla="*/ 14 h 37"/>
                <a:gd name="T4" fmla="*/ 21 w 32"/>
                <a:gd name="T5" fmla="*/ 0 h 37"/>
                <a:gd name="T6" fmla="*/ 32 w 32"/>
                <a:gd name="T7" fmla="*/ 26 h 37"/>
                <a:gd name="T8" fmla="*/ 6 w 32"/>
                <a:gd name="T9" fmla="*/ 37 h 37"/>
              </a:gdLst>
              <a:ahLst/>
              <a:cxnLst>
                <a:cxn ang="0">
                  <a:pos x="T0" y="T1"/>
                </a:cxn>
                <a:cxn ang="0">
                  <a:pos x="T2" y="T3"/>
                </a:cxn>
                <a:cxn ang="0">
                  <a:pos x="T4" y="T5"/>
                </a:cxn>
                <a:cxn ang="0">
                  <a:pos x="T6" y="T7"/>
                </a:cxn>
                <a:cxn ang="0">
                  <a:pos x="T8" y="T9"/>
                </a:cxn>
              </a:cxnLst>
              <a:rect l="0" t="0" r="r" b="b"/>
              <a:pathLst>
                <a:path w="32" h="37">
                  <a:moveTo>
                    <a:pt x="6" y="37"/>
                  </a:moveTo>
                  <a:cubicBezTo>
                    <a:pt x="2" y="31"/>
                    <a:pt x="0" y="21"/>
                    <a:pt x="3" y="14"/>
                  </a:cubicBezTo>
                  <a:cubicBezTo>
                    <a:pt x="6" y="6"/>
                    <a:pt x="13" y="1"/>
                    <a:pt x="21" y="0"/>
                  </a:cubicBezTo>
                  <a:cubicBezTo>
                    <a:pt x="32" y="26"/>
                    <a:pt x="32" y="26"/>
                    <a:pt x="32" y="26"/>
                  </a:cubicBezTo>
                  <a:lnTo>
                    <a:pt x="6" y="37"/>
                  </a:lnTo>
                  <a:close/>
                </a:path>
              </a:pathLst>
            </a:custGeom>
            <a:grpFill/>
            <a:ln w="19050"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74746"/>
                </a:solidFill>
                <a:effectLst/>
                <a:uLnTx/>
                <a:uFillTx/>
                <a:latin typeface="Arial"/>
                <a:ea typeface="+mn-ea"/>
                <a:cs typeface="+mn-cs"/>
              </a:endParaRPr>
            </a:p>
          </p:txBody>
        </p:sp>
        <p:sp>
          <p:nvSpPr>
            <p:cNvPr id="16" name="Freeform 48">
              <a:extLst>
                <a:ext uri="{FF2B5EF4-FFF2-40B4-BE49-F238E27FC236}">
                  <a16:creationId xmlns:a16="http://schemas.microsoft.com/office/drawing/2014/main" id="{0698A411-9D24-449F-B067-5F0B271A0C5B}"/>
                </a:ext>
              </a:extLst>
            </p:cNvPr>
            <p:cNvSpPr>
              <a:spLocks/>
            </p:cNvSpPr>
            <p:nvPr/>
          </p:nvSpPr>
          <p:spPr bwMode="auto">
            <a:xfrm>
              <a:off x="5083" y="1941"/>
              <a:ext cx="151" cy="162"/>
            </a:xfrm>
            <a:custGeom>
              <a:avLst/>
              <a:gdLst>
                <a:gd name="T0" fmla="*/ 0 w 72"/>
                <a:gd name="T1" fmla="*/ 65 h 77"/>
                <a:gd name="T2" fmla="*/ 41 w 72"/>
                <a:gd name="T3" fmla="*/ 71 h 77"/>
                <a:gd name="T4" fmla="*/ 63 w 72"/>
                <a:gd name="T5" fmla="*/ 17 h 77"/>
                <a:gd name="T6" fmla="*/ 50 w 72"/>
                <a:gd name="T7" fmla="*/ 0 h 77"/>
                <a:gd name="T8" fmla="*/ 0 w 72"/>
                <a:gd name="T9" fmla="*/ 65 h 77"/>
              </a:gdLst>
              <a:ahLst/>
              <a:cxnLst>
                <a:cxn ang="0">
                  <a:pos x="T0" y="T1"/>
                </a:cxn>
                <a:cxn ang="0">
                  <a:pos x="T2" y="T3"/>
                </a:cxn>
                <a:cxn ang="0">
                  <a:pos x="T4" y="T5"/>
                </a:cxn>
                <a:cxn ang="0">
                  <a:pos x="T6" y="T7"/>
                </a:cxn>
                <a:cxn ang="0">
                  <a:pos x="T8" y="T9"/>
                </a:cxn>
              </a:cxnLst>
              <a:rect l="0" t="0" r="r" b="b"/>
              <a:pathLst>
                <a:path w="72" h="77">
                  <a:moveTo>
                    <a:pt x="0" y="65"/>
                  </a:moveTo>
                  <a:cubicBezTo>
                    <a:pt x="11" y="74"/>
                    <a:pt x="27" y="77"/>
                    <a:pt x="41" y="71"/>
                  </a:cubicBezTo>
                  <a:cubicBezTo>
                    <a:pt x="62" y="62"/>
                    <a:pt x="72" y="38"/>
                    <a:pt x="63" y="17"/>
                  </a:cubicBezTo>
                  <a:cubicBezTo>
                    <a:pt x="60" y="10"/>
                    <a:pt x="56" y="4"/>
                    <a:pt x="50" y="0"/>
                  </a:cubicBezTo>
                  <a:lnTo>
                    <a:pt x="0" y="65"/>
                  </a:lnTo>
                  <a:close/>
                </a:path>
              </a:pathLst>
            </a:custGeom>
            <a:grpFill/>
            <a:ln w="19050"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74746"/>
                </a:solidFill>
                <a:effectLst/>
                <a:uLnTx/>
                <a:uFillTx/>
                <a:latin typeface="Arial"/>
                <a:ea typeface="+mn-ea"/>
                <a:cs typeface="+mn-cs"/>
              </a:endParaRPr>
            </a:p>
          </p:txBody>
        </p:sp>
        <p:sp>
          <p:nvSpPr>
            <p:cNvPr id="17" name="Freeform 49">
              <a:extLst>
                <a:ext uri="{FF2B5EF4-FFF2-40B4-BE49-F238E27FC236}">
                  <a16:creationId xmlns:a16="http://schemas.microsoft.com/office/drawing/2014/main" id="{8BF3F93E-FBE5-425C-A3ED-41B7D0177E19}"/>
                </a:ext>
              </a:extLst>
            </p:cNvPr>
            <p:cNvSpPr>
              <a:spLocks/>
            </p:cNvSpPr>
            <p:nvPr/>
          </p:nvSpPr>
          <p:spPr bwMode="auto">
            <a:xfrm>
              <a:off x="4740" y="1785"/>
              <a:ext cx="484" cy="482"/>
            </a:xfrm>
            <a:custGeom>
              <a:avLst/>
              <a:gdLst>
                <a:gd name="T0" fmla="*/ 174 w 484"/>
                <a:gd name="T1" fmla="*/ 457 h 482"/>
                <a:gd name="T2" fmla="*/ 484 w 484"/>
                <a:gd name="T3" fmla="*/ 0 h 482"/>
                <a:gd name="T4" fmla="*/ 0 w 484"/>
                <a:gd name="T5" fmla="*/ 242 h 482"/>
                <a:gd name="T6" fmla="*/ 119 w 484"/>
                <a:gd name="T7" fmla="*/ 482 h 482"/>
                <a:gd name="T8" fmla="*/ 174 w 484"/>
                <a:gd name="T9" fmla="*/ 457 h 482"/>
              </a:gdLst>
              <a:ahLst/>
              <a:cxnLst>
                <a:cxn ang="0">
                  <a:pos x="T0" y="T1"/>
                </a:cxn>
                <a:cxn ang="0">
                  <a:pos x="T2" y="T3"/>
                </a:cxn>
                <a:cxn ang="0">
                  <a:pos x="T4" y="T5"/>
                </a:cxn>
                <a:cxn ang="0">
                  <a:pos x="T6" y="T7"/>
                </a:cxn>
                <a:cxn ang="0">
                  <a:pos x="T8" y="T9"/>
                </a:cxn>
              </a:cxnLst>
              <a:rect l="0" t="0" r="r" b="b"/>
              <a:pathLst>
                <a:path w="484" h="482">
                  <a:moveTo>
                    <a:pt x="174" y="457"/>
                  </a:moveTo>
                  <a:lnTo>
                    <a:pt x="484" y="0"/>
                  </a:lnTo>
                  <a:lnTo>
                    <a:pt x="0" y="242"/>
                  </a:lnTo>
                  <a:lnTo>
                    <a:pt x="119" y="482"/>
                  </a:lnTo>
                  <a:lnTo>
                    <a:pt x="174" y="457"/>
                  </a:lnTo>
                  <a:close/>
                </a:path>
              </a:pathLst>
            </a:custGeom>
            <a:grpFill/>
            <a:ln w="19050"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74746"/>
                </a:solidFill>
                <a:effectLst/>
                <a:uLnTx/>
                <a:uFillTx/>
                <a:latin typeface="Arial"/>
                <a:ea typeface="+mn-ea"/>
                <a:cs typeface="+mn-cs"/>
              </a:endParaRPr>
            </a:p>
          </p:txBody>
        </p:sp>
        <p:sp>
          <p:nvSpPr>
            <p:cNvPr id="18" name="Freeform 50">
              <a:extLst>
                <a:ext uri="{FF2B5EF4-FFF2-40B4-BE49-F238E27FC236}">
                  <a16:creationId xmlns:a16="http://schemas.microsoft.com/office/drawing/2014/main" id="{008C9D48-543E-4383-AE5D-6625040EE294}"/>
                </a:ext>
              </a:extLst>
            </p:cNvPr>
            <p:cNvSpPr>
              <a:spLocks/>
            </p:cNvSpPr>
            <p:nvPr/>
          </p:nvSpPr>
          <p:spPr bwMode="auto">
            <a:xfrm>
              <a:off x="4834" y="2200"/>
              <a:ext cx="78" cy="67"/>
            </a:xfrm>
            <a:custGeom>
              <a:avLst/>
              <a:gdLst>
                <a:gd name="T0" fmla="*/ 37 w 37"/>
                <a:gd name="T1" fmla="*/ 20 h 32"/>
                <a:gd name="T2" fmla="*/ 22 w 37"/>
                <a:gd name="T3" fmla="*/ 3 h 32"/>
                <a:gd name="T4" fmla="*/ 0 w 37"/>
                <a:gd name="T5" fmla="*/ 7 h 32"/>
                <a:gd name="T6" fmla="*/ 12 w 37"/>
                <a:gd name="T7" fmla="*/ 32 h 32"/>
                <a:gd name="T8" fmla="*/ 37 w 37"/>
                <a:gd name="T9" fmla="*/ 20 h 32"/>
              </a:gdLst>
              <a:ahLst/>
              <a:cxnLst>
                <a:cxn ang="0">
                  <a:pos x="T0" y="T1"/>
                </a:cxn>
                <a:cxn ang="0">
                  <a:pos x="T2" y="T3"/>
                </a:cxn>
                <a:cxn ang="0">
                  <a:pos x="T4" y="T5"/>
                </a:cxn>
                <a:cxn ang="0">
                  <a:pos x="T6" y="T7"/>
                </a:cxn>
                <a:cxn ang="0">
                  <a:pos x="T8" y="T9"/>
                </a:cxn>
              </a:cxnLst>
              <a:rect l="0" t="0" r="r" b="b"/>
              <a:pathLst>
                <a:path w="37" h="32">
                  <a:moveTo>
                    <a:pt x="37" y="20"/>
                  </a:moveTo>
                  <a:cubicBezTo>
                    <a:pt x="36" y="13"/>
                    <a:pt x="29" y="5"/>
                    <a:pt x="22" y="3"/>
                  </a:cubicBezTo>
                  <a:cubicBezTo>
                    <a:pt x="14" y="0"/>
                    <a:pt x="6" y="2"/>
                    <a:pt x="0" y="7"/>
                  </a:cubicBezTo>
                  <a:cubicBezTo>
                    <a:pt x="12" y="32"/>
                    <a:pt x="12" y="32"/>
                    <a:pt x="12" y="32"/>
                  </a:cubicBezTo>
                  <a:lnTo>
                    <a:pt x="37" y="20"/>
                  </a:lnTo>
                  <a:close/>
                </a:path>
              </a:pathLst>
            </a:custGeom>
            <a:grpFill/>
            <a:ln w="19050"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74746"/>
                </a:solidFill>
                <a:effectLst/>
                <a:uLnTx/>
                <a:uFillTx/>
                <a:latin typeface="Arial"/>
                <a:ea typeface="+mn-ea"/>
                <a:cs typeface="+mn-cs"/>
              </a:endParaRPr>
            </a:p>
          </p:txBody>
        </p:sp>
        <p:sp>
          <p:nvSpPr>
            <p:cNvPr id="19" name="Freeform 51">
              <a:extLst>
                <a:ext uri="{FF2B5EF4-FFF2-40B4-BE49-F238E27FC236}">
                  <a16:creationId xmlns:a16="http://schemas.microsoft.com/office/drawing/2014/main" id="{1C0E0BFE-181C-4754-8117-8FDD3131D365}"/>
                </a:ext>
              </a:extLst>
            </p:cNvPr>
            <p:cNvSpPr>
              <a:spLocks/>
            </p:cNvSpPr>
            <p:nvPr/>
          </p:nvSpPr>
          <p:spPr bwMode="auto">
            <a:xfrm>
              <a:off x="4740" y="2000"/>
              <a:ext cx="67" cy="80"/>
            </a:xfrm>
            <a:custGeom>
              <a:avLst/>
              <a:gdLst>
                <a:gd name="T0" fmla="*/ 25 w 32"/>
                <a:gd name="T1" fmla="*/ 0 h 38"/>
                <a:gd name="T2" fmla="*/ 30 w 32"/>
                <a:gd name="T3" fmla="*/ 23 h 38"/>
                <a:gd name="T4" fmla="*/ 13 w 32"/>
                <a:gd name="T5" fmla="*/ 38 h 38"/>
                <a:gd name="T6" fmla="*/ 0 w 32"/>
                <a:gd name="T7" fmla="*/ 13 h 38"/>
                <a:gd name="T8" fmla="*/ 25 w 32"/>
                <a:gd name="T9" fmla="*/ 0 h 38"/>
              </a:gdLst>
              <a:ahLst/>
              <a:cxnLst>
                <a:cxn ang="0">
                  <a:pos x="T0" y="T1"/>
                </a:cxn>
                <a:cxn ang="0">
                  <a:pos x="T2" y="T3"/>
                </a:cxn>
                <a:cxn ang="0">
                  <a:pos x="T4" y="T5"/>
                </a:cxn>
                <a:cxn ang="0">
                  <a:pos x="T6" y="T7"/>
                </a:cxn>
                <a:cxn ang="0">
                  <a:pos x="T8" y="T9"/>
                </a:cxn>
              </a:cxnLst>
              <a:rect l="0" t="0" r="r" b="b"/>
              <a:pathLst>
                <a:path w="32" h="38">
                  <a:moveTo>
                    <a:pt x="25" y="0"/>
                  </a:moveTo>
                  <a:cubicBezTo>
                    <a:pt x="30" y="6"/>
                    <a:pt x="32" y="15"/>
                    <a:pt x="30" y="23"/>
                  </a:cubicBezTo>
                  <a:cubicBezTo>
                    <a:pt x="27" y="31"/>
                    <a:pt x="20" y="36"/>
                    <a:pt x="13" y="38"/>
                  </a:cubicBezTo>
                  <a:cubicBezTo>
                    <a:pt x="0" y="13"/>
                    <a:pt x="0" y="13"/>
                    <a:pt x="0" y="13"/>
                  </a:cubicBezTo>
                  <a:lnTo>
                    <a:pt x="25" y="0"/>
                  </a:lnTo>
                  <a:close/>
                </a:path>
              </a:pathLst>
            </a:custGeom>
            <a:grpFill/>
            <a:ln w="19050"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74746"/>
                </a:solidFill>
                <a:effectLst/>
                <a:uLnTx/>
                <a:uFillTx/>
                <a:latin typeface="Arial"/>
                <a:ea typeface="+mn-ea"/>
                <a:cs typeface="+mn-cs"/>
              </a:endParaRPr>
            </a:p>
          </p:txBody>
        </p:sp>
        <p:sp>
          <p:nvSpPr>
            <p:cNvPr id="20" name="Freeform 52">
              <a:extLst>
                <a:ext uri="{FF2B5EF4-FFF2-40B4-BE49-F238E27FC236}">
                  <a16:creationId xmlns:a16="http://schemas.microsoft.com/office/drawing/2014/main" id="{C863A6DA-665D-4B2F-BED5-A41B6991690C}"/>
                </a:ext>
              </a:extLst>
            </p:cNvPr>
            <p:cNvSpPr>
              <a:spLocks/>
            </p:cNvSpPr>
            <p:nvPr/>
          </p:nvSpPr>
          <p:spPr bwMode="auto">
            <a:xfrm>
              <a:off x="4970" y="1920"/>
              <a:ext cx="147" cy="164"/>
            </a:xfrm>
            <a:custGeom>
              <a:avLst/>
              <a:gdLst>
                <a:gd name="T0" fmla="*/ 70 w 70"/>
                <a:gd name="T1" fmla="*/ 10 h 78"/>
                <a:gd name="T2" fmla="*/ 28 w 70"/>
                <a:gd name="T3" fmla="*/ 7 h 78"/>
                <a:gd name="T4" fmla="*/ 10 w 70"/>
                <a:gd name="T5" fmla="*/ 62 h 78"/>
                <a:gd name="T6" fmla="*/ 24 w 70"/>
                <a:gd name="T7" fmla="*/ 78 h 78"/>
                <a:gd name="T8" fmla="*/ 70 w 70"/>
                <a:gd name="T9" fmla="*/ 10 h 78"/>
              </a:gdLst>
              <a:ahLst/>
              <a:cxnLst>
                <a:cxn ang="0">
                  <a:pos x="T0" y="T1"/>
                </a:cxn>
                <a:cxn ang="0">
                  <a:pos x="T2" y="T3"/>
                </a:cxn>
                <a:cxn ang="0">
                  <a:pos x="T4" y="T5"/>
                </a:cxn>
                <a:cxn ang="0">
                  <a:pos x="T6" y="T7"/>
                </a:cxn>
                <a:cxn ang="0">
                  <a:pos x="T8" y="T9"/>
                </a:cxn>
              </a:cxnLst>
              <a:rect l="0" t="0" r="r" b="b"/>
              <a:pathLst>
                <a:path w="70" h="78">
                  <a:moveTo>
                    <a:pt x="70" y="10"/>
                  </a:moveTo>
                  <a:cubicBezTo>
                    <a:pt x="58" y="2"/>
                    <a:pt x="42" y="0"/>
                    <a:pt x="28" y="7"/>
                  </a:cubicBezTo>
                  <a:cubicBezTo>
                    <a:pt x="8" y="17"/>
                    <a:pt x="0" y="42"/>
                    <a:pt x="10" y="62"/>
                  </a:cubicBezTo>
                  <a:cubicBezTo>
                    <a:pt x="13" y="69"/>
                    <a:pt x="18" y="74"/>
                    <a:pt x="24" y="78"/>
                  </a:cubicBezTo>
                  <a:lnTo>
                    <a:pt x="70" y="10"/>
                  </a:lnTo>
                  <a:close/>
                </a:path>
              </a:pathLst>
            </a:custGeom>
            <a:grpFill/>
            <a:ln w="19050"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74746"/>
                </a:solidFill>
                <a:effectLst/>
                <a:uLnTx/>
                <a:uFillTx/>
                <a:latin typeface="Arial"/>
                <a:ea typeface="+mn-ea"/>
                <a:cs typeface="+mn-cs"/>
              </a:endParaRPr>
            </a:p>
          </p:txBody>
        </p:sp>
      </p:grpSp>
      <p:sp>
        <p:nvSpPr>
          <p:cNvPr id="21" name="Title 8">
            <a:extLst>
              <a:ext uri="{FF2B5EF4-FFF2-40B4-BE49-F238E27FC236}">
                <a16:creationId xmlns:a16="http://schemas.microsoft.com/office/drawing/2014/main" id="{64A66DD4-AA29-DC42-9DE7-976E09B58BD7}"/>
              </a:ext>
            </a:extLst>
          </p:cNvPr>
          <p:cNvSpPr txBox="1">
            <a:spLocks/>
          </p:cNvSpPr>
          <p:nvPr/>
        </p:nvSpPr>
        <p:spPr>
          <a:xfrm>
            <a:off x="1496306" y="1292994"/>
            <a:ext cx="6160591" cy="3043143"/>
          </a:xfrm>
          <a:prstGeom prst="rect">
            <a:avLst/>
          </a:prstGeom>
        </p:spPr>
        <p:txBody>
          <a:bodyPr/>
          <a:lstStyle>
            <a:lvl1pPr algn="l" defTabSz="457200" rtl="0" eaLnBrk="1" latinLnBrk="0" hangingPunct="1">
              <a:spcBef>
                <a:spcPct val="0"/>
              </a:spcBef>
              <a:buNone/>
              <a:defRPr sz="2800" b="1" i="0" kern="1200">
                <a:solidFill>
                  <a:schemeClr val="tx1">
                    <a:lumMod val="95000"/>
                  </a:schemeClr>
                </a:solidFill>
                <a:latin typeface="Arial"/>
                <a:ea typeface="+mj-ea"/>
                <a:cs typeface="Arial"/>
              </a:defRPr>
            </a:lvl1pPr>
          </a:lstStyle>
          <a:p>
            <a:pPr marL="0" marR="0" lvl="0" indent="0" algn="l" defTabSz="457200"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rPr>
              <a:t>Datacenter to Cloud</a:t>
            </a:r>
          </a:p>
          <a:p>
            <a:pPr marL="0" marR="0" lvl="0" indent="0" algn="l" defTabSz="457200" rtl="0" eaLnBrk="1" fontAlgn="auto" latinLnBrk="0" hangingPunct="1">
              <a:lnSpc>
                <a:spcPct val="90000"/>
              </a:lnSpc>
              <a:spcBef>
                <a:spcPct val="0"/>
              </a:spcBef>
              <a:spcAft>
                <a:spcPts val="0"/>
              </a:spcAft>
              <a:buClrTx/>
              <a:buSzTx/>
              <a:buFontTx/>
              <a:buNone/>
              <a:tabLst/>
              <a:defRPr/>
            </a:pPr>
            <a:r>
              <a:rPr lang="en-US" b="0" dirty="0">
                <a:solidFill>
                  <a:prstClr val="white"/>
                </a:solidFill>
              </a:rPr>
              <a:t>Waterfall to Agile and DevOps</a:t>
            </a:r>
          </a:p>
          <a:p>
            <a:pPr marL="0" marR="0" lvl="0" indent="0" algn="l" defTabSz="457200" rtl="0" eaLnBrk="1" fontAlgn="auto" latinLnBrk="0" hangingPunct="1">
              <a:lnSpc>
                <a:spcPct val="90000"/>
              </a:lnSpc>
              <a:spcBef>
                <a:spcPct val="0"/>
              </a:spcBef>
              <a:spcAft>
                <a:spcPts val="0"/>
              </a:spcAft>
              <a:buClrTx/>
              <a:buSzTx/>
              <a:buFontTx/>
              <a:buNone/>
              <a:tabLst/>
              <a:defRPr/>
            </a:pPr>
            <a:endParaRPr kumimoji="0" lang="en-US" sz="2800" b="0" i="0" u="none" strike="noStrike" kern="1200" cap="none" spc="0" normalizeH="0" baseline="0" noProof="0" dirty="0">
              <a:ln>
                <a:noFill/>
              </a:ln>
              <a:solidFill>
                <a:prstClr val="white"/>
              </a:solidFill>
              <a:effectLst/>
              <a:uLnTx/>
              <a:uFillTx/>
            </a:endParaRPr>
          </a:p>
          <a:p>
            <a:pPr marL="0" marR="0" lvl="0" indent="0" algn="l" defTabSz="457200" rtl="0" eaLnBrk="1" fontAlgn="auto" latinLnBrk="0" hangingPunct="1">
              <a:lnSpc>
                <a:spcPct val="90000"/>
              </a:lnSpc>
              <a:spcBef>
                <a:spcPct val="0"/>
              </a:spcBef>
              <a:spcAft>
                <a:spcPts val="0"/>
              </a:spcAft>
              <a:buClrTx/>
              <a:buSzTx/>
              <a:buFontTx/>
              <a:buNone/>
              <a:tabLst/>
              <a:defRPr/>
            </a:pPr>
            <a:r>
              <a:rPr lang="en-US" b="0" dirty="0">
                <a:solidFill>
                  <a:prstClr val="white"/>
                </a:solidFill>
              </a:rPr>
              <a:t>Understand the impact</a:t>
            </a:r>
          </a:p>
          <a:p>
            <a:pPr marL="0" marR="0" lvl="0" indent="0" algn="l" defTabSz="457200" rtl="0" eaLnBrk="1" fontAlgn="auto" latinLnBrk="0" hangingPunct="1">
              <a:lnSpc>
                <a:spcPct val="90000"/>
              </a:lnSpc>
              <a:spcBef>
                <a:spcPct val="0"/>
              </a:spcBef>
              <a:spcAft>
                <a:spcPts val="0"/>
              </a:spcAft>
              <a:buClrTx/>
              <a:buSzTx/>
              <a:buFontTx/>
              <a:buNone/>
              <a:tabLst/>
              <a:defRPr/>
            </a:pPr>
            <a:endParaRPr kumimoji="0" lang="en-US" sz="2800" b="0" i="0" u="none" strike="noStrike" kern="1200" cap="none" spc="0" normalizeH="0" baseline="0" noProof="0" dirty="0">
              <a:ln>
                <a:noFill/>
              </a:ln>
              <a:solidFill>
                <a:prstClr val="white"/>
              </a:solidFill>
              <a:effectLst/>
              <a:uLnTx/>
              <a:uFillTx/>
            </a:endParaRPr>
          </a:p>
          <a:p>
            <a:pPr marL="0" marR="0" lvl="0" indent="0" algn="l" defTabSz="457200" rtl="0" eaLnBrk="1" fontAlgn="auto" latinLnBrk="0" hangingPunct="1">
              <a:lnSpc>
                <a:spcPct val="90000"/>
              </a:lnSpc>
              <a:spcBef>
                <a:spcPct val="0"/>
              </a:spcBef>
              <a:spcAft>
                <a:spcPts val="0"/>
              </a:spcAft>
              <a:buClrTx/>
              <a:buSzTx/>
              <a:buFontTx/>
              <a:buNone/>
              <a:tabLst/>
              <a:defRPr/>
            </a:pPr>
            <a:r>
              <a:rPr lang="en-US" b="0" dirty="0">
                <a:solidFill>
                  <a:prstClr val="white"/>
                </a:solidFill>
              </a:rPr>
              <a:t>Plan ahead, don’t surprise the CFO</a:t>
            </a:r>
            <a:endParaRPr kumimoji="0" lang="en-US" sz="2800" b="0" i="0" u="none" strike="noStrike" kern="1200" cap="none" spc="0" normalizeH="0" baseline="0" noProof="0" dirty="0">
              <a:ln>
                <a:noFill/>
              </a:ln>
              <a:solidFill>
                <a:prstClr val="white"/>
              </a:solidFill>
              <a:effectLst/>
              <a:uLnTx/>
              <a:uFillTx/>
            </a:endParaRPr>
          </a:p>
          <a:p>
            <a:pPr marL="0" marR="0" lvl="0" indent="0" algn="l" defTabSz="457200" rtl="0" eaLnBrk="1" fontAlgn="auto" latinLnBrk="0" hangingPunct="1">
              <a:lnSpc>
                <a:spcPct val="90000"/>
              </a:lnSpc>
              <a:spcBef>
                <a:spcPct val="0"/>
              </a:spcBef>
              <a:spcAft>
                <a:spcPts val="0"/>
              </a:spcAft>
              <a:buClrTx/>
              <a:buSzTx/>
              <a:buFontTx/>
              <a:buNone/>
              <a:tabLst/>
              <a:defRPr/>
            </a:pPr>
            <a:endParaRPr kumimoji="0" lang="en-US" sz="2800" b="1" i="0" u="none" strike="noStrike" kern="1200" cap="none" spc="0" normalizeH="0" baseline="0" noProof="0" dirty="0">
              <a:ln>
                <a:noFill/>
              </a:ln>
              <a:solidFill>
                <a:prstClr val="white"/>
              </a:solidFill>
              <a:effectLst/>
              <a:uLnTx/>
              <a:uFillTx/>
              <a:latin typeface="Arial"/>
              <a:ea typeface="+mj-ea"/>
              <a:cs typeface="Arial"/>
            </a:endParaRPr>
          </a:p>
        </p:txBody>
      </p:sp>
      <p:sp>
        <p:nvSpPr>
          <p:cNvPr id="22" name="Title 8">
            <a:extLst>
              <a:ext uri="{FF2B5EF4-FFF2-40B4-BE49-F238E27FC236}">
                <a16:creationId xmlns:a16="http://schemas.microsoft.com/office/drawing/2014/main" id="{8750F54B-CF24-487E-BA35-6A76979E4EE7}"/>
              </a:ext>
            </a:extLst>
          </p:cNvPr>
          <p:cNvSpPr txBox="1">
            <a:spLocks/>
          </p:cNvSpPr>
          <p:nvPr/>
        </p:nvSpPr>
        <p:spPr>
          <a:xfrm>
            <a:off x="313924" y="-1542612"/>
            <a:ext cx="8593856" cy="1493082"/>
          </a:xfrm>
          <a:prstGeom prst="rect">
            <a:avLst/>
          </a:prstGeom>
        </p:spPr>
        <p:txBody>
          <a:bodyPr/>
          <a:lstStyle>
            <a:lvl1pPr algn="l" defTabSz="457200" rtl="0" eaLnBrk="1" latinLnBrk="0" hangingPunct="1">
              <a:spcBef>
                <a:spcPct val="0"/>
              </a:spcBef>
              <a:buNone/>
              <a:defRPr sz="2800" b="1" i="0" kern="1200">
                <a:solidFill>
                  <a:schemeClr val="tx1">
                    <a:lumMod val="95000"/>
                  </a:schemeClr>
                </a:solidFill>
                <a:latin typeface="Arial"/>
                <a:ea typeface="+mj-ea"/>
                <a:cs typeface="Arial"/>
              </a:defRPr>
            </a:lvl1pPr>
          </a:lstStyle>
          <a:p>
            <a:pPr marL="0" marR="0" lvl="0" indent="0" algn="l" defTabSz="457200" rtl="0" eaLnBrk="1" fontAlgn="auto" latinLnBrk="0" hangingPunct="1">
              <a:lnSpc>
                <a:spcPct val="90000"/>
              </a:lnSpc>
              <a:spcBef>
                <a:spcPct val="0"/>
              </a:spcBef>
              <a:spcAft>
                <a:spcPts val="0"/>
              </a:spcAft>
              <a:buClrTx/>
              <a:buSzTx/>
              <a:buFontTx/>
              <a:buNone/>
              <a:tabLst/>
              <a:defRPr/>
            </a:pPr>
            <a:r>
              <a:rPr kumimoji="0" lang="en-US" sz="3500" b="1" i="0" u="none" strike="noStrike" kern="1200" cap="none" spc="0" normalizeH="0" baseline="0" noProof="0" dirty="0">
                <a:ln>
                  <a:noFill/>
                </a:ln>
                <a:solidFill>
                  <a:srgbClr val="474746"/>
                </a:solidFill>
                <a:effectLst/>
                <a:uLnTx/>
                <a:uFillTx/>
                <a:latin typeface="Arial"/>
                <a:ea typeface="+mj-ea"/>
                <a:cs typeface="Arial"/>
              </a:rPr>
              <a:t>Blockers for Innovation</a:t>
            </a:r>
          </a:p>
        </p:txBody>
      </p:sp>
      <p:sp>
        <p:nvSpPr>
          <p:cNvPr id="23" name="Title 8">
            <a:extLst>
              <a:ext uri="{FF2B5EF4-FFF2-40B4-BE49-F238E27FC236}">
                <a16:creationId xmlns:a16="http://schemas.microsoft.com/office/drawing/2014/main" id="{1DCBC1BB-034D-4F83-B20C-6B7FB4246101}"/>
              </a:ext>
            </a:extLst>
          </p:cNvPr>
          <p:cNvSpPr txBox="1">
            <a:spLocks/>
          </p:cNvSpPr>
          <p:nvPr/>
        </p:nvSpPr>
        <p:spPr>
          <a:xfrm>
            <a:off x="-7200900" y="1901409"/>
            <a:ext cx="2240280" cy="464382"/>
          </a:xfrm>
          <a:prstGeom prst="rect">
            <a:avLst/>
          </a:prstGeom>
        </p:spPr>
        <p:txBody>
          <a:bodyPr/>
          <a:lstStyle>
            <a:lvl1pPr algn="l" defTabSz="457200" rtl="0" eaLnBrk="1" latinLnBrk="0" hangingPunct="1">
              <a:spcBef>
                <a:spcPct val="0"/>
              </a:spcBef>
              <a:buNone/>
              <a:defRPr sz="2800" b="1" i="0" kern="1200">
                <a:solidFill>
                  <a:schemeClr val="tx1">
                    <a:lumMod val="95000"/>
                  </a:schemeClr>
                </a:solidFill>
                <a:latin typeface="Arial"/>
                <a:ea typeface="+mj-ea"/>
                <a:cs typeface="Arial"/>
              </a:defRPr>
            </a:lvl1pPr>
          </a:lstStyle>
          <a:p>
            <a:pPr marL="0" marR="0" lvl="0" indent="0" algn="ctr" defTabSz="457200" rtl="0" eaLnBrk="1" fontAlgn="auto" latinLnBrk="0" hangingPunct="1">
              <a:lnSpc>
                <a:spcPct val="90000"/>
              </a:lnSpc>
              <a:spcBef>
                <a:spcPct val="0"/>
              </a:spcBef>
              <a:spcAft>
                <a:spcPts val="0"/>
              </a:spcAft>
              <a:buClrTx/>
              <a:buSzTx/>
              <a:buFontTx/>
              <a:buNone/>
              <a:tabLst/>
              <a:defRPr/>
            </a:pPr>
            <a:r>
              <a:rPr kumimoji="0" lang="en-US" sz="1800" b="0" i="0" u="none" strike="noStrike" kern="1200" cap="none" spc="0" normalizeH="0" baseline="0" noProof="0" dirty="0">
                <a:ln>
                  <a:noFill/>
                </a:ln>
                <a:solidFill>
                  <a:srgbClr val="474746"/>
                </a:solidFill>
                <a:effectLst/>
                <a:uLnTx/>
                <a:uFillTx/>
                <a:latin typeface="Arial"/>
                <a:ea typeface="+mj-ea"/>
                <a:cs typeface="Arial"/>
              </a:rPr>
              <a:t>Culture</a:t>
            </a:r>
          </a:p>
        </p:txBody>
      </p:sp>
      <p:sp>
        <p:nvSpPr>
          <p:cNvPr id="24" name="Title 8">
            <a:extLst>
              <a:ext uri="{FF2B5EF4-FFF2-40B4-BE49-F238E27FC236}">
                <a16:creationId xmlns:a16="http://schemas.microsoft.com/office/drawing/2014/main" id="{6EB47EE1-6A1F-441E-8631-526308913A7A}"/>
              </a:ext>
            </a:extLst>
          </p:cNvPr>
          <p:cNvSpPr txBox="1">
            <a:spLocks/>
          </p:cNvSpPr>
          <p:nvPr/>
        </p:nvSpPr>
        <p:spPr>
          <a:xfrm>
            <a:off x="-4960620" y="1901409"/>
            <a:ext cx="2331720" cy="464382"/>
          </a:xfrm>
          <a:prstGeom prst="rect">
            <a:avLst/>
          </a:prstGeom>
        </p:spPr>
        <p:txBody>
          <a:bodyPr/>
          <a:lstStyle>
            <a:lvl1pPr algn="l" defTabSz="457200" rtl="0" eaLnBrk="1" latinLnBrk="0" hangingPunct="1">
              <a:spcBef>
                <a:spcPct val="0"/>
              </a:spcBef>
              <a:buNone/>
              <a:defRPr sz="2800" b="1" i="0" kern="1200">
                <a:solidFill>
                  <a:schemeClr val="tx1">
                    <a:lumMod val="95000"/>
                  </a:schemeClr>
                </a:solidFill>
                <a:latin typeface="Arial"/>
                <a:ea typeface="+mj-ea"/>
                <a:cs typeface="Arial"/>
              </a:defRPr>
            </a:lvl1pPr>
          </a:lstStyle>
          <a:p>
            <a:pPr marL="0" marR="0" lvl="0" indent="0" algn="ctr" defTabSz="457200" rtl="0" eaLnBrk="1" fontAlgn="auto" latinLnBrk="0" hangingPunct="1">
              <a:lnSpc>
                <a:spcPct val="90000"/>
              </a:lnSpc>
              <a:spcBef>
                <a:spcPct val="0"/>
              </a:spcBef>
              <a:spcAft>
                <a:spcPts val="0"/>
              </a:spcAft>
              <a:buClrTx/>
              <a:buSzTx/>
              <a:buFontTx/>
              <a:buNone/>
              <a:tabLst/>
              <a:defRPr/>
            </a:pPr>
            <a:r>
              <a:rPr kumimoji="0" lang="en-US" sz="1800" b="0" i="0" u="none" strike="noStrike" kern="1200" cap="none" spc="0" normalizeH="0" baseline="0" noProof="0" dirty="0">
                <a:ln>
                  <a:noFill/>
                </a:ln>
                <a:solidFill>
                  <a:srgbClr val="474746"/>
                </a:solidFill>
                <a:effectLst/>
                <a:uLnTx/>
                <a:uFillTx/>
                <a:latin typeface="Arial"/>
                <a:ea typeface="+mj-ea"/>
                <a:cs typeface="Arial"/>
              </a:rPr>
              <a:t>Skills</a:t>
            </a:r>
          </a:p>
        </p:txBody>
      </p:sp>
      <p:sp>
        <p:nvSpPr>
          <p:cNvPr id="25" name="Title 8">
            <a:extLst>
              <a:ext uri="{FF2B5EF4-FFF2-40B4-BE49-F238E27FC236}">
                <a16:creationId xmlns:a16="http://schemas.microsoft.com/office/drawing/2014/main" id="{6116BDAE-5E60-4D7B-A46D-E775F02D0B16}"/>
              </a:ext>
            </a:extLst>
          </p:cNvPr>
          <p:cNvSpPr txBox="1">
            <a:spLocks/>
          </p:cNvSpPr>
          <p:nvPr/>
        </p:nvSpPr>
        <p:spPr>
          <a:xfrm>
            <a:off x="-2720341" y="1901409"/>
            <a:ext cx="2331719" cy="464382"/>
          </a:xfrm>
          <a:prstGeom prst="rect">
            <a:avLst/>
          </a:prstGeom>
        </p:spPr>
        <p:txBody>
          <a:bodyPr/>
          <a:lstStyle>
            <a:lvl1pPr algn="l" defTabSz="457200" rtl="0" eaLnBrk="1" latinLnBrk="0" hangingPunct="1">
              <a:spcBef>
                <a:spcPct val="0"/>
              </a:spcBef>
              <a:buNone/>
              <a:defRPr sz="2800" b="1" i="0" kern="1200">
                <a:solidFill>
                  <a:schemeClr val="tx1">
                    <a:lumMod val="95000"/>
                  </a:schemeClr>
                </a:solidFill>
                <a:latin typeface="Arial"/>
                <a:ea typeface="+mj-ea"/>
                <a:cs typeface="Arial"/>
              </a:defRPr>
            </a:lvl1pPr>
          </a:lstStyle>
          <a:p>
            <a:pPr marL="0" marR="0" lvl="0" indent="0" algn="ctr" defTabSz="457200" rtl="0" eaLnBrk="1" fontAlgn="auto" latinLnBrk="0" hangingPunct="1">
              <a:lnSpc>
                <a:spcPct val="90000"/>
              </a:lnSpc>
              <a:spcBef>
                <a:spcPct val="0"/>
              </a:spcBef>
              <a:spcAft>
                <a:spcPts val="0"/>
              </a:spcAft>
              <a:buClrTx/>
              <a:buSzTx/>
              <a:buFontTx/>
              <a:buNone/>
              <a:tabLst/>
              <a:defRPr/>
            </a:pPr>
            <a:r>
              <a:rPr kumimoji="0" lang="en-US" sz="1800" b="0" i="0" u="none" strike="noStrike" kern="1200" cap="none" spc="0" normalizeH="0" baseline="0" noProof="0" dirty="0">
                <a:ln>
                  <a:noFill/>
                </a:ln>
                <a:solidFill>
                  <a:srgbClr val="474746"/>
                </a:solidFill>
                <a:effectLst/>
                <a:uLnTx/>
                <a:uFillTx/>
                <a:latin typeface="Arial"/>
                <a:ea typeface="+mj-ea"/>
                <a:cs typeface="Arial"/>
              </a:rPr>
              <a:t>Organization</a:t>
            </a:r>
          </a:p>
        </p:txBody>
      </p:sp>
      <p:sp>
        <p:nvSpPr>
          <p:cNvPr id="26" name="Title 8">
            <a:extLst>
              <a:ext uri="{FF2B5EF4-FFF2-40B4-BE49-F238E27FC236}">
                <a16:creationId xmlns:a16="http://schemas.microsoft.com/office/drawing/2014/main" id="{DDAA61F4-8181-45A4-BD63-DC3BF51F9EAB}"/>
              </a:ext>
            </a:extLst>
          </p:cNvPr>
          <p:cNvSpPr txBox="1">
            <a:spLocks/>
          </p:cNvSpPr>
          <p:nvPr/>
        </p:nvSpPr>
        <p:spPr>
          <a:xfrm>
            <a:off x="6812277" y="-500686"/>
            <a:ext cx="2266311" cy="464382"/>
          </a:xfrm>
          <a:prstGeom prst="rect">
            <a:avLst/>
          </a:prstGeom>
        </p:spPr>
        <p:txBody>
          <a:bodyPr/>
          <a:lstStyle>
            <a:lvl1pPr algn="l" defTabSz="457200" rtl="0" eaLnBrk="1" latinLnBrk="0" hangingPunct="1">
              <a:spcBef>
                <a:spcPct val="0"/>
              </a:spcBef>
              <a:buNone/>
              <a:defRPr sz="2800" b="1" i="0" kern="1200">
                <a:solidFill>
                  <a:schemeClr val="tx1">
                    <a:lumMod val="95000"/>
                  </a:schemeClr>
                </a:solidFill>
                <a:latin typeface="Arial"/>
                <a:ea typeface="+mj-ea"/>
                <a:cs typeface="Arial"/>
              </a:defRPr>
            </a:lvl1pPr>
          </a:lstStyle>
          <a:p>
            <a:pPr marL="0" marR="0" lvl="0" indent="0" algn="ctr" defTabSz="457200" rtl="0" eaLnBrk="1" fontAlgn="auto" latinLnBrk="0" hangingPunct="1">
              <a:lnSpc>
                <a:spcPct val="90000"/>
              </a:lnSpc>
              <a:spcBef>
                <a:spcPct val="0"/>
              </a:spcBef>
              <a:spcAft>
                <a:spcPts val="0"/>
              </a:spcAft>
              <a:buClrTx/>
              <a:buSzTx/>
              <a:buFontTx/>
              <a:buNone/>
              <a:tabLst/>
              <a:defRPr/>
            </a:pPr>
            <a:r>
              <a:rPr kumimoji="0" lang="en-US" sz="1800" b="0" i="0" u="none" strike="noStrike" kern="1200" cap="none" spc="0" normalizeH="0" baseline="0" noProof="0" dirty="0">
                <a:ln>
                  <a:noFill/>
                </a:ln>
                <a:solidFill>
                  <a:srgbClr val="474746"/>
                </a:solidFill>
                <a:effectLst/>
                <a:uLnTx/>
                <a:uFillTx/>
                <a:latin typeface="Arial"/>
                <a:ea typeface="+mj-ea"/>
                <a:cs typeface="Arial"/>
              </a:rPr>
              <a:t>Finance</a:t>
            </a:r>
          </a:p>
        </p:txBody>
      </p:sp>
      <p:sp>
        <p:nvSpPr>
          <p:cNvPr id="28" name="Arrow: Pentagon 27">
            <a:extLst>
              <a:ext uri="{FF2B5EF4-FFF2-40B4-BE49-F238E27FC236}">
                <a16:creationId xmlns:a16="http://schemas.microsoft.com/office/drawing/2014/main" id="{C3672432-8990-4642-82F0-C5494048D01F}"/>
              </a:ext>
            </a:extLst>
          </p:cNvPr>
          <p:cNvSpPr/>
          <p:nvPr/>
        </p:nvSpPr>
        <p:spPr>
          <a:xfrm>
            <a:off x="-3832099" y="2438400"/>
            <a:ext cx="3641264" cy="2705100"/>
          </a:xfrm>
          <a:prstGeom prst="homePlate">
            <a:avLst>
              <a:gd name="adj" fmla="val 11560"/>
            </a:avLst>
          </a:prstGeom>
          <a:gradFill>
            <a:gsLst>
              <a:gs pos="1961">
                <a:schemeClr val="bg2"/>
              </a:gs>
              <a:gs pos="100000">
                <a:schemeClr val="bg2">
                  <a:lumMod val="7500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29" name="Arrow: Pentagon 28">
            <a:extLst>
              <a:ext uri="{FF2B5EF4-FFF2-40B4-BE49-F238E27FC236}">
                <a16:creationId xmlns:a16="http://schemas.microsoft.com/office/drawing/2014/main" id="{990953E4-FBEE-4C13-8526-24A459D668ED}"/>
              </a:ext>
            </a:extLst>
          </p:cNvPr>
          <p:cNvSpPr/>
          <p:nvPr/>
        </p:nvSpPr>
        <p:spPr>
          <a:xfrm>
            <a:off x="-6107447" y="2438400"/>
            <a:ext cx="3641264" cy="2705100"/>
          </a:xfrm>
          <a:prstGeom prst="homePlate">
            <a:avLst>
              <a:gd name="adj" fmla="val 11560"/>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30" name="Arrow: Pentagon 29">
            <a:extLst>
              <a:ext uri="{FF2B5EF4-FFF2-40B4-BE49-F238E27FC236}">
                <a16:creationId xmlns:a16="http://schemas.microsoft.com/office/drawing/2014/main" id="{BB8F66E4-A3B6-4E32-B684-D90002038C99}"/>
              </a:ext>
            </a:extLst>
          </p:cNvPr>
          <p:cNvSpPr/>
          <p:nvPr/>
        </p:nvSpPr>
        <p:spPr>
          <a:xfrm>
            <a:off x="-7353300" y="2438400"/>
            <a:ext cx="2600968" cy="2705100"/>
          </a:xfrm>
          <a:prstGeom prst="homePlate">
            <a:avLst>
              <a:gd name="adj" fmla="val 11560"/>
            </a:avLst>
          </a:prstGeom>
          <a:gradFill>
            <a:gsLst>
              <a:gs pos="1961">
                <a:srgbClr val="F1605D"/>
              </a:gs>
              <a:gs pos="100000">
                <a:srgbClr val="E84A44"/>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32" name="Rectangle 31">
            <a:extLst>
              <a:ext uri="{FF2B5EF4-FFF2-40B4-BE49-F238E27FC236}">
                <a16:creationId xmlns:a16="http://schemas.microsoft.com/office/drawing/2014/main" id="{45B01C01-B3DD-4EE8-A308-9A01BB383603}"/>
              </a:ext>
            </a:extLst>
          </p:cNvPr>
          <p:cNvSpPr/>
          <p:nvPr/>
        </p:nvSpPr>
        <p:spPr>
          <a:xfrm>
            <a:off x="-7046255" y="3562165"/>
            <a:ext cx="1779245" cy="1779245"/>
          </a:xfrm>
          <a:prstGeom prst="rect">
            <a:avLst/>
          </a:prstGeom>
          <a:noFill/>
          <a:ln w="38100">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a:ea typeface="+mn-ea"/>
                <a:cs typeface="+mn-cs"/>
              </a:rPr>
              <a:t>Leadership Systems and Feedback</a:t>
            </a:r>
          </a:p>
        </p:txBody>
      </p:sp>
      <p:grpSp>
        <p:nvGrpSpPr>
          <p:cNvPr id="33" name="Group 32">
            <a:extLst>
              <a:ext uri="{FF2B5EF4-FFF2-40B4-BE49-F238E27FC236}">
                <a16:creationId xmlns:a16="http://schemas.microsoft.com/office/drawing/2014/main" id="{AC9FCF56-AB10-4EF0-87AF-B36E16540840}"/>
              </a:ext>
            </a:extLst>
          </p:cNvPr>
          <p:cNvGrpSpPr/>
          <p:nvPr/>
        </p:nvGrpSpPr>
        <p:grpSpPr>
          <a:xfrm>
            <a:off x="-6490730" y="2866205"/>
            <a:ext cx="712708" cy="849445"/>
            <a:chOff x="2897012" y="2317750"/>
            <a:chExt cx="581499" cy="693063"/>
          </a:xfrm>
        </p:grpSpPr>
        <p:sp>
          <p:nvSpPr>
            <p:cNvPr id="34" name="Freeform 11">
              <a:extLst>
                <a:ext uri="{FF2B5EF4-FFF2-40B4-BE49-F238E27FC236}">
                  <a16:creationId xmlns:a16="http://schemas.microsoft.com/office/drawing/2014/main" id="{A6C70D24-B61B-4D94-A00B-7F2A3903E3AE}"/>
                </a:ext>
              </a:extLst>
            </p:cNvPr>
            <p:cNvSpPr>
              <a:spLocks/>
            </p:cNvSpPr>
            <p:nvPr/>
          </p:nvSpPr>
          <p:spPr bwMode="auto">
            <a:xfrm>
              <a:off x="2941462" y="2317750"/>
              <a:ext cx="537049" cy="661314"/>
            </a:xfrm>
            <a:custGeom>
              <a:avLst/>
              <a:gdLst>
                <a:gd name="T0" fmla="*/ 178 w 178"/>
                <a:gd name="T1" fmla="*/ 89 h 220"/>
                <a:gd name="T2" fmla="*/ 178 w 178"/>
                <a:gd name="T3" fmla="*/ 81 h 220"/>
                <a:gd name="T4" fmla="*/ 156 w 178"/>
                <a:gd name="T5" fmla="*/ 31 h 220"/>
                <a:gd name="T6" fmla="*/ 89 w 178"/>
                <a:gd name="T7" fmla="*/ 0 h 220"/>
                <a:gd name="T8" fmla="*/ 0 w 178"/>
                <a:gd name="T9" fmla="*/ 89 h 220"/>
                <a:gd name="T10" fmla="*/ 89 w 178"/>
                <a:gd name="T11" fmla="*/ 179 h 220"/>
                <a:gd name="T12" fmla="*/ 89 w 178"/>
                <a:gd name="T13" fmla="*/ 220 h 220"/>
                <a:gd name="T14" fmla="*/ 160 w 178"/>
                <a:gd name="T15" fmla="*/ 145 h 220"/>
                <a:gd name="T16" fmla="*/ 178 w 178"/>
                <a:gd name="T17" fmla="*/ 89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8" h="220">
                  <a:moveTo>
                    <a:pt x="178" y="89"/>
                  </a:moveTo>
                  <a:cubicBezTo>
                    <a:pt x="178" y="87"/>
                    <a:pt x="178" y="84"/>
                    <a:pt x="178" y="81"/>
                  </a:cubicBezTo>
                  <a:cubicBezTo>
                    <a:pt x="176" y="62"/>
                    <a:pt x="168" y="45"/>
                    <a:pt x="156" y="31"/>
                  </a:cubicBezTo>
                  <a:cubicBezTo>
                    <a:pt x="139" y="11"/>
                    <a:pt x="115" y="0"/>
                    <a:pt x="89" y="0"/>
                  </a:cubicBezTo>
                  <a:cubicBezTo>
                    <a:pt x="40" y="0"/>
                    <a:pt x="0" y="40"/>
                    <a:pt x="0" y="89"/>
                  </a:cubicBezTo>
                  <a:cubicBezTo>
                    <a:pt x="0" y="139"/>
                    <a:pt x="40" y="179"/>
                    <a:pt x="89" y="179"/>
                  </a:cubicBezTo>
                  <a:cubicBezTo>
                    <a:pt x="89" y="220"/>
                    <a:pt x="89" y="220"/>
                    <a:pt x="89" y="220"/>
                  </a:cubicBezTo>
                  <a:cubicBezTo>
                    <a:pt x="115" y="198"/>
                    <a:pt x="143" y="175"/>
                    <a:pt x="160" y="145"/>
                  </a:cubicBezTo>
                  <a:cubicBezTo>
                    <a:pt x="170" y="128"/>
                    <a:pt x="178" y="110"/>
                    <a:pt x="178" y="89"/>
                  </a:cubicBezTo>
                  <a:close/>
                </a:path>
              </a:pathLst>
            </a:cu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74746"/>
                </a:solidFill>
                <a:effectLst/>
                <a:uLnTx/>
                <a:uFillTx/>
                <a:latin typeface="Arial"/>
                <a:ea typeface="+mn-ea"/>
                <a:cs typeface="+mn-cs"/>
              </a:endParaRPr>
            </a:p>
          </p:txBody>
        </p:sp>
        <p:sp>
          <p:nvSpPr>
            <p:cNvPr id="35" name="Oval 34">
              <a:extLst>
                <a:ext uri="{FF2B5EF4-FFF2-40B4-BE49-F238E27FC236}">
                  <a16:creationId xmlns:a16="http://schemas.microsoft.com/office/drawing/2014/main" id="{29B6F5A7-1494-4FE4-9C76-B9B5E7F45B02}"/>
                </a:ext>
              </a:extLst>
            </p:cNvPr>
            <p:cNvSpPr/>
            <p:nvPr/>
          </p:nvSpPr>
          <p:spPr>
            <a:xfrm>
              <a:off x="3036094" y="2533076"/>
              <a:ext cx="88106" cy="88106"/>
            </a:xfrm>
            <a:prstGeom prst="ellipse">
              <a:avLst/>
            </a:prstGeom>
            <a:noFill/>
            <a:ln w="19050"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36" name="Rectangle 35">
              <a:extLst>
                <a:ext uri="{FF2B5EF4-FFF2-40B4-BE49-F238E27FC236}">
                  <a16:creationId xmlns:a16="http://schemas.microsoft.com/office/drawing/2014/main" id="{6ECD2F04-AFBA-4874-B029-406ED1BBE97D}"/>
                </a:ext>
              </a:extLst>
            </p:cNvPr>
            <p:cNvSpPr/>
            <p:nvPr/>
          </p:nvSpPr>
          <p:spPr>
            <a:xfrm>
              <a:off x="3161109" y="2533076"/>
              <a:ext cx="88106" cy="88106"/>
            </a:xfrm>
            <a:prstGeom prst="rect">
              <a:avLst/>
            </a:prstGeom>
            <a:noFill/>
            <a:ln w="19050"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37" name="Isosceles Triangle 36">
              <a:extLst>
                <a:ext uri="{FF2B5EF4-FFF2-40B4-BE49-F238E27FC236}">
                  <a16:creationId xmlns:a16="http://schemas.microsoft.com/office/drawing/2014/main" id="{733870BF-89D9-46AC-A7D0-AADC48069728}"/>
                </a:ext>
              </a:extLst>
            </p:cNvPr>
            <p:cNvSpPr/>
            <p:nvPr/>
          </p:nvSpPr>
          <p:spPr>
            <a:xfrm>
              <a:off x="3286125" y="2533076"/>
              <a:ext cx="88106" cy="88106"/>
            </a:xfrm>
            <a:prstGeom prst="triangle">
              <a:avLst/>
            </a:prstGeom>
            <a:noFill/>
            <a:ln w="19050"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38" name="Freeform 11">
              <a:extLst>
                <a:ext uri="{FF2B5EF4-FFF2-40B4-BE49-F238E27FC236}">
                  <a16:creationId xmlns:a16="http://schemas.microsoft.com/office/drawing/2014/main" id="{91E927D6-B110-42EB-A05B-A5A0F5644BD0}"/>
                </a:ext>
              </a:extLst>
            </p:cNvPr>
            <p:cNvSpPr>
              <a:spLocks/>
            </p:cNvSpPr>
            <p:nvPr/>
          </p:nvSpPr>
          <p:spPr bwMode="auto">
            <a:xfrm flipH="1">
              <a:off x="2897012" y="2699780"/>
              <a:ext cx="252588" cy="311033"/>
            </a:xfrm>
            <a:custGeom>
              <a:avLst/>
              <a:gdLst>
                <a:gd name="T0" fmla="*/ 178 w 178"/>
                <a:gd name="T1" fmla="*/ 89 h 220"/>
                <a:gd name="T2" fmla="*/ 178 w 178"/>
                <a:gd name="T3" fmla="*/ 81 h 220"/>
                <a:gd name="T4" fmla="*/ 156 w 178"/>
                <a:gd name="T5" fmla="*/ 31 h 220"/>
                <a:gd name="T6" fmla="*/ 89 w 178"/>
                <a:gd name="T7" fmla="*/ 0 h 220"/>
                <a:gd name="T8" fmla="*/ 0 w 178"/>
                <a:gd name="T9" fmla="*/ 89 h 220"/>
                <a:gd name="T10" fmla="*/ 89 w 178"/>
                <a:gd name="T11" fmla="*/ 179 h 220"/>
                <a:gd name="T12" fmla="*/ 89 w 178"/>
                <a:gd name="T13" fmla="*/ 220 h 220"/>
                <a:gd name="T14" fmla="*/ 160 w 178"/>
                <a:gd name="T15" fmla="*/ 145 h 220"/>
                <a:gd name="T16" fmla="*/ 178 w 178"/>
                <a:gd name="T17" fmla="*/ 89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8" h="220">
                  <a:moveTo>
                    <a:pt x="178" y="89"/>
                  </a:moveTo>
                  <a:cubicBezTo>
                    <a:pt x="178" y="87"/>
                    <a:pt x="178" y="84"/>
                    <a:pt x="178" y="81"/>
                  </a:cubicBezTo>
                  <a:cubicBezTo>
                    <a:pt x="176" y="62"/>
                    <a:pt x="168" y="45"/>
                    <a:pt x="156" y="31"/>
                  </a:cubicBezTo>
                  <a:cubicBezTo>
                    <a:pt x="139" y="11"/>
                    <a:pt x="115" y="0"/>
                    <a:pt x="89" y="0"/>
                  </a:cubicBezTo>
                  <a:cubicBezTo>
                    <a:pt x="40" y="0"/>
                    <a:pt x="0" y="40"/>
                    <a:pt x="0" y="89"/>
                  </a:cubicBezTo>
                  <a:cubicBezTo>
                    <a:pt x="0" y="139"/>
                    <a:pt x="40" y="179"/>
                    <a:pt x="89" y="179"/>
                  </a:cubicBezTo>
                  <a:cubicBezTo>
                    <a:pt x="89" y="220"/>
                    <a:pt x="89" y="220"/>
                    <a:pt x="89" y="220"/>
                  </a:cubicBezTo>
                  <a:cubicBezTo>
                    <a:pt x="115" y="198"/>
                    <a:pt x="143" y="175"/>
                    <a:pt x="160" y="145"/>
                  </a:cubicBezTo>
                  <a:cubicBezTo>
                    <a:pt x="170" y="128"/>
                    <a:pt x="178" y="110"/>
                    <a:pt x="178" y="89"/>
                  </a:cubicBezTo>
                  <a:close/>
                </a:path>
              </a:pathLst>
            </a:custGeom>
            <a:solidFill>
              <a:srgbClr val="EE5853"/>
            </a:solidFill>
            <a:ln w="19050"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74746"/>
                </a:solidFill>
                <a:effectLst/>
                <a:uLnTx/>
                <a:uFillTx/>
                <a:latin typeface="Arial"/>
                <a:ea typeface="+mn-ea"/>
                <a:cs typeface="+mn-cs"/>
              </a:endParaRPr>
            </a:p>
          </p:txBody>
        </p:sp>
      </p:grpSp>
      <p:sp>
        <p:nvSpPr>
          <p:cNvPr id="40" name="Rectangle 39">
            <a:extLst>
              <a:ext uri="{FF2B5EF4-FFF2-40B4-BE49-F238E27FC236}">
                <a16:creationId xmlns:a16="http://schemas.microsoft.com/office/drawing/2014/main" id="{8F841C7E-7E32-41FB-AD8D-CD7F52F2150F}"/>
              </a:ext>
            </a:extLst>
          </p:cNvPr>
          <p:cNvSpPr/>
          <p:nvPr/>
        </p:nvSpPr>
        <p:spPr>
          <a:xfrm>
            <a:off x="-4670405" y="3562165"/>
            <a:ext cx="1779245" cy="1779245"/>
          </a:xfrm>
          <a:prstGeom prst="rect">
            <a:avLst/>
          </a:prstGeom>
          <a:noFill/>
          <a:ln w="38100">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74746"/>
                </a:solidFill>
                <a:effectLst/>
                <a:uLnTx/>
                <a:uFillTx/>
                <a:latin typeface="Arial"/>
                <a:ea typeface="+mn-ea"/>
                <a:cs typeface="+mn-cs"/>
              </a:rPr>
              <a:t>Training and Compensation</a:t>
            </a:r>
          </a:p>
        </p:txBody>
      </p:sp>
      <p:sp>
        <p:nvSpPr>
          <p:cNvPr id="41" name="Freeform 11">
            <a:extLst>
              <a:ext uri="{FF2B5EF4-FFF2-40B4-BE49-F238E27FC236}">
                <a16:creationId xmlns:a16="http://schemas.microsoft.com/office/drawing/2014/main" id="{BDC47BA7-358E-4F49-B7C1-B76DDB912E46}"/>
              </a:ext>
            </a:extLst>
          </p:cNvPr>
          <p:cNvSpPr>
            <a:spLocks noEditPoints="1"/>
          </p:cNvSpPr>
          <p:nvPr/>
        </p:nvSpPr>
        <p:spPr bwMode="auto">
          <a:xfrm>
            <a:off x="-4035046" y="2897524"/>
            <a:ext cx="609790" cy="970580"/>
          </a:xfrm>
          <a:custGeom>
            <a:avLst/>
            <a:gdLst>
              <a:gd name="T0" fmla="*/ 603 w 1286"/>
              <a:gd name="T1" fmla="*/ 1237 h 2050"/>
              <a:gd name="T2" fmla="*/ 367 w 1286"/>
              <a:gd name="T3" fmla="*/ 1555 h 2050"/>
              <a:gd name="T4" fmla="*/ 45 w 1286"/>
              <a:gd name="T5" fmla="*/ 1530 h 2050"/>
              <a:gd name="T6" fmla="*/ 266 w 1286"/>
              <a:gd name="T7" fmla="*/ 1111 h 2050"/>
              <a:gd name="T8" fmla="*/ 306 w 1286"/>
              <a:gd name="T9" fmla="*/ 1227 h 2050"/>
              <a:gd name="T10" fmla="*/ 432 w 1286"/>
              <a:gd name="T11" fmla="*/ 1197 h 2050"/>
              <a:gd name="T12" fmla="*/ 507 w 1286"/>
              <a:gd name="T13" fmla="*/ 1298 h 2050"/>
              <a:gd name="T14" fmla="*/ 985 w 1286"/>
              <a:gd name="T15" fmla="*/ 1116 h 2050"/>
              <a:gd name="T16" fmla="*/ 934 w 1286"/>
              <a:gd name="T17" fmla="*/ 1202 h 2050"/>
              <a:gd name="T18" fmla="*/ 814 w 1286"/>
              <a:gd name="T19" fmla="*/ 1202 h 2050"/>
              <a:gd name="T20" fmla="*/ 744 w 1286"/>
              <a:gd name="T21" fmla="*/ 1272 h 2050"/>
              <a:gd name="T22" fmla="*/ 643 w 1286"/>
              <a:gd name="T23" fmla="*/ 1247 h 2050"/>
              <a:gd name="T24" fmla="*/ 955 w 1286"/>
              <a:gd name="T25" fmla="*/ 1727 h 2050"/>
              <a:gd name="T26" fmla="*/ 1171 w 1286"/>
              <a:gd name="T27" fmla="*/ 626 h 2050"/>
              <a:gd name="T28" fmla="*/ 1236 w 1286"/>
              <a:gd name="T29" fmla="*/ 727 h 2050"/>
              <a:gd name="T30" fmla="*/ 1156 w 1286"/>
              <a:gd name="T31" fmla="*/ 838 h 2050"/>
              <a:gd name="T32" fmla="*/ 1065 w 1286"/>
              <a:gd name="T33" fmla="*/ 954 h 2050"/>
              <a:gd name="T34" fmla="*/ 980 w 1286"/>
              <a:gd name="T35" fmla="*/ 1076 h 2050"/>
              <a:gd name="T36" fmla="*/ 899 w 1286"/>
              <a:gd name="T37" fmla="*/ 1187 h 2050"/>
              <a:gd name="T38" fmla="*/ 764 w 1286"/>
              <a:gd name="T39" fmla="*/ 1187 h 2050"/>
              <a:gd name="T40" fmla="*/ 618 w 1286"/>
              <a:gd name="T41" fmla="*/ 1182 h 2050"/>
              <a:gd name="T42" fmla="*/ 467 w 1286"/>
              <a:gd name="T43" fmla="*/ 1182 h 2050"/>
              <a:gd name="T44" fmla="*/ 331 w 1286"/>
              <a:gd name="T45" fmla="*/ 1182 h 2050"/>
              <a:gd name="T46" fmla="*/ 251 w 1286"/>
              <a:gd name="T47" fmla="*/ 1070 h 2050"/>
              <a:gd name="T48" fmla="*/ 171 w 1286"/>
              <a:gd name="T49" fmla="*/ 949 h 2050"/>
              <a:gd name="T50" fmla="*/ 80 w 1286"/>
              <a:gd name="T51" fmla="*/ 828 h 2050"/>
              <a:gd name="T52" fmla="*/ 0 w 1286"/>
              <a:gd name="T53" fmla="*/ 717 h 2050"/>
              <a:gd name="T54" fmla="*/ 45 w 1286"/>
              <a:gd name="T55" fmla="*/ 586 h 2050"/>
              <a:gd name="T56" fmla="*/ 95 w 1286"/>
              <a:gd name="T57" fmla="*/ 444 h 2050"/>
              <a:gd name="T58" fmla="*/ 135 w 1286"/>
              <a:gd name="T59" fmla="*/ 308 h 2050"/>
              <a:gd name="T60" fmla="*/ 181 w 1286"/>
              <a:gd name="T61" fmla="*/ 177 h 2050"/>
              <a:gd name="T62" fmla="*/ 311 w 1286"/>
              <a:gd name="T63" fmla="*/ 131 h 2050"/>
              <a:gd name="T64" fmla="*/ 452 w 1286"/>
              <a:gd name="T65" fmla="*/ 91 h 2050"/>
              <a:gd name="T66" fmla="*/ 588 w 1286"/>
              <a:gd name="T67" fmla="*/ 45 h 2050"/>
              <a:gd name="T68" fmla="*/ 718 w 1286"/>
              <a:gd name="T69" fmla="*/ 0 h 2050"/>
              <a:gd name="T70" fmla="*/ 834 w 1286"/>
              <a:gd name="T71" fmla="*/ 81 h 2050"/>
              <a:gd name="T72" fmla="*/ 945 w 1286"/>
              <a:gd name="T73" fmla="*/ 172 h 2050"/>
              <a:gd name="T74" fmla="*/ 1065 w 1286"/>
              <a:gd name="T75" fmla="*/ 258 h 2050"/>
              <a:gd name="T76" fmla="*/ 1176 w 1286"/>
              <a:gd name="T77" fmla="*/ 338 h 2050"/>
              <a:gd name="T78" fmla="*/ 1176 w 1286"/>
              <a:gd name="T79" fmla="*/ 480 h 2050"/>
              <a:gd name="T80" fmla="*/ 1171 w 1286"/>
              <a:gd name="T81" fmla="*/ 626 h 2050"/>
              <a:gd name="T82" fmla="*/ 613 w 1286"/>
              <a:gd name="T83" fmla="*/ 182 h 2050"/>
              <a:gd name="T84" fmla="*/ 241 w 1286"/>
              <a:gd name="T85" fmla="*/ 621 h 2050"/>
              <a:gd name="T86" fmla="*/ 613 w 1286"/>
              <a:gd name="T87" fmla="*/ 247 h 20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86" h="2050">
                <a:moveTo>
                  <a:pt x="537" y="1277"/>
                </a:moveTo>
                <a:cubicBezTo>
                  <a:pt x="537" y="1277"/>
                  <a:pt x="537" y="1277"/>
                  <a:pt x="537" y="1277"/>
                </a:cubicBezTo>
                <a:cubicBezTo>
                  <a:pt x="603" y="1237"/>
                  <a:pt x="603" y="1237"/>
                  <a:pt x="603" y="1237"/>
                </a:cubicBezTo>
                <a:cubicBezTo>
                  <a:pt x="603" y="1237"/>
                  <a:pt x="603" y="1237"/>
                  <a:pt x="603" y="1237"/>
                </a:cubicBezTo>
                <a:cubicBezTo>
                  <a:pt x="558" y="1530"/>
                  <a:pt x="512" y="1687"/>
                  <a:pt x="487" y="1762"/>
                </a:cubicBezTo>
                <a:cubicBezTo>
                  <a:pt x="487" y="1762"/>
                  <a:pt x="487" y="1762"/>
                  <a:pt x="367" y="1555"/>
                </a:cubicBezTo>
                <a:cubicBezTo>
                  <a:pt x="367" y="1555"/>
                  <a:pt x="367" y="1555"/>
                  <a:pt x="357" y="1540"/>
                </a:cubicBezTo>
                <a:cubicBezTo>
                  <a:pt x="357" y="1540"/>
                  <a:pt x="357" y="1540"/>
                  <a:pt x="331" y="1540"/>
                </a:cubicBezTo>
                <a:cubicBezTo>
                  <a:pt x="331" y="1540"/>
                  <a:pt x="331" y="1540"/>
                  <a:pt x="45" y="1530"/>
                </a:cubicBezTo>
                <a:cubicBezTo>
                  <a:pt x="125" y="1409"/>
                  <a:pt x="186" y="1257"/>
                  <a:pt x="231" y="1111"/>
                </a:cubicBezTo>
                <a:cubicBezTo>
                  <a:pt x="231" y="1111"/>
                  <a:pt x="231" y="1111"/>
                  <a:pt x="251" y="1111"/>
                </a:cubicBezTo>
                <a:cubicBezTo>
                  <a:pt x="251" y="1111"/>
                  <a:pt x="251" y="1111"/>
                  <a:pt x="266" y="1111"/>
                </a:cubicBezTo>
                <a:cubicBezTo>
                  <a:pt x="266" y="1111"/>
                  <a:pt x="266" y="1111"/>
                  <a:pt x="271" y="1126"/>
                </a:cubicBezTo>
                <a:cubicBezTo>
                  <a:pt x="271" y="1126"/>
                  <a:pt x="271" y="1126"/>
                  <a:pt x="296" y="1197"/>
                </a:cubicBezTo>
                <a:cubicBezTo>
                  <a:pt x="296" y="1197"/>
                  <a:pt x="296" y="1197"/>
                  <a:pt x="306" y="1227"/>
                </a:cubicBezTo>
                <a:cubicBezTo>
                  <a:pt x="306" y="1227"/>
                  <a:pt x="306" y="1227"/>
                  <a:pt x="341" y="1222"/>
                </a:cubicBezTo>
                <a:cubicBezTo>
                  <a:pt x="341" y="1222"/>
                  <a:pt x="341" y="1222"/>
                  <a:pt x="417" y="1202"/>
                </a:cubicBezTo>
                <a:cubicBezTo>
                  <a:pt x="417" y="1202"/>
                  <a:pt x="417" y="1202"/>
                  <a:pt x="432" y="1197"/>
                </a:cubicBezTo>
                <a:cubicBezTo>
                  <a:pt x="432" y="1197"/>
                  <a:pt x="432" y="1197"/>
                  <a:pt x="442" y="1212"/>
                </a:cubicBezTo>
                <a:cubicBezTo>
                  <a:pt x="442" y="1212"/>
                  <a:pt x="442" y="1212"/>
                  <a:pt x="487" y="1267"/>
                </a:cubicBezTo>
                <a:cubicBezTo>
                  <a:pt x="487" y="1267"/>
                  <a:pt x="487" y="1267"/>
                  <a:pt x="507" y="1298"/>
                </a:cubicBezTo>
                <a:cubicBezTo>
                  <a:pt x="507" y="1298"/>
                  <a:pt x="507" y="1298"/>
                  <a:pt x="537" y="1277"/>
                </a:cubicBezTo>
                <a:close/>
                <a:moveTo>
                  <a:pt x="1005" y="1116"/>
                </a:moveTo>
                <a:cubicBezTo>
                  <a:pt x="985" y="1116"/>
                  <a:pt x="985" y="1116"/>
                  <a:pt x="985" y="1116"/>
                </a:cubicBezTo>
                <a:cubicBezTo>
                  <a:pt x="970" y="1116"/>
                  <a:pt x="970" y="1116"/>
                  <a:pt x="970" y="1116"/>
                </a:cubicBezTo>
                <a:cubicBezTo>
                  <a:pt x="965" y="1131"/>
                  <a:pt x="965" y="1131"/>
                  <a:pt x="965" y="1131"/>
                </a:cubicBezTo>
                <a:cubicBezTo>
                  <a:pt x="934" y="1202"/>
                  <a:pt x="934" y="1202"/>
                  <a:pt x="934" y="1202"/>
                </a:cubicBezTo>
                <a:cubicBezTo>
                  <a:pt x="924" y="1232"/>
                  <a:pt x="924" y="1232"/>
                  <a:pt x="924" y="1232"/>
                </a:cubicBezTo>
                <a:cubicBezTo>
                  <a:pt x="889" y="1222"/>
                  <a:pt x="889" y="1222"/>
                  <a:pt x="889" y="1222"/>
                </a:cubicBezTo>
                <a:cubicBezTo>
                  <a:pt x="814" y="1202"/>
                  <a:pt x="814" y="1202"/>
                  <a:pt x="814" y="1202"/>
                </a:cubicBezTo>
                <a:cubicBezTo>
                  <a:pt x="799" y="1202"/>
                  <a:pt x="799" y="1202"/>
                  <a:pt x="799" y="1202"/>
                </a:cubicBezTo>
                <a:cubicBezTo>
                  <a:pt x="789" y="1212"/>
                  <a:pt x="789" y="1212"/>
                  <a:pt x="789" y="1212"/>
                </a:cubicBezTo>
                <a:cubicBezTo>
                  <a:pt x="744" y="1272"/>
                  <a:pt x="744" y="1272"/>
                  <a:pt x="744" y="1272"/>
                </a:cubicBezTo>
                <a:cubicBezTo>
                  <a:pt x="718" y="1298"/>
                  <a:pt x="718" y="1298"/>
                  <a:pt x="718" y="1298"/>
                </a:cubicBezTo>
                <a:cubicBezTo>
                  <a:pt x="693" y="1277"/>
                  <a:pt x="693" y="1277"/>
                  <a:pt x="693" y="1277"/>
                </a:cubicBezTo>
                <a:cubicBezTo>
                  <a:pt x="643" y="1247"/>
                  <a:pt x="643" y="1247"/>
                  <a:pt x="643" y="1247"/>
                </a:cubicBezTo>
                <a:cubicBezTo>
                  <a:pt x="633" y="1288"/>
                  <a:pt x="628" y="1323"/>
                  <a:pt x="623" y="1358"/>
                </a:cubicBezTo>
                <a:cubicBezTo>
                  <a:pt x="759" y="1929"/>
                  <a:pt x="844" y="2050"/>
                  <a:pt x="844" y="2050"/>
                </a:cubicBezTo>
                <a:cubicBezTo>
                  <a:pt x="955" y="1727"/>
                  <a:pt x="955" y="1727"/>
                  <a:pt x="955" y="1727"/>
                </a:cubicBezTo>
                <a:cubicBezTo>
                  <a:pt x="1286" y="1676"/>
                  <a:pt x="1286" y="1676"/>
                  <a:pt x="1286" y="1676"/>
                </a:cubicBezTo>
                <a:cubicBezTo>
                  <a:pt x="1171" y="1530"/>
                  <a:pt x="1075" y="1318"/>
                  <a:pt x="1005" y="1116"/>
                </a:cubicBezTo>
                <a:close/>
                <a:moveTo>
                  <a:pt x="1171" y="626"/>
                </a:moveTo>
                <a:cubicBezTo>
                  <a:pt x="1171" y="626"/>
                  <a:pt x="1171" y="626"/>
                  <a:pt x="1171" y="626"/>
                </a:cubicBezTo>
                <a:cubicBezTo>
                  <a:pt x="1196" y="662"/>
                  <a:pt x="1196" y="662"/>
                  <a:pt x="1196" y="662"/>
                </a:cubicBezTo>
                <a:cubicBezTo>
                  <a:pt x="1196" y="662"/>
                  <a:pt x="1196" y="662"/>
                  <a:pt x="1236" y="727"/>
                </a:cubicBezTo>
                <a:cubicBezTo>
                  <a:pt x="1236" y="727"/>
                  <a:pt x="1236" y="727"/>
                  <a:pt x="1176" y="773"/>
                </a:cubicBezTo>
                <a:cubicBezTo>
                  <a:pt x="1176" y="773"/>
                  <a:pt x="1176" y="773"/>
                  <a:pt x="1146" y="798"/>
                </a:cubicBezTo>
                <a:cubicBezTo>
                  <a:pt x="1146" y="798"/>
                  <a:pt x="1146" y="798"/>
                  <a:pt x="1156" y="838"/>
                </a:cubicBezTo>
                <a:cubicBezTo>
                  <a:pt x="1156" y="838"/>
                  <a:pt x="1156" y="838"/>
                  <a:pt x="1176" y="914"/>
                </a:cubicBezTo>
                <a:cubicBezTo>
                  <a:pt x="1176" y="914"/>
                  <a:pt x="1176" y="914"/>
                  <a:pt x="1100" y="939"/>
                </a:cubicBezTo>
                <a:cubicBezTo>
                  <a:pt x="1100" y="939"/>
                  <a:pt x="1100" y="939"/>
                  <a:pt x="1065" y="954"/>
                </a:cubicBezTo>
                <a:cubicBezTo>
                  <a:pt x="1065" y="954"/>
                  <a:pt x="1065" y="954"/>
                  <a:pt x="1065" y="995"/>
                </a:cubicBezTo>
                <a:cubicBezTo>
                  <a:pt x="1065" y="995"/>
                  <a:pt x="1065" y="995"/>
                  <a:pt x="1060" y="1070"/>
                </a:cubicBezTo>
                <a:cubicBezTo>
                  <a:pt x="1060" y="1070"/>
                  <a:pt x="1060" y="1070"/>
                  <a:pt x="980" y="1076"/>
                </a:cubicBezTo>
                <a:cubicBezTo>
                  <a:pt x="980" y="1076"/>
                  <a:pt x="980" y="1076"/>
                  <a:pt x="940" y="1076"/>
                </a:cubicBezTo>
                <a:cubicBezTo>
                  <a:pt x="940" y="1076"/>
                  <a:pt x="940" y="1076"/>
                  <a:pt x="929" y="1116"/>
                </a:cubicBezTo>
                <a:cubicBezTo>
                  <a:pt x="929" y="1116"/>
                  <a:pt x="929" y="1116"/>
                  <a:pt x="899" y="1187"/>
                </a:cubicBezTo>
                <a:cubicBezTo>
                  <a:pt x="899" y="1187"/>
                  <a:pt x="899" y="1187"/>
                  <a:pt x="824" y="1166"/>
                </a:cubicBezTo>
                <a:cubicBezTo>
                  <a:pt x="824" y="1166"/>
                  <a:pt x="824" y="1166"/>
                  <a:pt x="789" y="1156"/>
                </a:cubicBezTo>
                <a:cubicBezTo>
                  <a:pt x="789" y="1156"/>
                  <a:pt x="789" y="1156"/>
                  <a:pt x="764" y="1187"/>
                </a:cubicBezTo>
                <a:cubicBezTo>
                  <a:pt x="764" y="1187"/>
                  <a:pt x="764" y="1187"/>
                  <a:pt x="713" y="1242"/>
                </a:cubicBezTo>
                <a:cubicBezTo>
                  <a:pt x="713" y="1242"/>
                  <a:pt x="713" y="1242"/>
                  <a:pt x="648" y="1202"/>
                </a:cubicBezTo>
                <a:cubicBezTo>
                  <a:pt x="648" y="1202"/>
                  <a:pt x="648" y="1202"/>
                  <a:pt x="618" y="1182"/>
                </a:cubicBezTo>
                <a:cubicBezTo>
                  <a:pt x="618" y="1182"/>
                  <a:pt x="618" y="1182"/>
                  <a:pt x="583" y="1202"/>
                </a:cubicBezTo>
                <a:cubicBezTo>
                  <a:pt x="583" y="1202"/>
                  <a:pt x="583" y="1202"/>
                  <a:pt x="517" y="1242"/>
                </a:cubicBezTo>
                <a:cubicBezTo>
                  <a:pt x="517" y="1242"/>
                  <a:pt x="517" y="1242"/>
                  <a:pt x="467" y="1182"/>
                </a:cubicBezTo>
                <a:cubicBezTo>
                  <a:pt x="467" y="1182"/>
                  <a:pt x="467" y="1182"/>
                  <a:pt x="447" y="1151"/>
                </a:cubicBezTo>
                <a:cubicBezTo>
                  <a:pt x="447" y="1151"/>
                  <a:pt x="447" y="1151"/>
                  <a:pt x="407" y="1161"/>
                </a:cubicBezTo>
                <a:cubicBezTo>
                  <a:pt x="407" y="1161"/>
                  <a:pt x="407" y="1161"/>
                  <a:pt x="331" y="1182"/>
                </a:cubicBezTo>
                <a:cubicBezTo>
                  <a:pt x="331" y="1182"/>
                  <a:pt x="331" y="1182"/>
                  <a:pt x="306" y="1111"/>
                </a:cubicBezTo>
                <a:cubicBezTo>
                  <a:pt x="306" y="1111"/>
                  <a:pt x="306" y="1111"/>
                  <a:pt x="291" y="1070"/>
                </a:cubicBezTo>
                <a:cubicBezTo>
                  <a:pt x="291" y="1070"/>
                  <a:pt x="291" y="1070"/>
                  <a:pt x="251" y="1070"/>
                </a:cubicBezTo>
                <a:cubicBezTo>
                  <a:pt x="251" y="1070"/>
                  <a:pt x="251" y="1070"/>
                  <a:pt x="176" y="1065"/>
                </a:cubicBezTo>
                <a:cubicBezTo>
                  <a:pt x="176" y="1065"/>
                  <a:pt x="176" y="1065"/>
                  <a:pt x="171" y="990"/>
                </a:cubicBezTo>
                <a:cubicBezTo>
                  <a:pt x="171" y="990"/>
                  <a:pt x="171" y="990"/>
                  <a:pt x="171" y="949"/>
                </a:cubicBezTo>
                <a:cubicBezTo>
                  <a:pt x="171" y="949"/>
                  <a:pt x="171" y="949"/>
                  <a:pt x="130" y="934"/>
                </a:cubicBezTo>
                <a:cubicBezTo>
                  <a:pt x="130" y="934"/>
                  <a:pt x="130" y="934"/>
                  <a:pt x="60" y="904"/>
                </a:cubicBezTo>
                <a:cubicBezTo>
                  <a:pt x="60" y="904"/>
                  <a:pt x="60" y="904"/>
                  <a:pt x="80" y="828"/>
                </a:cubicBezTo>
                <a:cubicBezTo>
                  <a:pt x="80" y="828"/>
                  <a:pt x="80" y="828"/>
                  <a:pt x="90" y="793"/>
                </a:cubicBezTo>
                <a:cubicBezTo>
                  <a:pt x="90" y="793"/>
                  <a:pt x="90" y="793"/>
                  <a:pt x="60" y="767"/>
                </a:cubicBezTo>
                <a:cubicBezTo>
                  <a:pt x="60" y="767"/>
                  <a:pt x="60" y="767"/>
                  <a:pt x="0" y="717"/>
                </a:cubicBezTo>
                <a:cubicBezTo>
                  <a:pt x="0" y="717"/>
                  <a:pt x="0" y="717"/>
                  <a:pt x="45" y="651"/>
                </a:cubicBezTo>
                <a:cubicBezTo>
                  <a:pt x="45" y="651"/>
                  <a:pt x="45" y="651"/>
                  <a:pt x="65" y="621"/>
                </a:cubicBezTo>
                <a:cubicBezTo>
                  <a:pt x="65" y="621"/>
                  <a:pt x="65" y="621"/>
                  <a:pt x="45" y="586"/>
                </a:cubicBezTo>
                <a:cubicBezTo>
                  <a:pt x="45" y="586"/>
                  <a:pt x="45" y="586"/>
                  <a:pt x="5" y="520"/>
                </a:cubicBezTo>
                <a:cubicBezTo>
                  <a:pt x="5" y="520"/>
                  <a:pt x="5" y="520"/>
                  <a:pt x="65" y="475"/>
                </a:cubicBezTo>
                <a:cubicBezTo>
                  <a:pt x="65" y="475"/>
                  <a:pt x="65" y="475"/>
                  <a:pt x="95" y="444"/>
                </a:cubicBezTo>
                <a:cubicBezTo>
                  <a:pt x="95" y="444"/>
                  <a:pt x="95" y="444"/>
                  <a:pt x="85" y="409"/>
                </a:cubicBezTo>
                <a:cubicBezTo>
                  <a:pt x="85" y="409"/>
                  <a:pt x="85" y="409"/>
                  <a:pt x="65" y="333"/>
                </a:cubicBezTo>
                <a:cubicBezTo>
                  <a:pt x="65" y="333"/>
                  <a:pt x="65" y="333"/>
                  <a:pt x="135" y="308"/>
                </a:cubicBezTo>
                <a:cubicBezTo>
                  <a:pt x="135" y="308"/>
                  <a:pt x="135" y="308"/>
                  <a:pt x="176" y="293"/>
                </a:cubicBezTo>
                <a:cubicBezTo>
                  <a:pt x="176" y="293"/>
                  <a:pt x="176" y="293"/>
                  <a:pt x="176" y="252"/>
                </a:cubicBezTo>
                <a:cubicBezTo>
                  <a:pt x="176" y="252"/>
                  <a:pt x="176" y="252"/>
                  <a:pt x="181" y="177"/>
                </a:cubicBezTo>
                <a:cubicBezTo>
                  <a:pt x="181" y="177"/>
                  <a:pt x="181" y="177"/>
                  <a:pt x="256" y="172"/>
                </a:cubicBezTo>
                <a:cubicBezTo>
                  <a:pt x="256" y="172"/>
                  <a:pt x="256" y="172"/>
                  <a:pt x="296" y="172"/>
                </a:cubicBezTo>
                <a:cubicBezTo>
                  <a:pt x="296" y="172"/>
                  <a:pt x="296" y="172"/>
                  <a:pt x="311" y="131"/>
                </a:cubicBezTo>
                <a:cubicBezTo>
                  <a:pt x="311" y="131"/>
                  <a:pt x="311" y="131"/>
                  <a:pt x="341" y="61"/>
                </a:cubicBezTo>
                <a:cubicBezTo>
                  <a:pt x="341" y="61"/>
                  <a:pt x="341" y="61"/>
                  <a:pt x="412" y="81"/>
                </a:cubicBezTo>
                <a:cubicBezTo>
                  <a:pt x="412" y="81"/>
                  <a:pt x="412" y="81"/>
                  <a:pt x="452" y="91"/>
                </a:cubicBezTo>
                <a:cubicBezTo>
                  <a:pt x="452" y="91"/>
                  <a:pt x="452" y="91"/>
                  <a:pt x="477" y="61"/>
                </a:cubicBezTo>
                <a:cubicBezTo>
                  <a:pt x="477" y="61"/>
                  <a:pt x="477" y="61"/>
                  <a:pt x="527" y="0"/>
                </a:cubicBezTo>
                <a:cubicBezTo>
                  <a:pt x="527" y="0"/>
                  <a:pt x="527" y="0"/>
                  <a:pt x="588" y="45"/>
                </a:cubicBezTo>
                <a:cubicBezTo>
                  <a:pt x="588" y="45"/>
                  <a:pt x="588" y="45"/>
                  <a:pt x="623" y="66"/>
                </a:cubicBezTo>
                <a:cubicBezTo>
                  <a:pt x="623" y="66"/>
                  <a:pt x="623" y="66"/>
                  <a:pt x="658" y="45"/>
                </a:cubicBezTo>
                <a:cubicBezTo>
                  <a:pt x="658" y="45"/>
                  <a:pt x="658" y="45"/>
                  <a:pt x="718" y="0"/>
                </a:cubicBezTo>
                <a:cubicBezTo>
                  <a:pt x="718" y="0"/>
                  <a:pt x="718" y="0"/>
                  <a:pt x="769" y="61"/>
                </a:cubicBezTo>
                <a:cubicBezTo>
                  <a:pt x="769" y="61"/>
                  <a:pt x="769" y="61"/>
                  <a:pt x="794" y="91"/>
                </a:cubicBezTo>
                <a:cubicBezTo>
                  <a:pt x="794" y="91"/>
                  <a:pt x="794" y="91"/>
                  <a:pt x="834" y="81"/>
                </a:cubicBezTo>
                <a:cubicBezTo>
                  <a:pt x="834" y="81"/>
                  <a:pt x="834" y="81"/>
                  <a:pt x="904" y="66"/>
                </a:cubicBezTo>
                <a:cubicBezTo>
                  <a:pt x="904" y="66"/>
                  <a:pt x="904" y="66"/>
                  <a:pt x="934" y="136"/>
                </a:cubicBezTo>
                <a:cubicBezTo>
                  <a:pt x="934" y="136"/>
                  <a:pt x="934" y="136"/>
                  <a:pt x="945" y="172"/>
                </a:cubicBezTo>
                <a:cubicBezTo>
                  <a:pt x="945" y="172"/>
                  <a:pt x="945" y="172"/>
                  <a:pt x="990" y="177"/>
                </a:cubicBezTo>
                <a:cubicBezTo>
                  <a:pt x="990" y="177"/>
                  <a:pt x="990" y="177"/>
                  <a:pt x="1065" y="182"/>
                </a:cubicBezTo>
                <a:cubicBezTo>
                  <a:pt x="1065" y="182"/>
                  <a:pt x="1065" y="182"/>
                  <a:pt x="1065" y="258"/>
                </a:cubicBezTo>
                <a:cubicBezTo>
                  <a:pt x="1065" y="258"/>
                  <a:pt x="1065" y="258"/>
                  <a:pt x="1070" y="298"/>
                </a:cubicBezTo>
                <a:cubicBezTo>
                  <a:pt x="1070" y="298"/>
                  <a:pt x="1070" y="298"/>
                  <a:pt x="1105" y="313"/>
                </a:cubicBezTo>
                <a:cubicBezTo>
                  <a:pt x="1105" y="313"/>
                  <a:pt x="1105" y="313"/>
                  <a:pt x="1176" y="338"/>
                </a:cubicBezTo>
                <a:cubicBezTo>
                  <a:pt x="1176" y="338"/>
                  <a:pt x="1176" y="338"/>
                  <a:pt x="1156" y="414"/>
                </a:cubicBezTo>
                <a:cubicBezTo>
                  <a:pt x="1156" y="414"/>
                  <a:pt x="1156" y="414"/>
                  <a:pt x="1146" y="454"/>
                </a:cubicBezTo>
                <a:cubicBezTo>
                  <a:pt x="1146" y="454"/>
                  <a:pt x="1146" y="454"/>
                  <a:pt x="1176" y="480"/>
                </a:cubicBezTo>
                <a:cubicBezTo>
                  <a:pt x="1176" y="480"/>
                  <a:pt x="1176" y="480"/>
                  <a:pt x="1236" y="530"/>
                </a:cubicBezTo>
                <a:cubicBezTo>
                  <a:pt x="1236" y="530"/>
                  <a:pt x="1236" y="530"/>
                  <a:pt x="1196" y="591"/>
                </a:cubicBezTo>
                <a:cubicBezTo>
                  <a:pt x="1196" y="591"/>
                  <a:pt x="1196" y="591"/>
                  <a:pt x="1171" y="626"/>
                </a:cubicBezTo>
                <a:close/>
                <a:moveTo>
                  <a:pt x="613" y="1055"/>
                </a:moveTo>
                <a:cubicBezTo>
                  <a:pt x="849" y="1055"/>
                  <a:pt x="1040" y="858"/>
                  <a:pt x="1040" y="621"/>
                </a:cubicBezTo>
                <a:cubicBezTo>
                  <a:pt x="1040" y="379"/>
                  <a:pt x="849" y="182"/>
                  <a:pt x="613" y="182"/>
                </a:cubicBezTo>
                <a:cubicBezTo>
                  <a:pt x="372" y="182"/>
                  <a:pt x="181" y="379"/>
                  <a:pt x="181" y="621"/>
                </a:cubicBezTo>
                <a:cubicBezTo>
                  <a:pt x="181" y="858"/>
                  <a:pt x="372" y="1055"/>
                  <a:pt x="613" y="1055"/>
                </a:cubicBezTo>
                <a:close/>
                <a:moveTo>
                  <a:pt x="241" y="621"/>
                </a:moveTo>
                <a:cubicBezTo>
                  <a:pt x="241" y="823"/>
                  <a:pt x="407" y="990"/>
                  <a:pt x="613" y="990"/>
                </a:cubicBezTo>
                <a:cubicBezTo>
                  <a:pt x="814" y="990"/>
                  <a:pt x="980" y="823"/>
                  <a:pt x="980" y="621"/>
                </a:cubicBezTo>
                <a:cubicBezTo>
                  <a:pt x="980" y="414"/>
                  <a:pt x="814" y="247"/>
                  <a:pt x="613" y="247"/>
                </a:cubicBezTo>
                <a:cubicBezTo>
                  <a:pt x="407" y="247"/>
                  <a:pt x="241" y="414"/>
                  <a:pt x="241" y="621"/>
                </a:cubicBezTo>
                <a:close/>
              </a:path>
            </a:pathLst>
          </a:custGeom>
          <a:noFill/>
          <a:ln w="19050">
            <a:solidFill>
              <a:schemeClr val="bg1"/>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74746"/>
              </a:solidFill>
              <a:effectLst/>
              <a:uLnTx/>
              <a:uFillTx/>
              <a:latin typeface="Arial"/>
              <a:ea typeface="+mn-ea"/>
              <a:cs typeface="+mn-cs"/>
            </a:endParaRPr>
          </a:p>
        </p:txBody>
      </p:sp>
      <p:sp>
        <p:nvSpPr>
          <p:cNvPr id="43" name="Rectangle 42">
            <a:extLst>
              <a:ext uri="{FF2B5EF4-FFF2-40B4-BE49-F238E27FC236}">
                <a16:creationId xmlns:a16="http://schemas.microsoft.com/office/drawing/2014/main" id="{E2238087-E7E7-475E-AFD3-D6F6FD24BB75}"/>
              </a:ext>
            </a:extLst>
          </p:cNvPr>
          <p:cNvSpPr/>
          <p:nvPr/>
        </p:nvSpPr>
        <p:spPr>
          <a:xfrm>
            <a:off x="-2385674" y="3562165"/>
            <a:ext cx="1779245" cy="1779245"/>
          </a:xfrm>
          <a:prstGeom prst="rect">
            <a:avLst/>
          </a:prstGeom>
          <a:noFill/>
          <a:ln w="38100">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a:ea typeface="+mn-ea"/>
                <a:cs typeface="+mn-cs"/>
              </a:rPr>
              <a:t>Silos </a:t>
            </a:r>
            <a:br>
              <a:rPr kumimoji="0" lang="en-US" sz="1800" b="0" i="0" u="none" strike="noStrike" kern="1200" cap="none" spc="0" normalizeH="0" baseline="0" noProof="0" dirty="0">
                <a:ln>
                  <a:noFill/>
                </a:ln>
                <a:solidFill>
                  <a:prstClr val="white"/>
                </a:solidFill>
                <a:effectLst/>
                <a:uLnTx/>
                <a:uFillTx/>
                <a:latin typeface="Arial"/>
                <a:ea typeface="+mn-ea"/>
                <a:cs typeface="+mn-cs"/>
              </a:rPr>
            </a:br>
            <a:r>
              <a:rPr kumimoji="0" lang="en-US" sz="1800" b="0" i="0" u="none" strike="noStrike" kern="1200" cap="none" spc="0" normalizeH="0" baseline="0" noProof="0" dirty="0">
                <a:ln>
                  <a:noFill/>
                </a:ln>
                <a:solidFill>
                  <a:prstClr val="white"/>
                </a:solidFill>
                <a:effectLst/>
                <a:uLnTx/>
                <a:uFillTx/>
                <a:latin typeface="Arial"/>
                <a:ea typeface="+mn-ea"/>
                <a:cs typeface="+mn-cs"/>
              </a:rPr>
              <a:t>Project to Product</a:t>
            </a:r>
          </a:p>
        </p:txBody>
      </p:sp>
      <p:grpSp>
        <p:nvGrpSpPr>
          <p:cNvPr id="44" name="Group 43">
            <a:extLst>
              <a:ext uri="{FF2B5EF4-FFF2-40B4-BE49-F238E27FC236}">
                <a16:creationId xmlns:a16="http://schemas.microsoft.com/office/drawing/2014/main" id="{61EE68B9-DCD4-4BF6-BA12-5421E7C2D0D0}"/>
              </a:ext>
            </a:extLst>
          </p:cNvPr>
          <p:cNvGrpSpPr/>
          <p:nvPr/>
        </p:nvGrpSpPr>
        <p:grpSpPr>
          <a:xfrm>
            <a:off x="-1897309" y="2993618"/>
            <a:ext cx="843788" cy="778391"/>
            <a:chOff x="4221704" y="1791782"/>
            <a:chExt cx="700593" cy="646294"/>
          </a:xfrm>
        </p:grpSpPr>
        <p:sp>
          <p:nvSpPr>
            <p:cNvPr id="45" name="Freeform 25">
              <a:extLst>
                <a:ext uri="{FF2B5EF4-FFF2-40B4-BE49-F238E27FC236}">
                  <a16:creationId xmlns:a16="http://schemas.microsoft.com/office/drawing/2014/main" id="{ABA3AE84-88AA-4ED9-A557-AF1A42C0D49A}"/>
                </a:ext>
              </a:extLst>
            </p:cNvPr>
            <p:cNvSpPr>
              <a:spLocks/>
            </p:cNvSpPr>
            <p:nvPr/>
          </p:nvSpPr>
          <p:spPr bwMode="auto">
            <a:xfrm>
              <a:off x="4346088" y="2191249"/>
              <a:ext cx="450441" cy="246827"/>
            </a:xfrm>
            <a:custGeom>
              <a:avLst/>
              <a:gdLst>
                <a:gd name="T0" fmla="*/ 0 w 1626"/>
                <a:gd name="T1" fmla="*/ 38 h 891"/>
                <a:gd name="T2" fmla="*/ 0 w 1626"/>
                <a:gd name="T3" fmla="*/ 351 h 891"/>
                <a:gd name="T4" fmla="*/ 810 w 1626"/>
                <a:gd name="T5" fmla="*/ 891 h 891"/>
                <a:gd name="T6" fmla="*/ 1626 w 1626"/>
                <a:gd name="T7" fmla="*/ 351 h 891"/>
                <a:gd name="T8" fmla="*/ 1626 w 1626"/>
                <a:gd name="T9" fmla="*/ 0 h 891"/>
              </a:gdLst>
              <a:ahLst/>
              <a:cxnLst>
                <a:cxn ang="0">
                  <a:pos x="T0" y="T1"/>
                </a:cxn>
                <a:cxn ang="0">
                  <a:pos x="T2" y="T3"/>
                </a:cxn>
                <a:cxn ang="0">
                  <a:pos x="T4" y="T5"/>
                </a:cxn>
                <a:cxn ang="0">
                  <a:pos x="T6" y="T7"/>
                </a:cxn>
                <a:cxn ang="0">
                  <a:pos x="T8" y="T9"/>
                </a:cxn>
              </a:cxnLst>
              <a:rect l="0" t="0" r="r" b="b"/>
              <a:pathLst>
                <a:path w="1626" h="891">
                  <a:moveTo>
                    <a:pt x="0" y="38"/>
                  </a:moveTo>
                  <a:lnTo>
                    <a:pt x="0" y="351"/>
                  </a:lnTo>
                  <a:lnTo>
                    <a:pt x="810" y="891"/>
                  </a:lnTo>
                  <a:lnTo>
                    <a:pt x="1626" y="351"/>
                  </a:lnTo>
                  <a:lnTo>
                    <a:pt x="1626" y="0"/>
                  </a:lnTo>
                </a:path>
              </a:pathLst>
            </a:custGeom>
            <a:noFill/>
            <a:ln w="19050"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46" name="Line 26">
              <a:extLst>
                <a:ext uri="{FF2B5EF4-FFF2-40B4-BE49-F238E27FC236}">
                  <a16:creationId xmlns:a16="http://schemas.microsoft.com/office/drawing/2014/main" id="{59BA040B-99E0-43DE-A385-2259F1EFA33D}"/>
                </a:ext>
              </a:extLst>
            </p:cNvPr>
            <p:cNvSpPr>
              <a:spLocks noChangeShapeType="1"/>
            </p:cNvSpPr>
            <p:nvPr/>
          </p:nvSpPr>
          <p:spPr bwMode="auto">
            <a:xfrm flipH="1" flipV="1">
              <a:off x="4568815" y="2176289"/>
              <a:ext cx="1662" cy="261787"/>
            </a:xfrm>
            <a:prstGeom prst="line">
              <a:avLst/>
            </a:prstGeom>
            <a:noFill/>
            <a:ln w="1905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47" name="Freeform 34">
              <a:extLst>
                <a:ext uri="{FF2B5EF4-FFF2-40B4-BE49-F238E27FC236}">
                  <a16:creationId xmlns:a16="http://schemas.microsoft.com/office/drawing/2014/main" id="{62531F5B-C538-4463-8A52-B30EBBBFE97E}"/>
                </a:ext>
              </a:extLst>
            </p:cNvPr>
            <p:cNvSpPr>
              <a:spLocks/>
            </p:cNvSpPr>
            <p:nvPr/>
          </p:nvSpPr>
          <p:spPr bwMode="auto">
            <a:xfrm>
              <a:off x="4221704" y="1791782"/>
              <a:ext cx="700593" cy="466784"/>
            </a:xfrm>
            <a:custGeom>
              <a:avLst/>
              <a:gdLst>
                <a:gd name="T0" fmla="*/ 1708 w 2529"/>
                <a:gd name="T1" fmla="*/ 0 h 1685"/>
                <a:gd name="T2" fmla="*/ 0 w 2529"/>
                <a:gd name="T3" fmla="*/ 1134 h 1685"/>
                <a:gd name="T4" fmla="*/ 805 w 2529"/>
                <a:gd name="T5" fmla="*/ 1685 h 1685"/>
                <a:gd name="T6" fmla="*/ 1253 w 2529"/>
                <a:gd name="T7" fmla="*/ 1388 h 1685"/>
                <a:gd name="T8" fmla="*/ 2529 w 2529"/>
                <a:gd name="T9" fmla="*/ 540 h 1685"/>
                <a:gd name="T10" fmla="*/ 1708 w 2529"/>
                <a:gd name="T11" fmla="*/ 0 h 1685"/>
              </a:gdLst>
              <a:ahLst/>
              <a:cxnLst>
                <a:cxn ang="0">
                  <a:pos x="T0" y="T1"/>
                </a:cxn>
                <a:cxn ang="0">
                  <a:pos x="T2" y="T3"/>
                </a:cxn>
                <a:cxn ang="0">
                  <a:pos x="T4" y="T5"/>
                </a:cxn>
                <a:cxn ang="0">
                  <a:pos x="T6" y="T7"/>
                </a:cxn>
                <a:cxn ang="0">
                  <a:pos x="T8" y="T9"/>
                </a:cxn>
                <a:cxn ang="0">
                  <a:pos x="T10" y="T11"/>
                </a:cxn>
              </a:cxnLst>
              <a:rect l="0" t="0" r="r" b="b"/>
              <a:pathLst>
                <a:path w="2529" h="1685">
                  <a:moveTo>
                    <a:pt x="1708" y="0"/>
                  </a:moveTo>
                  <a:lnTo>
                    <a:pt x="0" y="1134"/>
                  </a:lnTo>
                  <a:lnTo>
                    <a:pt x="805" y="1685"/>
                  </a:lnTo>
                  <a:lnTo>
                    <a:pt x="1253" y="1388"/>
                  </a:lnTo>
                  <a:lnTo>
                    <a:pt x="2529" y="540"/>
                  </a:lnTo>
                  <a:lnTo>
                    <a:pt x="1708" y="0"/>
                  </a:lnTo>
                  <a:close/>
                </a:path>
              </a:pathLst>
            </a:custGeom>
            <a:noFill/>
            <a:ln w="19050"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48" name="Freeform 35">
              <a:extLst>
                <a:ext uri="{FF2B5EF4-FFF2-40B4-BE49-F238E27FC236}">
                  <a16:creationId xmlns:a16="http://schemas.microsoft.com/office/drawing/2014/main" id="{DE93B34A-45D7-4EA5-A35D-495F10A8D009}"/>
                </a:ext>
              </a:extLst>
            </p:cNvPr>
            <p:cNvSpPr>
              <a:spLocks/>
            </p:cNvSpPr>
            <p:nvPr/>
          </p:nvSpPr>
          <p:spPr bwMode="auto">
            <a:xfrm>
              <a:off x="4221704" y="1791782"/>
              <a:ext cx="700593" cy="466784"/>
            </a:xfrm>
            <a:custGeom>
              <a:avLst/>
              <a:gdLst>
                <a:gd name="T0" fmla="*/ 0 w 2529"/>
                <a:gd name="T1" fmla="*/ 551 h 1685"/>
                <a:gd name="T2" fmla="*/ 1692 w 2529"/>
                <a:gd name="T3" fmla="*/ 1685 h 1685"/>
                <a:gd name="T4" fmla="*/ 2529 w 2529"/>
                <a:gd name="T5" fmla="*/ 1151 h 1685"/>
                <a:gd name="T6" fmla="*/ 811 w 2529"/>
                <a:gd name="T7" fmla="*/ 0 h 1685"/>
                <a:gd name="T8" fmla="*/ 0 w 2529"/>
                <a:gd name="T9" fmla="*/ 551 h 1685"/>
              </a:gdLst>
              <a:ahLst/>
              <a:cxnLst>
                <a:cxn ang="0">
                  <a:pos x="T0" y="T1"/>
                </a:cxn>
                <a:cxn ang="0">
                  <a:pos x="T2" y="T3"/>
                </a:cxn>
                <a:cxn ang="0">
                  <a:pos x="T4" y="T5"/>
                </a:cxn>
                <a:cxn ang="0">
                  <a:pos x="T6" y="T7"/>
                </a:cxn>
                <a:cxn ang="0">
                  <a:pos x="T8" y="T9"/>
                </a:cxn>
              </a:cxnLst>
              <a:rect l="0" t="0" r="r" b="b"/>
              <a:pathLst>
                <a:path w="2529" h="1685">
                  <a:moveTo>
                    <a:pt x="0" y="551"/>
                  </a:moveTo>
                  <a:lnTo>
                    <a:pt x="1692" y="1685"/>
                  </a:lnTo>
                  <a:lnTo>
                    <a:pt x="2529" y="1151"/>
                  </a:lnTo>
                  <a:lnTo>
                    <a:pt x="811" y="0"/>
                  </a:lnTo>
                  <a:lnTo>
                    <a:pt x="0" y="551"/>
                  </a:lnTo>
                  <a:close/>
                </a:path>
              </a:pathLst>
            </a:custGeom>
            <a:noFill/>
            <a:ln w="19050"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grpSp>
      <p:sp>
        <p:nvSpPr>
          <p:cNvPr id="59" name="Rectangle 58">
            <a:extLst>
              <a:ext uri="{FF2B5EF4-FFF2-40B4-BE49-F238E27FC236}">
                <a16:creationId xmlns:a16="http://schemas.microsoft.com/office/drawing/2014/main" id="{2D284A11-B942-44A6-B01F-941404913064}"/>
              </a:ext>
            </a:extLst>
          </p:cNvPr>
          <p:cNvSpPr/>
          <p:nvPr/>
        </p:nvSpPr>
        <p:spPr>
          <a:xfrm>
            <a:off x="1480133" y="-304985"/>
            <a:ext cx="5225467" cy="1779245"/>
          </a:xfrm>
          <a:prstGeom prst="rect">
            <a:avLst/>
          </a:prstGeom>
          <a:noFill/>
          <a:ln w="381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nSpc>
                <a:spcPct val="90000"/>
              </a:lnSpc>
              <a:spcBef>
                <a:spcPct val="0"/>
              </a:spcBef>
              <a:defRPr/>
            </a:pPr>
            <a:r>
              <a:rPr lang="en-US" sz="3500" b="1" dirty="0">
                <a:solidFill>
                  <a:prstClr val="white"/>
                </a:solidFill>
                <a:latin typeface="Arial"/>
                <a:ea typeface="+mj-ea"/>
                <a:cs typeface="Arial"/>
              </a:rPr>
              <a:t>Capex Versus </a:t>
            </a:r>
            <a:r>
              <a:rPr lang="en-US" sz="3500" b="1" dirty="0" err="1">
                <a:solidFill>
                  <a:prstClr val="white"/>
                </a:solidFill>
                <a:latin typeface="Arial"/>
                <a:ea typeface="+mj-ea"/>
                <a:cs typeface="Arial"/>
              </a:rPr>
              <a:t>Opex</a:t>
            </a:r>
            <a:endParaRPr lang="en-US" sz="3500" b="1" dirty="0">
              <a:solidFill>
                <a:prstClr val="white"/>
              </a:solidFill>
              <a:latin typeface="Arial"/>
              <a:ea typeface="+mj-ea"/>
              <a:cs typeface="Arial"/>
            </a:endParaRPr>
          </a:p>
        </p:txBody>
      </p:sp>
    </p:spTree>
    <p:extLst>
      <p:ext uri="{BB962C8B-B14F-4D97-AF65-F5344CB8AC3E}">
        <p14:creationId xmlns:p14="http://schemas.microsoft.com/office/powerpoint/2010/main" val="12719144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Word"/>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07" name="Rectangle 206">
            <a:extLst>
              <a:ext uri="{FF2B5EF4-FFF2-40B4-BE49-F238E27FC236}">
                <a16:creationId xmlns:a16="http://schemas.microsoft.com/office/drawing/2014/main" id="{C4E8D6D1-683E-4D83-B243-78CEEA6357B5}"/>
              </a:ext>
            </a:extLst>
          </p:cNvPr>
          <p:cNvSpPr/>
          <p:nvPr/>
        </p:nvSpPr>
        <p:spPr>
          <a:xfrm>
            <a:off x="-13887" y="2438398"/>
            <a:ext cx="9157887" cy="2705101"/>
          </a:xfrm>
          <a:prstGeom prst="rect">
            <a:avLst/>
          </a:prstGeom>
          <a:solidFill>
            <a:schemeClr val="accent6">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sp>
        <p:nvSpPr>
          <p:cNvPr id="4" name="Title 8">
            <a:extLst>
              <a:ext uri="{FF2B5EF4-FFF2-40B4-BE49-F238E27FC236}">
                <a16:creationId xmlns:a16="http://schemas.microsoft.com/office/drawing/2014/main" id="{6AF9C1D2-BFC0-4E38-8C9F-9977F6731767}"/>
              </a:ext>
            </a:extLst>
          </p:cNvPr>
          <p:cNvSpPr txBox="1">
            <a:spLocks/>
          </p:cNvSpPr>
          <p:nvPr/>
        </p:nvSpPr>
        <p:spPr>
          <a:xfrm>
            <a:off x="313924" y="305238"/>
            <a:ext cx="8593856" cy="1493082"/>
          </a:xfrm>
          <a:prstGeom prst="rect">
            <a:avLst/>
          </a:prstGeom>
        </p:spPr>
        <p:txBody>
          <a:bodyPr/>
          <a:lstStyle>
            <a:lvl1pPr algn="l" defTabSz="457200" rtl="0" eaLnBrk="1" latinLnBrk="0" hangingPunct="1">
              <a:spcBef>
                <a:spcPct val="0"/>
              </a:spcBef>
              <a:buNone/>
              <a:defRPr sz="2800" b="1" i="0" kern="1200">
                <a:solidFill>
                  <a:schemeClr val="tx1">
                    <a:lumMod val="95000"/>
                  </a:schemeClr>
                </a:solidFill>
                <a:latin typeface="Arial"/>
                <a:ea typeface="+mj-ea"/>
                <a:cs typeface="Arial"/>
              </a:defRPr>
            </a:lvl1pPr>
          </a:lstStyle>
          <a:p>
            <a:pPr>
              <a:lnSpc>
                <a:spcPct val="90000"/>
              </a:lnSpc>
            </a:pPr>
            <a:r>
              <a:rPr lang="en-US" sz="3500" dirty="0">
                <a:solidFill>
                  <a:srgbClr val="474746"/>
                </a:solidFill>
              </a:rPr>
              <a:t>Pathway for Digital </a:t>
            </a:r>
            <a:br>
              <a:rPr lang="en-US" sz="3500" dirty="0">
                <a:solidFill>
                  <a:srgbClr val="474746"/>
                </a:solidFill>
              </a:rPr>
            </a:br>
            <a:r>
              <a:rPr lang="en-US" sz="3500" dirty="0">
                <a:solidFill>
                  <a:srgbClr val="474746"/>
                </a:solidFill>
              </a:rPr>
              <a:t>Transformation</a:t>
            </a:r>
          </a:p>
        </p:txBody>
      </p:sp>
      <p:sp>
        <p:nvSpPr>
          <p:cNvPr id="7" name="Title 8">
            <a:extLst>
              <a:ext uri="{FF2B5EF4-FFF2-40B4-BE49-F238E27FC236}">
                <a16:creationId xmlns:a16="http://schemas.microsoft.com/office/drawing/2014/main" id="{C9549E02-DB4E-4D29-B6EB-D669A85EE16E}"/>
              </a:ext>
            </a:extLst>
          </p:cNvPr>
          <p:cNvSpPr txBox="1">
            <a:spLocks/>
          </p:cNvSpPr>
          <p:nvPr/>
        </p:nvSpPr>
        <p:spPr>
          <a:xfrm>
            <a:off x="38100" y="1974016"/>
            <a:ext cx="2827020" cy="464382"/>
          </a:xfrm>
          <a:prstGeom prst="rect">
            <a:avLst/>
          </a:prstGeom>
        </p:spPr>
        <p:txBody>
          <a:bodyPr/>
          <a:lstStyle>
            <a:lvl1pPr algn="l" defTabSz="457200" rtl="0" eaLnBrk="1" latinLnBrk="0" hangingPunct="1">
              <a:spcBef>
                <a:spcPct val="0"/>
              </a:spcBef>
              <a:buNone/>
              <a:defRPr sz="2800" b="1" i="0" kern="1200">
                <a:solidFill>
                  <a:schemeClr val="tx1">
                    <a:lumMod val="95000"/>
                  </a:schemeClr>
                </a:solidFill>
                <a:latin typeface="Arial"/>
                <a:ea typeface="+mj-ea"/>
                <a:cs typeface="Arial"/>
              </a:defRPr>
            </a:lvl1pPr>
          </a:lstStyle>
          <a:p>
            <a:pPr algn="ctr">
              <a:lnSpc>
                <a:spcPct val="90000"/>
              </a:lnSpc>
            </a:pPr>
            <a:r>
              <a:rPr lang="en-US" sz="1800" b="0" dirty="0">
                <a:solidFill>
                  <a:schemeClr val="bg1"/>
                </a:solidFill>
              </a:rPr>
              <a:t>Speed</a:t>
            </a:r>
          </a:p>
        </p:txBody>
      </p:sp>
      <p:sp>
        <p:nvSpPr>
          <p:cNvPr id="8" name="Title 8">
            <a:extLst>
              <a:ext uri="{FF2B5EF4-FFF2-40B4-BE49-F238E27FC236}">
                <a16:creationId xmlns:a16="http://schemas.microsoft.com/office/drawing/2014/main" id="{EB90601B-5838-4CF2-A198-6D8F635E1CE3}"/>
              </a:ext>
            </a:extLst>
          </p:cNvPr>
          <p:cNvSpPr txBox="1">
            <a:spLocks/>
          </p:cNvSpPr>
          <p:nvPr/>
        </p:nvSpPr>
        <p:spPr>
          <a:xfrm>
            <a:off x="2987039" y="1974016"/>
            <a:ext cx="3011251" cy="464382"/>
          </a:xfrm>
          <a:prstGeom prst="rect">
            <a:avLst/>
          </a:prstGeom>
        </p:spPr>
        <p:txBody>
          <a:bodyPr/>
          <a:lstStyle>
            <a:lvl1pPr algn="l" defTabSz="457200" rtl="0" eaLnBrk="1" latinLnBrk="0" hangingPunct="1">
              <a:spcBef>
                <a:spcPct val="0"/>
              </a:spcBef>
              <a:buNone/>
              <a:defRPr sz="2800" b="1" i="0" kern="1200">
                <a:solidFill>
                  <a:schemeClr val="tx1">
                    <a:lumMod val="95000"/>
                  </a:schemeClr>
                </a:solidFill>
                <a:latin typeface="Arial"/>
                <a:ea typeface="+mj-ea"/>
                <a:cs typeface="Arial"/>
              </a:defRPr>
            </a:lvl1pPr>
          </a:lstStyle>
          <a:p>
            <a:pPr algn="ctr">
              <a:lnSpc>
                <a:spcPct val="90000"/>
              </a:lnSpc>
            </a:pPr>
            <a:r>
              <a:rPr lang="en-US" sz="1800" b="0" dirty="0">
                <a:solidFill>
                  <a:schemeClr val="bg1"/>
                </a:solidFill>
              </a:rPr>
              <a:t>Scale</a:t>
            </a:r>
          </a:p>
        </p:txBody>
      </p:sp>
      <p:sp>
        <p:nvSpPr>
          <p:cNvPr id="9" name="Title 8">
            <a:extLst>
              <a:ext uri="{FF2B5EF4-FFF2-40B4-BE49-F238E27FC236}">
                <a16:creationId xmlns:a16="http://schemas.microsoft.com/office/drawing/2014/main" id="{B4C7E970-1504-44BA-95F3-CC6994CDB81D}"/>
              </a:ext>
            </a:extLst>
          </p:cNvPr>
          <p:cNvSpPr txBox="1">
            <a:spLocks/>
          </p:cNvSpPr>
          <p:nvPr/>
        </p:nvSpPr>
        <p:spPr>
          <a:xfrm>
            <a:off x="6012180" y="1974016"/>
            <a:ext cx="3131820" cy="464382"/>
          </a:xfrm>
          <a:prstGeom prst="rect">
            <a:avLst/>
          </a:prstGeom>
        </p:spPr>
        <p:txBody>
          <a:bodyPr/>
          <a:lstStyle>
            <a:lvl1pPr algn="l" defTabSz="457200" rtl="0" eaLnBrk="1" latinLnBrk="0" hangingPunct="1">
              <a:spcBef>
                <a:spcPct val="0"/>
              </a:spcBef>
              <a:buNone/>
              <a:defRPr sz="2800" b="1" i="0" kern="1200">
                <a:solidFill>
                  <a:schemeClr val="tx1">
                    <a:lumMod val="95000"/>
                  </a:schemeClr>
                </a:solidFill>
                <a:latin typeface="Arial"/>
                <a:ea typeface="+mj-ea"/>
                <a:cs typeface="Arial"/>
              </a:defRPr>
            </a:lvl1pPr>
          </a:lstStyle>
          <a:p>
            <a:pPr algn="ctr">
              <a:lnSpc>
                <a:spcPct val="90000"/>
              </a:lnSpc>
            </a:pPr>
            <a:r>
              <a:rPr lang="en-US" sz="1800" b="0" dirty="0">
                <a:solidFill>
                  <a:schemeClr val="bg1"/>
                </a:solidFill>
              </a:rPr>
              <a:t>Strategic</a:t>
            </a:r>
          </a:p>
        </p:txBody>
      </p:sp>
      <p:cxnSp>
        <p:nvCxnSpPr>
          <p:cNvPr id="12" name="Straight Arrow Connector 11">
            <a:extLst>
              <a:ext uri="{FF2B5EF4-FFF2-40B4-BE49-F238E27FC236}">
                <a16:creationId xmlns:a16="http://schemas.microsoft.com/office/drawing/2014/main" id="{6D2EE7D3-69CB-4DC8-B94A-24298DFB8BAE}"/>
              </a:ext>
            </a:extLst>
          </p:cNvPr>
          <p:cNvCxnSpPr>
            <a:cxnSpLocks/>
          </p:cNvCxnSpPr>
          <p:nvPr/>
        </p:nvCxnSpPr>
        <p:spPr>
          <a:xfrm>
            <a:off x="2296160" y="2168107"/>
            <a:ext cx="1544320" cy="0"/>
          </a:xfrm>
          <a:prstGeom prst="straightConnector1">
            <a:avLst/>
          </a:prstGeom>
          <a:ln w="57150">
            <a:solidFill>
              <a:schemeClr val="tx2">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15" name="Mask_right">
            <a:extLst>
              <a:ext uri="{FF2B5EF4-FFF2-40B4-BE49-F238E27FC236}">
                <a16:creationId xmlns:a16="http://schemas.microsoft.com/office/drawing/2014/main" id="{CE8F6661-3012-4480-A582-2616C5B2130B}"/>
              </a:ext>
            </a:extLst>
          </p:cNvPr>
          <p:cNvSpPr/>
          <p:nvPr/>
        </p:nvSpPr>
        <p:spPr>
          <a:xfrm>
            <a:off x="5997745" y="2438399"/>
            <a:ext cx="3160142" cy="2705100"/>
          </a:xfrm>
          <a:prstGeom prst="rect">
            <a:avLst/>
          </a:prstGeom>
          <a:gradFill>
            <a:gsLst>
              <a:gs pos="7000">
                <a:schemeClr val="accent4"/>
              </a:gs>
              <a:gs pos="84000">
                <a:schemeClr val="accent4">
                  <a:lumMod val="7500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sp>
        <p:nvSpPr>
          <p:cNvPr id="16" name="Arrow: Pentagon 15">
            <a:extLst>
              <a:ext uri="{FF2B5EF4-FFF2-40B4-BE49-F238E27FC236}">
                <a16:creationId xmlns:a16="http://schemas.microsoft.com/office/drawing/2014/main" id="{BC4F52A8-5ADD-41BA-A1F2-E6EC1A83E652}"/>
              </a:ext>
            </a:extLst>
          </p:cNvPr>
          <p:cNvSpPr/>
          <p:nvPr/>
        </p:nvSpPr>
        <p:spPr>
          <a:xfrm>
            <a:off x="2728696" y="2438400"/>
            <a:ext cx="3646802" cy="2705100"/>
          </a:xfrm>
          <a:prstGeom prst="homePlate">
            <a:avLst>
              <a:gd name="adj" fmla="val 11560"/>
            </a:avLst>
          </a:prstGeom>
          <a:gradFill>
            <a:gsLst>
              <a:gs pos="1961">
                <a:schemeClr val="accent2"/>
              </a:gs>
              <a:gs pos="20000">
                <a:schemeClr val="accent2"/>
              </a:gs>
              <a:gs pos="100000">
                <a:srgbClr val="F3801F"/>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sp>
        <p:nvSpPr>
          <p:cNvPr id="17" name="Arrow: Pentagon 16">
            <a:extLst>
              <a:ext uri="{FF2B5EF4-FFF2-40B4-BE49-F238E27FC236}">
                <a16:creationId xmlns:a16="http://schemas.microsoft.com/office/drawing/2014/main" id="{66F22987-34C5-46D8-9012-1171D51A66F4}"/>
              </a:ext>
            </a:extLst>
          </p:cNvPr>
          <p:cNvSpPr/>
          <p:nvPr/>
        </p:nvSpPr>
        <p:spPr>
          <a:xfrm>
            <a:off x="0" y="2438400"/>
            <a:ext cx="3255162" cy="2705100"/>
          </a:xfrm>
          <a:prstGeom prst="homePlate">
            <a:avLst>
              <a:gd name="adj" fmla="val 11560"/>
            </a:avLst>
          </a:prstGeom>
          <a:gradFill>
            <a:gsLst>
              <a:gs pos="1961">
                <a:srgbClr val="40A1F8"/>
              </a:gs>
              <a:gs pos="20000">
                <a:srgbClr val="3C85F0"/>
              </a:gs>
              <a:gs pos="100000">
                <a:srgbClr val="5143F5"/>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cxnSp>
        <p:nvCxnSpPr>
          <p:cNvPr id="150" name="Straight Arrow Connector 149">
            <a:extLst>
              <a:ext uri="{FF2B5EF4-FFF2-40B4-BE49-F238E27FC236}">
                <a16:creationId xmlns:a16="http://schemas.microsoft.com/office/drawing/2014/main" id="{A0A899F2-BDE4-42A4-9A6E-64F76AC370F6}"/>
              </a:ext>
            </a:extLst>
          </p:cNvPr>
          <p:cNvCxnSpPr>
            <a:cxnSpLocks/>
          </p:cNvCxnSpPr>
          <p:nvPr/>
        </p:nvCxnSpPr>
        <p:spPr>
          <a:xfrm>
            <a:off x="5226130" y="2168107"/>
            <a:ext cx="1544320" cy="0"/>
          </a:xfrm>
          <a:prstGeom prst="straightConnector1">
            <a:avLst/>
          </a:prstGeom>
          <a:ln w="57150">
            <a:solidFill>
              <a:schemeClr val="tx2">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19" name="Title 8">
            <a:extLst>
              <a:ext uri="{FF2B5EF4-FFF2-40B4-BE49-F238E27FC236}">
                <a16:creationId xmlns:a16="http://schemas.microsoft.com/office/drawing/2014/main" id="{D7B89A45-59BD-4994-ACFB-B068061AA47C}"/>
              </a:ext>
            </a:extLst>
          </p:cNvPr>
          <p:cNvSpPr txBox="1">
            <a:spLocks/>
          </p:cNvSpPr>
          <p:nvPr/>
        </p:nvSpPr>
        <p:spPr>
          <a:xfrm>
            <a:off x="847064" y="3964630"/>
            <a:ext cx="1544263" cy="843589"/>
          </a:xfrm>
          <a:prstGeom prst="rect">
            <a:avLst/>
          </a:prstGeom>
        </p:spPr>
        <p:txBody>
          <a:bodyPr/>
          <a:lstStyle>
            <a:lvl1pPr algn="l" defTabSz="457200" rtl="0" eaLnBrk="1" latinLnBrk="0" hangingPunct="1">
              <a:spcBef>
                <a:spcPct val="0"/>
              </a:spcBef>
              <a:buNone/>
              <a:defRPr sz="2800" b="1" i="0" kern="1200">
                <a:solidFill>
                  <a:schemeClr val="tx1">
                    <a:lumMod val="95000"/>
                  </a:schemeClr>
                </a:solidFill>
                <a:latin typeface="Arial"/>
                <a:ea typeface="+mj-ea"/>
                <a:cs typeface="Arial"/>
              </a:defRPr>
            </a:lvl1pPr>
          </a:lstStyle>
          <a:p>
            <a:pPr algn="ctr"/>
            <a:r>
              <a:rPr lang="en-US" sz="1800" b="0" dirty="0">
                <a:solidFill>
                  <a:prstClr val="white"/>
                </a:solidFill>
              </a:rPr>
              <a:t>Time to Value</a:t>
            </a:r>
          </a:p>
        </p:txBody>
      </p:sp>
      <p:grpSp>
        <p:nvGrpSpPr>
          <p:cNvPr id="151" name="Group 22">
            <a:extLst>
              <a:ext uri="{FF2B5EF4-FFF2-40B4-BE49-F238E27FC236}">
                <a16:creationId xmlns:a16="http://schemas.microsoft.com/office/drawing/2014/main" id="{4BA58F40-52A3-42D4-9DD2-8DDB3CFD14DF}"/>
              </a:ext>
            </a:extLst>
          </p:cNvPr>
          <p:cNvGrpSpPr>
            <a:grpSpLocks noChangeAspect="1"/>
          </p:cNvGrpSpPr>
          <p:nvPr/>
        </p:nvGrpSpPr>
        <p:grpSpPr bwMode="auto">
          <a:xfrm>
            <a:off x="1264075" y="2992031"/>
            <a:ext cx="727012" cy="682948"/>
            <a:chOff x="2715" y="1465"/>
            <a:chExt cx="330" cy="310"/>
          </a:xfrm>
        </p:grpSpPr>
        <p:sp>
          <p:nvSpPr>
            <p:cNvPr id="152" name="Freeform 23">
              <a:extLst>
                <a:ext uri="{FF2B5EF4-FFF2-40B4-BE49-F238E27FC236}">
                  <a16:creationId xmlns:a16="http://schemas.microsoft.com/office/drawing/2014/main" id="{1CFEB73B-B0A4-42FF-987E-66061683A2FD}"/>
                </a:ext>
              </a:extLst>
            </p:cNvPr>
            <p:cNvSpPr>
              <a:spLocks/>
            </p:cNvSpPr>
            <p:nvPr/>
          </p:nvSpPr>
          <p:spPr bwMode="auto">
            <a:xfrm>
              <a:off x="2735" y="1465"/>
              <a:ext cx="310" cy="310"/>
            </a:xfrm>
            <a:custGeom>
              <a:avLst/>
              <a:gdLst>
                <a:gd name="T0" fmla="*/ 30 w 152"/>
                <a:gd name="T1" fmla="*/ 136 h 152"/>
                <a:gd name="T2" fmla="*/ 76 w 152"/>
                <a:gd name="T3" fmla="*/ 152 h 152"/>
                <a:gd name="T4" fmla="*/ 152 w 152"/>
                <a:gd name="T5" fmla="*/ 76 h 152"/>
                <a:gd name="T6" fmla="*/ 76 w 152"/>
                <a:gd name="T7" fmla="*/ 0 h 152"/>
                <a:gd name="T8" fmla="*/ 0 w 152"/>
                <a:gd name="T9" fmla="*/ 76 h 152"/>
                <a:gd name="T10" fmla="*/ 7 w 152"/>
                <a:gd name="T11" fmla="*/ 107 h 152"/>
              </a:gdLst>
              <a:ahLst/>
              <a:cxnLst>
                <a:cxn ang="0">
                  <a:pos x="T0" y="T1"/>
                </a:cxn>
                <a:cxn ang="0">
                  <a:pos x="T2" y="T3"/>
                </a:cxn>
                <a:cxn ang="0">
                  <a:pos x="T4" y="T5"/>
                </a:cxn>
                <a:cxn ang="0">
                  <a:pos x="T6" y="T7"/>
                </a:cxn>
                <a:cxn ang="0">
                  <a:pos x="T8" y="T9"/>
                </a:cxn>
                <a:cxn ang="0">
                  <a:pos x="T10" y="T11"/>
                </a:cxn>
              </a:cxnLst>
              <a:rect l="0" t="0" r="r" b="b"/>
              <a:pathLst>
                <a:path w="152" h="152">
                  <a:moveTo>
                    <a:pt x="30" y="136"/>
                  </a:moveTo>
                  <a:cubicBezTo>
                    <a:pt x="43" y="146"/>
                    <a:pt x="59" y="152"/>
                    <a:pt x="76" y="152"/>
                  </a:cubicBezTo>
                  <a:cubicBezTo>
                    <a:pt x="118" y="152"/>
                    <a:pt x="152" y="118"/>
                    <a:pt x="152" y="76"/>
                  </a:cubicBezTo>
                  <a:cubicBezTo>
                    <a:pt x="152" y="34"/>
                    <a:pt x="118" y="0"/>
                    <a:pt x="76" y="0"/>
                  </a:cubicBezTo>
                  <a:cubicBezTo>
                    <a:pt x="34" y="0"/>
                    <a:pt x="0" y="34"/>
                    <a:pt x="0" y="76"/>
                  </a:cubicBezTo>
                  <a:cubicBezTo>
                    <a:pt x="0" y="87"/>
                    <a:pt x="3" y="98"/>
                    <a:pt x="7" y="107"/>
                  </a:cubicBez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3" name="Freeform 24">
              <a:extLst>
                <a:ext uri="{FF2B5EF4-FFF2-40B4-BE49-F238E27FC236}">
                  <a16:creationId xmlns:a16="http://schemas.microsoft.com/office/drawing/2014/main" id="{3026B475-3A59-4BCF-AAAC-70A793FF729B}"/>
                </a:ext>
              </a:extLst>
            </p:cNvPr>
            <p:cNvSpPr>
              <a:spLocks/>
            </p:cNvSpPr>
            <p:nvPr/>
          </p:nvSpPr>
          <p:spPr bwMode="auto">
            <a:xfrm>
              <a:off x="2890" y="1500"/>
              <a:ext cx="73" cy="191"/>
            </a:xfrm>
            <a:custGeom>
              <a:avLst/>
              <a:gdLst>
                <a:gd name="T0" fmla="*/ 0 w 73"/>
                <a:gd name="T1" fmla="*/ 0 h 191"/>
                <a:gd name="T2" fmla="*/ 0 w 73"/>
                <a:gd name="T3" fmla="*/ 120 h 191"/>
                <a:gd name="T4" fmla="*/ 73 w 73"/>
                <a:gd name="T5" fmla="*/ 191 h 191"/>
              </a:gdLst>
              <a:ahLst/>
              <a:cxnLst>
                <a:cxn ang="0">
                  <a:pos x="T0" y="T1"/>
                </a:cxn>
                <a:cxn ang="0">
                  <a:pos x="T2" y="T3"/>
                </a:cxn>
                <a:cxn ang="0">
                  <a:pos x="T4" y="T5"/>
                </a:cxn>
              </a:cxnLst>
              <a:rect l="0" t="0" r="r" b="b"/>
              <a:pathLst>
                <a:path w="73" h="191">
                  <a:moveTo>
                    <a:pt x="0" y="0"/>
                  </a:moveTo>
                  <a:lnTo>
                    <a:pt x="0" y="120"/>
                  </a:lnTo>
                  <a:lnTo>
                    <a:pt x="73" y="191"/>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4" name="Freeform 25">
              <a:extLst>
                <a:ext uri="{FF2B5EF4-FFF2-40B4-BE49-F238E27FC236}">
                  <a16:creationId xmlns:a16="http://schemas.microsoft.com/office/drawing/2014/main" id="{6EBB8363-BAF1-4A6F-AF51-F873BE17AC0D}"/>
                </a:ext>
              </a:extLst>
            </p:cNvPr>
            <p:cNvSpPr>
              <a:spLocks/>
            </p:cNvSpPr>
            <p:nvPr/>
          </p:nvSpPr>
          <p:spPr bwMode="auto">
            <a:xfrm>
              <a:off x="2715" y="1651"/>
              <a:ext cx="53" cy="34"/>
            </a:xfrm>
            <a:custGeom>
              <a:avLst/>
              <a:gdLst>
                <a:gd name="T0" fmla="*/ 53 w 53"/>
                <a:gd name="T1" fmla="*/ 0 h 34"/>
                <a:gd name="T2" fmla="*/ 35 w 53"/>
                <a:gd name="T3" fmla="*/ 34 h 34"/>
                <a:gd name="T4" fmla="*/ 0 w 53"/>
                <a:gd name="T5" fmla="*/ 16 h 34"/>
              </a:gdLst>
              <a:ahLst/>
              <a:cxnLst>
                <a:cxn ang="0">
                  <a:pos x="T0" y="T1"/>
                </a:cxn>
                <a:cxn ang="0">
                  <a:pos x="T2" y="T3"/>
                </a:cxn>
                <a:cxn ang="0">
                  <a:pos x="T4" y="T5"/>
                </a:cxn>
              </a:cxnLst>
              <a:rect l="0" t="0" r="r" b="b"/>
              <a:pathLst>
                <a:path w="53" h="34">
                  <a:moveTo>
                    <a:pt x="53" y="0"/>
                  </a:moveTo>
                  <a:lnTo>
                    <a:pt x="35" y="34"/>
                  </a:lnTo>
                  <a:lnTo>
                    <a:pt x="0" y="16"/>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20" name="Title 8">
            <a:extLst>
              <a:ext uri="{FF2B5EF4-FFF2-40B4-BE49-F238E27FC236}">
                <a16:creationId xmlns:a16="http://schemas.microsoft.com/office/drawing/2014/main" id="{DB78EAAC-42BD-4ACD-873A-436CEA47EE7D}"/>
              </a:ext>
            </a:extLst>
          </p:cNvPr>
          <p:cNvSpPr txBox="1">
            <a:spLocks/>
          </p:cNvSpPr>
          <p:nvPr/>
        </p:nvSpPr>
        <p:spPr>
          <a:xfrm>
            <a:off x="3493125" y="3964629"/>
            <a:ext cx="2245995" cy="1023932"/>
          </a:xfrm>
          <a:prstGeom prst="rect">
            <a:avLst/>
          </a:prstGeom>
        </p:spPr>
        <p:txBody>
          <a:bodyPr/>
          <a:lstStyle>
            <a:lvl1pPr algn="l" defTabSz="457200" rtl="0" eaLnBrk="1" latinLnBrk="0" hangingPunct="1">
              <a:spcBef>
                <a:spcPct val="0"/>
              </a:spcBef>
              <a:buNone/>
              <a:defRPr sz="2800" b="1" i="0" kern="1200">
                <a:solidFill>
                  <a:schemeClr val="tx1">
                    <a:lumMod val="95000"/>
                  </a:schemeClr>
                </a:solidFill>
                <a:latin typeface="Arial"/>
                <a:ea typeface="+mj-ea"/>
                <a:cs typeface="Arial"/>
              </a:defRPr>
            </a:lvl1pPr>
          </a:lstStyle>
          <a:p>
            <a:pPr algn="ctr"/>
            <a:r>
              <a:rPr lang="en-US" sz="1800" b="0" dirty="0">
                <a:solidFill>
                  <a:prstClr val="white"/>
                </a:solidFill>
              </a:rPr>
              <a:t>Distributed Optimized </a:t>
            </a:r>
            <a:br>
              <a:rPr lang="en-US" sz="1800" b="0" dirty="0">
                <a:solidFill>
                  <a:prstClr val="white"/>
                </a:solidFill>
              </a:rPr>
            </a:br>
            <a:r>
              <a:rPr lang="en-US" sz="1800" b="0" dirty="0">
                <a:solidFill>
                  <a:prstClr val="white"/>
                </a:solidFill>
              </a:rPr>
              <a:t>Capacity</a:t>
            </a:r>
          </a:p>
        </p:txBody>
      </p:sp>
      <p:grpSp>
        <p:nvGrpSpPr>
          <p:cNvPr id="2" name="Group 1">
            <a:extLst>
              <a:ext uri="{FF2B5EF4-FFF2-40B4-BE49-F238E27FC236}">
                <a16:creationId xmlns:a16="http://schemas.microsoft.com/office/drawing/2014/main" id="{BB78E1F6-D999-4723-9744-6121FCF4C0D9}"/>
              </a:ext>
            </a:extLst>
          </p:cNvPr>
          <p:cNvGrpSpPr/>
          <p:nvPr/>
        </p:nvGrpSpPr>
        <p:grpSpPr>
          <a:xfrm>
            <a:off x="4202905" y="2887666"/>
            <a:ext cx="826518" cy="811955"/>
            <a:chOff x="4202905" y="2887666"/>
            <a:chExt cx="826518" cy="811955"/>
          </a:xfrm>
        </p:grpSpPr>
        <p:sp>
          <p:nvSpPr>
            <p:cNvPr id="187" name="Freeform 33">
              <a:extLst>
                <a:ext uri="{FF2B5EF4-FFF2-40B4-BE49-F238E27FC236}">
                  <a16:creationId xmlns:a16="http://schemas.microsoft.com/office/drawing/2014/main" id="{0D9226E0-DFC0-4207-9092-70A5A750F1E5}"/>
                </a:ext>
              </a:extLst>
            </p:cNvPr>
            <p:cNvSpPr>
              <a:spLocks noEditPoints="1"/>
            </p:cNvSpPr>
            <p:nvPr/>
          </p:nvSpPr>
          <p:spPr bwMode="auto">
            <a:xfrm>
              <a:off x="4202905" y="3397414"/>
              <a:ext cx="218463" cy="218463"/>
            </a:xfrm>
            <a:custGeom>
              <a:avLst/>
              <a:gdLst>
                <a:gd name="T0" fmla="*/ 45 w 88"/>
                <a:gd name="T1" fmla="*/ 11 h 88"/>
                <a:gd name="T2" fmla="*/ 78 w 88"/>
                <a:gd name="T3" fmla="*/ 44 h 88"/>
                <a:gd name="T4" fmla="*/ 45 w 88"/>
                <a:gd name="T5" fmla="*/ 80 h 88"/>
                <a:gd name="T6" fmla="*/ 11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8" y="26"/>
                    <a:pt x="78" y="44"/>
                  </a:cubicBezTo>
                  <a:cubicBezTo>
                    <a:pt x="78" y="64"/>
                    <a:pt x="62" y="80"/>
                    <a:pt x="45" y="80"/>
                  </a:cubicBezTo>
                  <a:cubicBezTo>
                    <a:pt x="26" y="80"/>
                    <a:pt x="11" y="64"/>
                    <a:pt x="11" y="44"/>
                  </a:cubicBezTo>
                  <a:cubicBezTo>
                    <a:pt x="13"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w="9525">
              <a:noFill/>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190" name="Freeform 36">
              <a:extLst>
                <a:ext uri="{FF2B5EF4-FFF2-40B4-BE49-F238E27FC236}">
                  <a16:creationId xmlns:a16="http://schemas.microsoft.com/office/drawing/2014/main" id="{58FD88D1-4AA8-40F4-9EB9-8216E0D181AC}"/>
                </a:ext>
              </a:extLst>
            </p:cNvPr>
            <p:cNvSpPr>
              <a:spLocks noEditPoints="1"/>
            </p:cNvSpPr>
            <p:nvPr/>
          </p:nvSpPr>
          <p:spPr bwMode="auto">
            <a:xfrm>
              <a:off x="4505112" y="2887666"/>
              <a:ext cx="222104" cy="220284"/>
            </a:xfrm>
            <a:custGeom>
              <a:avLst/>
              <a:gdLst>
                <a:gd name="T0" fmla="*/ 46 w 89"/>
                <a:gd name="T1" fmla="*/ 11 h 88"/>
                <a:gd name="T2" fmla="*/ 78 w 89"/>
                <a:gd name="T3" fmla="*/ 44 h 88"/>
                <a:gd name="T4" fmla="*/ 46 w 89"/>
                <a:gd name="T5" fmla="*/ 79 h 88"/>
                <a:gd name="T6" fmla="*/ 11 w 89"/>
                <a:gd name="T7" fmla="*/ 44 h 88"/>
                <a:gd name="T8" fmla="*/ 46 w 89"/>
                <a:gd name="T9" fmla="*/ 11 h 88"/>
                <a:gd name="T10" fmla="*/ 46 w 89"/>
                <a:gd name="T11" fmla="*/ 0 h 88"/>
                <a:gd name="T12" fmla="*/ 0 w 89"/>
                <a:gd name="T13" fmla="*/ 44 h 88"/>
                <a:gd name="T14" fmla="*/ 46 w 89"/>
                <a:gd name="T15" fmla="*/ 88 h 88"/>
                <a:gd name="T16" fmla="*/ 89 w 89"/>
                <a:gd name="T17" fmla="*/ 44 h 88"/>
                <a:gd name="T18" fmla="*/ 46 w 89"/>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88">
                  <a:moveTo>
                    <a:pt x="46" y="11"/>
                  </a:moveTo>
                  <a:cubicBezTo>
                    <a:pt x="63" y="11"/>
                    <a:pt x="78" y="26"/>
                    <a:pt x="78" y="44"/>
                  </a:cubicBezTo>
                  <a:cubicBezTo>
                    <a:pt x="78" y="64"/>
                    <a:pt x="63" y="79"/>
                    <a:pt x="46" y="79"/>
                  </a:cubicBezTo>
                  <a:cubicBezTo>
                    <a:pt x="26" y="79"/>
                    <a:pt x="11" y="64"/>
                    <a:pt x="11" y="44"/>
                  </a:cubicBezTo>
                  <a:cubicBezTo>
                    <a:pt x="13" y="26"/>
                    <a:pt x="28" y="11"/>
                    <a:pt x="46" y="11"/>
                  </a:cubicBezTo>
                  <a:moveTo>
                    <a:pt x="46" y="0"/>
                  </a:moveTo>
                  <a:cubicBezTo>
                    <a:pt x="20" y="0"/>
                    <a:pt x="0" y="20"/>
                    <a:pt x="0" y="44"/>
                  </a:cubicBezTo>
                  <a:cubicBezTo>
                    <a:pt x="0" y="68"/>
                    <a:pt x="20" y="88"/>
                    <a:pt x="46" y="88"/>
                  </a:cubicBezTo>
                  <a:cubicBezTo>
                    <a:pt x="69" y="88"/>
                    <a:pt x="89" y="68"/>
                    <a:pt x="89" y="44"/>
                  </a:cubicBezTo>
                  <a:cubicBezTo>
                    <a:pt x="89" y="20"/>
                    <a:pt x="69" y="0"/>
                    <a:pt x="46" y="0"/>
                  </a:cubicBezTo>
                  <a:close/>
                </a:path>
              </a:pathLst>
            </a:custGeom>
            <a:solidFill>
              <a:schemeClr val="tx1"/>
            </a:solidFill>
            <a:ln w="9525">
              <a:noFill/>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193" name="Freeform 39">
              <a:extLst>
                <a:ext uri="{FF2B5EF4-FFF2-40B4-BE49-F238E27FC236}">
                  <a16:creationId xmlns:a16="http://schemas.microsoft.com/office/drawing/2014/main" id="{D6E66156-1C86-4976-A6B2-002BCC965B1A}"/>
                </a:ext>
              </a:extLst>
            </p:cNvPr>
            <p:cNvSpPr>
              <a:spLocks noEditPoints="1"/>
            </p:cNvSpPr>
            <p:nvPr/>
          </p:nvSpPr>
          <p:spPr bwMode="auto">
            <a:xfrm>
              <a:off x="4809140" y="3397414"/>
              <a:ext cx="220283" cy="218463"/>
            </a:xfrm>
            <a:custGeom>
              <a:avLst/>
              <a:gdLst>
                <a:gd name="T0" fmla="*/ 45 w 88"/>
                <a:gd name="T1" fmla="*/ 11 h 88"/>
                <a:gd name="T2" fmla="*/ 77 w 88"/>
                <a:gd name="T3" fmla="*/ 44 h 88"/>
                <a:gd name="T4" fmla="*/ 45 w 88"/>
                <a:gd name="T5" fmla="*/ 80 h 88"/>
                <a:gd name="T6" fmla="*/ 10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7" y="26"/>
                    <a:pt x="77" y="44"/>
                  </a:cubicBezTo>
                  <a:cubicBezTo>
                    <a:pt x="77" y="64"/>
                    <a:pt x="62" y="80"/>
                    <a:pt x="45" y="80"/>
                  </a:cubicBezTo>
                  <a:cubicBezTo>
                    <a:pt x="25" y="80"/>
                    <a:pt x="10" y="64"/>
                    <a:pt x="10" y="44"/>
                  </a:cubicBezTo>
                  <a:cubicBezTo>
                    <a:pt x="12"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w="9525">
              <a:noFill/>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194" name="Freeform 40">
              <a:extLst>
                <a:ext uri="{FF2B5EF4-FFF2-40B4-BE49-F238E27FC236}">
                  <a16:creationId xmlns:a16="http://schemas.microsoft.com/office/drawing/2014/main" id="{63B92EBF-1BEE-44DF-B392-B8982BFF75A3}"/>
                </a:ext>
              </a:extLst>
            </p:cNvPr>
            <p:cNvSpPr>
              <a:spLocks/>
            </p:cNvSpPr>
            <p:nvPr/>
          </p:nvSpPr>
          <p:spPr bwMode="auto">
            <a:xfrm>
              <a:off x="4364932" y="3594030"/>
              <a:ext cx="402336" cy="105591"/>
            </a:xfrm>
            <a:custGeom>
              <a:avLst/>
              <a:gdLst>
                <a:gd name="T0" fmla="*/ 161 w 161"/>
                <a:gd name="T1" fmla="*/ 29 h 42"/>
                <a:gd name="T2" fmla="*/ 101 w 161"/>
                <a:gd name="T3" fmla="*/ 42 h 42"/>
                <a:gd name="T4" fmla="*/ 0 w 161"/>
                <a:gd name="T5" fmla="*/ 0 h 42"/>
              </a:gdLst>
              <a:ahLst/>
              <a:cxnLst>
                <a:cxn ang="0">
                  <a:pos x="T0" y="T1"/>
                </a:cxn>
                <a:cxn ang="0">
                  <a:pos x="T2" y="T3"/>
                </a:cxn>
                <a:cxn ang="0">
                  <a:pos x="T4" y="T5"/>
                </a:cxn>
              </a:cxnLst>
              <a:rect l="0" t="0" r="r" b="b"/>
              <a:pathLst>
                <a:path w="161" h="42">
                  <a:moveTo>
                    <a:pt x="161" y="29"/>
                  </a:moveTo>
                  <a:cubicBezTo>
                    <a:pt x="143" y="37"/>
                    <a:pt x="123" y="42"/>
                    <a:pt x="101" y="42"/>
                  </a:cubicBezTo>
                  <a:cubicBezTo>
                    <a:pt x="62" y="42"/>
                    <a:pt x="26" y="26"/>
                    <a:pt x="0" y="0"/>
                  </a:cubicBezTo>
                </a:path>
              </a:pathLst>
            </a:custGeom>
            <a:noFill/>
            <a:ln w="222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kern="0">
                <a:solidFill>
                  <a:srgbClr val="474746"/>
                </a:solidFill>
                <a:latin typeface="Arial"/>
              </a:endParaRPr>
            </a:p>
          </p:txBody>
        </p:sp>
        <p:sp>
          <p:nvSpPr>
            <p:cNvPr id="195" name="Freeform 41">
              <a:extLst>
                <a:ext uri="{FF2B5EF4-FFF2-40B4-BE49-F238E27FC236}">
                  <a16:creationId xmlns:a16="http://schemas.microsoft.com/office/drawing/2014/main" id="{54D1F732-1E6B-4F1E-888C-C3CB2434A2F8}"/>
                </a:ext>
              </a:extLst>
            </p:cNvPr>
            <p:cNvSpPr>
              <a:spLocks/>
            </p:cNvSpPr>
            <p:nvPr/>
          </p:nvSpPr>
          <p:spPr bwMode="auto">
            <a:xfrm>
              <a:off x="4789114" y="3027847"/>
              <a:ext cx="185693" cy="391413"/>
            </a:xfrm>
            <a:custGeom>
              <a:avLst/>
              <a:gdLst>
                <a:gd name="T0" fmla="*/ 0 w 74"/>
                <a:gd name="T1" fmla="*/ 0 h 157"/>
                <a:gd name="T2" fmla="*/ 74 w 74"/>
                <a:gd name="T3" fmla="*/ 126 h 157"/>
                <a:gd name="T4" fmla="*/ 71 w 74"/>
                <a:gd name="T5" fmla="*/ 157 h 157"/>
              </a:gdLst>
              <a:ahLst/>
              <a:cxnLst>
                <a:cxn ang="0">
                  <a:pos x="T0" y="T1"/>
                </a:cxn>
                <a:cxn ang="0">
                  <a:pos x="T2" y="T3"/>
                </a:cxn>
                <a:cxn ang="0">
                  <a:pos x="T4" y="T5"/>
                </a:cxn>
              </a:cxnLst>
              <a:rect l="0" t="0" r="r" b="b"/>
              <a:pathLst>
                <a:path w="74" h="157">
                  <a:moveTo>
                    <a:pt x="0" y="0"/>
                  </a:moveTo>
                  <a:cubicBezTo>
                    <a:pt x="44" y="24"/>
                    <a:pt x="74" y="72"/>
                    <a:pt x="74" y="126"/>
                  </a:cubicBezTo>
                  <a:cubicBezTo>
                    <a:pt x="74" y="137"/>
                    <a:pt x="73" y="147"/>
                    <a:pt x="71" y="157"/>
                  </a:cubicBezTo>
                </a:path>
              </a:pathLst>
            </a:custGeom>
            <a:noFill/>
            <a:ln w="222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kern="0">
                <a:solidFill>
                  <a:srgbClr val="474746"/>
                </a:solidFill>
                <a:latin typeface="Arial"/>
              </a:endParaRPr>
            </a:p>
          </p:txBody>
        </p:sp>
        <p:sp>
          <p:nvSpPr>
            <p:cNvPr id="196" name="Freeform 42">
              <a:extLst>
                <a:ext uri="{FF2B5EF4-FFF2-40B4-BE49-F238E27FC236}">
                  <a16:creationId xmlns:a16="http://schemas.microsoft.com/office/drawing/2014/main" id="{7CF44FB4-E5E6-402B-A415-8F64DF4C4819}"/>
                </a:ext>
              </a:extLst>
            </p:cNvPr>
            <p:cNvSpPr>
              <a:spLocks/>
            </p:cNvSpPr>
            <p:nvPr/>
          </p:nvSpPr>
          <p:spPr bwMode="auto">
            <a:xfrm>
              <a:off x="4262982" y="2998718"/>
              <a:ext cx="256694" cy="331336"/>
            </a:xfrm>
            <a:custGeom>
              <a:avLst/>
              <a:gdLst>
                <a:gd name="T0" fmla="*/ 0 w 103"/>
                <a:gd name="T1" fmla="*/ 133 h 133"/>
                <a:gd name="T2" fmla="*/ 103 w 103"/>
                <a:gd name="T3" fmla="*/ 0 h 133"/>
              </a:gdLst>
              <a:ahLst/>
              <a:cxnLst>
                <a:cxn ang="0">
                  <a:pos x="T0" y="T1"/>
                </a:cxn>
                <a:cxn ang="0">
                  <a:pos x="T2" y="T3"/>
                </a:cxn>
              </a:cxnLst>
              <a:rect l="0" t="0" r="r" b="b"/>
              <a:pathLst>
                <a:path w="103" h="133">
                  <a:moveTo>
                    <a:pt x="0" y="133"/>
                  </a:moveTo>
                  <a:cubicBezTo>
                    <a:pt x="2" y="70"/>
                    <a:pt x="45" y="17"/>
                    <a:pt x="103" y="0"/>
                  </a:cubicBezTo>
                </a:path>
              </a:pathLst>
            </a:custGeom>
            <a:noFill/>
            <a:ln w="222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kern="0">
                <a:solidFill>
                  <a:srgbClr val="474746"/>
                </a:solidFill>
                <a:latin typeface="Arial"/>
              </a:endParaRPr>
            </a:p>
          </p:txBody>
        </p:sp>
      </p:grpSp>
      <p:sp>
        <p:nvSpPr>
          <p:cNvPr id="21" name="Title 8">
            <a:extLst>
              <a:ext uri="{FF2B5EF4-FFF2-40B4-BE49-F238E27FC236}">
                <a16:creationId xmlns:a16="http://schemas.microsoft.com/office/drawing/2014/main" id="{0EAC02B2-F059-40CF-8A57-DB752F1E6E89}"/>
              </a:ext>
            </a:extLst>
          </p:cNvPr>
          <p:cNvSpPr txBox="1">
            <a:spLocks/>
          </p:cNvSpPr>
          <p:nvPr/>
        </p:nvSpPr>
        <p:spPr>
          <a:xfrm>
            <a:off x="6389387" y="3964629"/>
            <a:ext cx="2679790" cy="1023932"/>
          </a:xfrm>
          <a:prstGeom prst="rect">
            <a:avLst/>
          </a:prstGeom>
        </p:spPr>
        <p:txBody>
          <a:bodyPr/>
          <a:lstStyle>
            <a:lvl1pPr algn="l" defTabSz="457200" rtl="0" eaLnBrk="1" latinLnBrk="0" hangingPunct="1">
              <a:spcBef>
                <a:spcPct val="0"/>
              </a:spcBef>
              <a:buNone/>
              <a:defRPr sz="2800" b="1" i="0" kern="1200">
                <a:solidFill>
                  <a:schemeClr val="tx1">
                    <a:lumMod val="95000"/>
                  </a:schemeClr>
                </a:solidFill>
                <a:latin typeface="Arial"/>
                <a:ea typeface="+mj-ea"/>
                <a:cs typeface="Arial"/>
              </a:defRPr>
            </a:lvl1pPr>
          </a:lstStyle>
          <a:p>
            <a:pPr algn="ctr"/>
            <a:r>
              <a:rPr lang="en-US" sz="1800" b="0" dirty="0">
                <a:solidFill>
                  <a:prstClr val="white"/>
                </a:solidFill>
              </a:rPr>
              <a:t>Critical Workloads Datacenter </a:t>
            </a:r>
            <a:br>
              <a:rPr lang="en-US" sz="1800" b="0" dirty="0">
                <a:solidFill>
                  <a:prstClr val="white"/>
                </a:solidFill>
              </a:rPr>
            </a:br>
            <a:r>
              <a:rPr lang="en-US" sz="1800" b="0" dirty="0">
                <a:solidFill>
                  <a:prstClr val="white"/>
                </a:solidFill>
              </a:rPr>
              <a:t>Replacement</a:t>
            </a:r>
          </a:p>
        </p:txBody>
      </p:sp>
      <p:grpSp>
        <p:nvGrpSpPr>
          <p:cNvPr id="206" name="Group 205">
            <a:extLst>
              <a:ext uri="{FF2B5EF4-FFF2-40B4-BE49-F238E27FC236}">
                <a16:creationId xmlns:a16="http://schemas.microsoft.com/office/drawing/2014/main" id="{6FE70705-A7B0-4975-8DC1-D1B8DFB4FD7D}"/>
              </a:ext>
            </a:extLst>
          </p:cNvPr>
          <p:cNvGrpSpPr/>
          <p:nvPr/>
        </p:nvGrpSpPr>
        <p:grpSpPr>
          <a:xfrm>
            <a:off x="7250132" y="2915304"/>
            <a:ext cx="967204" cy="902096"/>
            <a:chOff x="7323589" y="2780685"/>
            <a:chExt cx="967204" cy="902096"/>
          </a:xfrm>
        </p:grpSpPr>
        <p:grpSp>
          <p:nvGrpSpPr>
            <p:cNvPr id="157" name="Group 156">
              <a:extLst>
                <a:ext uri="{FF2B5EF4-FFF2-40B4-BE49-F238E27FC236}">
                  <a16:creationId xmlns:a16="http://schemas.microsoft.com/office/drawing/2014/main" id="{B430973B-187F-4DE2-8E0E-9CB10E6AB545}"/>
                </a:ext>
              </a:extLst>
            </p:cNvPr>
            <p:cNvGrpSpPr/>
            <p:nvPr/>
          </p:nvGrpSpPr>
          <p:grpSpPr>
            <a:xfrm>
              <a:off x="7568605" y="3047862"/>
              <a:ext cx="368489" cy="324166"/>
              <a:chOff x="1095229" y="2870614"/>
              <a:chExt cx="860074" cy="902907"/>
            </a:xfrm>
            <a:noFill/>
          </p:grpSpPr>
          <p:grpSp>
            <p:nvGrpSpPr>
              <p:cNvPr id="164" name="Group 163">
                <a:extLst>
                  <a:ext uri="{FF2B5EF4-FFF2-40B4-BE49-F238E27FC236}">
                    <a16:creationId xmlns:a16="http://schemas.microsoft.com/office/drawing/2014/main" id="{A6B2FC75-3929-472F-87D1-CC9D7C619D81}"/>
                  </a:ext>
                </a:extLst>
              </p:cNvPr>
              <p:cNvGrpSpPr/>
              <p:nvPr/>
            </p:nvGrpSpPr>
            <p:grpSpPr>
              <a:xfrm>
                <a:off x="1095229" y="2870614"/>
                <a:ext cx="860074" cy="902907"/>
                <a:chOff x="6805913" y="2469309"/>
                <a:chExt cx="764549" cy="725440"/>
              </a:xfrm>
              <a:grpFill/>
            </p:grpSpPr>
            <p:sp>
              <p:nvSpPr>
                <p:cNvPr id="167" name="Oval 166">
                  <a:extLst>
                    <a:ext uri="{FF2B5EF4-FFF2-40B4-BE49-F238E27FC236}">
                      <a16:creationId xmlns:a16="http://schemas.microsoft.com/office/drawing/2014/main" id="{A31D984D-BD2B-4E2C-8E43-3304C1F947D9}"/>
                    </a:ext>
                  </a:extLst>
                </p:cNvPr>
                <p:cNvSpPr/>
                <p:nvPr/>
              </p:nvSpPr>
              <p:spPr>
                <a:xfrm>
                  <a:off x="6810220" y="2469309"/>
                  <a:ext cx="760242" cy="99502"/>
                </a:xfrm>
                <a:prstGeom prst="ellipse">
                  <a:avLst/>
                </a:prstGeom>
                <a:grp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68" name="Freeform: Shape 167">
                  <a:extLst>
                    <a:ext uri="{FF2B5EF4-FFF2-40B4-BE49-F238E27FC236}">
                      <a16:creationId xmlns:a16="http://schemas.microsoft.com/office/drawing/2014/main" id="{60500B23-C955-4DB8-808A-B258C30EB213}"/>
                    </a:ext>
                  </a:extLst>
                </p:cNvPr>
                <p:cNvSpPr/>
                <p:nvPr/>
              </p:nvSpPr>
              <p:spPr>
                <a:xfrm>
                  <a:off x="6805913" y="2516087"/>
                  <a:ext cx="764544" cy="678662"/>
                </a:xfrm>
                <a:custGeom>
                  <a:avLst/>
                  <a:gdLst>
                    <a:gd name="connsiteX0" fmla="*/ 0 w 402994"/>
                    <a:gd name="connsiteY0" fmla="*/ 0 h 529426"/>
                    <a:gd name="connsiteX1" fmla="*/ 9644 w 402994"/>
                    <a:gd name="connsiteY1" fmla="*/ 8062 h 529426"/>
                    <a:gd name="connsiteX2" fmla="*/ 208344 w 402994"/>
                    <a:gd name="connsiteY2" fmla="*/ 42239 h 529426"/>
                    <a:gd name="connsiteX3" fmla="*/ 360829 w 402994"/>
                    <a:gd name="connsiteY3" fmla="*/ 25849 h 529426"/>
                    <a:gd name="connsiteX4" fmla="*/ 402431 w 402994"/>
                    <a:gd name="connsiteY4" fmla="*/ 9838 h 529426"/>
                    <a:gd name="connsiteX5" fmla="*/ 402431 w 402994"/>
                    <a:gd name="connsiteY5" fmla="*/ 482206 h 529426"/>
                    <a:gd name="connsiteX6" fmla="*/ 402994 w 402994"/>
                    <a:gd name="connsiteY6" fmla="*/ 483486 h 529426"/>
                    <a:gd name="connsiteX7" fmla="*/ 202631 w 402994"/>
                    <a:gd name="connsiteY7" fmla="*/ 529426 h 529426"/>
                    <a:gd name="connsiteX8" fmla="*/ 2268 w 402994"/>
                    <a:gd name="connsiteY8" fmla="*/ 483486 h 529426"/>
                    <a:gd name="connsiteX9" fmla="*/ 2506 w 402994"/>
                    <a:gd name="connsiteY9" fmla="*/ 482946 h 529426"/>
                    <a:gd name="connsiteX10" fmla="*/ 0 w 402994"/>
                    <a:gd name="connsiteY10" fmla="*/ 482946 h 52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2994" h="529426">
                      <a:moveTo>
                        <a:pt x="0" y="0"/>
                      </a:moveTo>
                      <a:lnTo>
                        <a:pt x="9644" y="8062"/>
                      </a:lnTo>
                      <a:cubicBezTo>
                        <a:pt x="42382" y="28146"/>
                        <a:pt x="119021" y="42239"/>
                        <a:pt x="208344" y="42239"/>
                      </a:cubicBezTo>
                      <a:cubicBezTo>
                        <a:pt x="267894" y="42239"/>
                        <a:pt x="321805" y="35976"/>
                        <a:pt x="360829" y="25849"/>
                      </a:cubicBezTo>
                      <a:lnTo>
                        <a:pt x="402431" y="9838"/>
                      </a:lnTo>
                      <a:lnTo>
                        <a:pt x="402431" y="482206"/>
                      </a:lnTo>
                      <a:lnTo>
                        <a:pt x="402994" y="483486"/>
                      </a:lnTo>
                      <a:cubicBezTo>
                        <a:pt x="402994" y="508858"/>
                        <a:pt x="313288" y="529426"/>
                        <a:pt x="202631" y="529426"/>
                      </a:cubicBezTo>
                      <a:cubicBezTo>
                        <a:pt x="91974" y="529426"/>
                        <a:pt x="2268" y="508858"/>
                        <a:pt x="2268" y="483486"/>
                      </a:cubicBezTo>
                      <a:lnTo>
                        <a:pt x="2506" y="482946"/>
                      </a:lnTo>
                      <a:lnTo>
                        <a:pt x="0" y="482946"/>
                      </a:lnTo>
                      <a:close/>
                    </a:path>
                  </a:pathLst>
                </a:custGeom>
                <a:grp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
            <p:nvSpPr>
              <p:cNvPr id="165" name="Oval 183">
                <a:extLst>
                  <a:ext uri="{FF2B5EF4-FFF2-40B4-BE49-F238E27FC236}">
                    <a16:creationId xmlns:a16="http://schemas.microsoft.com/office/drawing/2014/main" id="{70935363-5296-4FAF-8D34-C2CA26F7FDD6}"/>
                  </a:ext>
                </a:extLst>
              </p:cNvPr>
              <p:cNvSpPr/>
              <p:nvPr/>
            </p:nvSpPr>
            <p:spPr>
              <a:xfrm>
                <a:off x="1097653" y="3194942"/>
                <a:ext cx="855228" cy="61921"/>
              </a:xfrm>
              <a:custGeom>
                <a:avLst/>
                <a:gdLst>
                  <a:gd name="connsiteX0" fmla="*/ 0 w 855227"/>
                  <a:gd name="connsiteY0" fmla="*/ 61921 h 123842"/>
                  <a:gd name="connsiteX1" fmla="*/ 427614 w 855227"/>
                  <a:gd name="connsiteY1" fmla="*/ 0 h 123842"/>
                  <a:gd name="connsiteX2" fmla="*/ 855228 w 855227"/>
                  <a:gd name="connsiteY2" fmla="*/ 61921 h 123842"/>
                  <a:gd name="connsiteX3" fmla="*/ 427614 w 855227"/>
                  <a:gd name="connsiteY3" fmla="*/ 123842 h 123842"/>
                  <a:gd name="connsiteX4" fmla="*/ 0 w 855227"/>
                  <a:gd name="connsiteY4" fmla="*/ 61921 h 123842"/>
                  <a:gd name="connsiteX0" fmla="*/ 427614 w 855228"/>
                  <a:gd name="connsiteY0" fmla="*/ 0 h 123842"/>
                  <a:gd name="connsiteX1" fmla="*/ 855228 w 855228"/>
                  <a:gd name="connsiteY1" fmla="*/ 61921 h 123842"/>
                  <a:gd name="connsiteX2" fmla="*/ 427614 w 855228"/>
                  <a:gd name="connsiteY2" fmla="*/ 123842 h 123842"/>
                  <a:gd name="connsiteX3" fmla="*/ 0 w 855228"/>
                  <a:gd name="connsiteY3" fmla="*/ 61921 h 123842"/>
                  <a:gd name="connsiteX4" fmla="*/ 519054 w 855228"/>
                  <a:gd name="connsiteY4" fmla="*/ 91440 h 123842"/>
                  <a:gd name="connsiteX0" fmla="*/ 427614 w 855228"/>
                  <a:gd name="connsiteY0" fmla="*/ 0 h 123842"/>
                  <a:gd name="connsiteX1" fmla="*/ 855228 w 855228"/>
                  <a:gd name="connsiteY1" fmla="*/ 61921 h 123842"/>
                  <a:gd name="connsiteX2" fmla="*/ 427614 w 855228"/>
                  <a:gd name="connsiteY2" fmla="*/ 123842 h 123842"/>
                  <a:gd name="connsiteX3" fmla="*/ 0 w 855228"/>
                  <a:gd name="connsiteY3" fmla="*/ 61921 h 123842"/>
                  <a:gd name="connsiteX0" fmla="*/ 855228 w 855228"/>
                  <a:gd name="connsiteY0" fmla="*/ 0 h 61921"/>
                  <a:gd name="connsiteX1" fmla="*/ 427614 w 855228"/>
                  <a:gd name="connsiteY1" fmla="*/ 61921 h 61921"/>
                  <a:gd name="connsiteX2" fmla="*/ 0 w 855228"/>
                  <a:gd name="connsiteY2" fmla="*/ 0 h 61921"/>
                </a:gdLst>
                <a:ahLst/>
                <a:cxnLst>
                  <a:cxn ang="0">
                    <a:pos x="connsiteX0" y="connsiteY0"/>
                  </a:cxn>
                  <a:cxn ang="0">
                    <a:pos x="connsiteX1" y="connsiteY1"/>
                  </a:cxn>
                  <a:cxn ang="0">
                    <a:pos x="connsiteX2" y="connsiteY2"/>
                  </a:cxn>
                </a:cxnLst>
                <a:rect l="l" t="t" r="r" b="b"/>
                <a:pathLst>
                  <a:path w="855228" h="61921">
                    <a:moveTo>
                      <a:pt x="855228" y="0"/>
                    </a:moveTo>
                    <a:cubicBezTo>
                      <a:pt x="855228" y="34198"/>
                      <a:pt x="663779" y="61921"/>
                      <a:pt x="427614" y="61921"/>
                    </a:cubicBezTo>
                    <a:cubicBezTo>
                      <a:pt x="191449" y="61921"/>
                      <a:pt x="0" y="34198"/>
                      <a:pt x="0" y="0"/>
                    </a:cubicBezTo>
                  </a:path>
                </a:pathLst>
              </a:custGeom>
              <a:grp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66" name="Oval 183">
                <a:extLst>
                  <a:ext uri="{FF2B5EF4-FFF2-40B4-BE49-F238E27FC236}">
                    <a16:creationId xmlns:a16="http://schemas.microsoft.com/office/drawing/2014/main" id="{BE9603DE-E234-47EC-8F92-86EE47268514}"/>
                  </a:ext>
                </a:extLst>
              </p:cNvPr>
              <p:cNvSpPr/>
              <p:nvPr/>
            </p:nvSpPr>
            <p:spPr>
              <a:xfrm>
                <a:off x="1097653" y="3449929"/>
                <a:ext cx="855228" cy="61921"/>
              </a:xfrm>
              <a:custGeom>
                <a:avLst/>
                <a:gdLst>
                  <a:gd name="connsiteX0" fmla="*/ 0 w 855227"/>
                  <a:gd name="connsiteY0" fmla="*/ 61921 h 123842"/>
                  <a:gd name="connsiteX1" fmla="*/ 427614 w 855227"/>
                  <a:gd name="connsiteY1" fmla="*/ 0 h 123842"/>
                  <a:gd name="connsiteX2" fmla="*/ 855228 w 855227"/>
                  <a:gd name="connsiteY2" fmla="*/ 61921 h 123842"/>
                  <a:gd name="connsiteX3" fmla="*/ 427614 w 855227"/>
                  <a:gd name="connsiteY3" fmla="*/ 123842 h 123842"/>
                  <a:gd name="connsiteX4" fmla="*/ 0 w 855227"/>
                  <a:gd name="connsiteY4" fmla="*/ 61921 h 123842"/>
                  <a:gd name="connsiteX0" fmla="*/ 427614 w 855228"/>
                  <a:gd name="connsiteY0" fmla="*/ 0 h 123842"/>
                  <a:gd name="connsiteX1" fmla="*/ 855228 w 855228"/>
                  <a:gd name="connsiteY1" fmla="*/ 61921 h 123842"/>
                  <a:gd name="connsiteX2" fmla="*/ 427614 w 855228"/>
                  <a:gd name="connsiteY2" fmla="*/ 123842 h 123842"/>
                  <a:gd name="connsiteX3" fmla="*/ 0 w 855228"/>
                  <a:gd name="connsiteY3" fmla="*/ 61921 h 123842"/>
                  <a:gd name="connsiteX4" fmla="*/ 519054 w 855228"/>
                  <a:gd name="connsiteY4" fmla="*/ 91440 h 123842"/>
                  <a:gd name="connsiteX0" fmla="*/ 427614 w 855228"/>
                  <a:gd name="connsiteY0" fmla="*/ 0 h 123842"/>
                  <a:gd name="connsiteX1" fmla="*/ 855228 w 855228"/>
                  <a:gd name="connsiteY1" fmla="*/ 61921 h 123842"/>
                  <a:gd name="connsiteX2" fmla="*/ 427614 w 855228"/>
                  <a:gd name="connsiteY2" fmla="*/ 123842 h 123842"/>
                  <a:gd name="connsiteX3" fmla="*/ 0 w 855228"/>
                  <a:gd name="connsiteY3" fmla="*/ 61921 h 123842"/>
                  <a:gd name="connsiteX0" fmla="*/ 855228 w 855228"/>
                  <a:gd name="connsiteY0" fmla="*/ 0 h 61921"/>
                  <a:gd name="connsiteX1" fmla="*/ 427614 w 855228"/>
                  <a:gd name="connsiteY1" fmla="*/ 61921 h 61921"/>
                  <a:gd name="connsiteX2" fmla="*/ 0 w 855228"/>
                  <a:gd name="connsiteY2" fmla="*/ 0 h 61921"/>
                </a:gdLst>
                <a:ahLst/>
                <a:cxnLst>
                  <a:cxn ang="0">
                    <a:pos x="connsiteX0" y="connsiteY0"/>
                  </a:cxn>
                  <a:cxn ang="0">
                    <a:pos x="connsiteX1" y="connsiteY1"/>
                  </a:cxn>
                  <a:cxn ang="0">
                    <a:pos x="connsiteX2" y="connsiteY2"/>
                  </a:cxn>
                </a:cxnLst>
                <a:rect l="l" t="t" r="r" b="b"/>
                <a:pathLst>
                  <a:path w="855228" h="61921">
                    <a:moveTo>
                      <a:pt x="855228" y="0"/>
                    </a:moveTo>
                    <a:cubicBezTo>
                      <a:pt x="855228" y="34198"/>
                      <a:pt x="663779" y="61921"/>
                      <a:pt x="427614" y="61921"/>
                    </a:cubicBezTo>
                    <a:cubicBezTo>
                      <a:pt x="191449" y="61921"/>
                      <a:pt x="0" y="34198"/>
                      <a:pt x="0" y="0"/>
                    </a:cubicBezTo>
                  </a:path>
                </a:pathLst>
              </a:custGeom>
              <a:grp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
          <p:nvSpPr>
            <p:cNvPr id="204" name="Oval 203">
              <a:extLst>
                <a:ext uri="{FF2B5EF4-FFF2-40B4-BE49-F238E27FC236}">
                  <a16:creationId xmlns:a16="http://schemas.microsoft.com/office/drawing/2014/main" id="{9DDEE71C-77A2-47F4-AA75-EFAC312C2B9E}"/>
                </a:ext>
              </a:extLst>
            </p:cNvPr>
            <p:cNvSpPr/>
            <p:nvPr/>
          </p:nvSpPr>
          <p:spPr>
            <a:xfrm>
              <a:off x="7323589" y="2780685"/>
              <a:ext cx="858520" cy="858520"/>
            </a:xfrm>
            <a:prstGeom prst="ellipse">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5" name="Oval 204">
              <a:extLst>
                <a:ext uri="{FF2B5EF4-FFF2-40B4-BE49-F238E27FC236}">
                  <a16:creationId xmlns:a16="http://schemas.microsoft.com/office/drawing/2014/main" id="{C547B5CA-8449-4BAD-A9F1-6C3832A34D9D}"/>
                </a:ext>
              </a:extLst>
            </p:cNvPr>
            <p:cNvSpPr/>
            <p:nvPr/>
          </p:nvSpPr>
          <p:spPr>
            <a:xfrm>
              <a:off x="7828408" y="3220396"/>
              <a:ext cx="462385" cy="462385"/>
            </a:xfrm>
            <a:prstGeom prst="ellipse">
              <a:avLst/>
            </a:prstGeom>
            <a:solidFill>
              <a:srgbClr val="6FAF2E"/>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prstClr val="white"/>
                  </a:solidFill>
                </a:rPr>
                <a:t>!</a:t>
              </a:r>
            </a:p>
          </p:txBody>
        </p:sp>
      </p:grpSp>
    </p:spTree>
    <p:extLst>
      <p:ext uri="{BB962C8B-B14F-4D97-AF65-F5344CB8AC3E}">
        <p14:creationId xmlns:p14="http://schemas.microsoft.com/office/powerpoint/2010/main" val="1656360283"/>
      </p:ext>
    </p:extLst>
  </p:cSld>
  <p:clrMapOvr>
    <a:masterClrMapping/>
  </p:clrMapOvr>
  <p:transition spd="slow">
    <p:cover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42" presetClass="path" presetSubtype="0" decel="100000" fill="hold" grpId="1" nodeType="withEffect">
                                  <p:stCondLst>
                                    <p:cond delay="250"/>
                                  </p:stCondLst>
                                  <p:childTnLst>
                                    <p:animMotion origin="layout" path="M 4.72222E-6 4.19753E-6 L 0.0368 4.19753E-6 " pathEditMode="relative" rAng="0" ptsTypes="AA">
                                      <p:cBhvr>
                                        <p:cTn id="9" dur="500" spd="-100000" fill="hold"/>
                                        <p:tgtEl>
                                          <p:spTgt spid="4"/>
                                        </p:tgtEl>
                                        <p:attrNameLst>
                                          <p:attrName>ppt_x</p:attrName>
                                          <p:attrName>ppt_y</p:attrName>
                                        </p:attrNameLst>
                                      </p:cBhvr>
                                      <p:rCtr x="1840" y="0"/>
                                    </p:animMotion>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par>
                                <p:cTn id="15" presetID="42" presetClass="path" presetSubtype="0" decel="100000" fill="hold" grpId="1" nodeType="withEffect">
                                  <p:stCondLst>
                                    <p:cond delay="0"/>
                                  </p:stCondLst>
                                  <p:childTnLst>
                                    <p:animMotion origin="layout" path="M -5.55556E-7 -3.7037E-6 L -0.04653 -3.7037E-6 " pathEditMode="relative" rAng="0" ptsTypes="AA">
                                      <p:cBhvr>
                                        <p:cTn id="16" dur="500" spd="-100000" fill="hold"/>
                                        <p:tgtEl>
                                          <p:spTgt spid="7"/>
                                        </p:tgtEl>
                                        <p:attrNameLst>
                                          <p:attrName>ppt_x</p:attrName>
                                          <p:attrName>ppt_y</p:attrName>
                                        </p:attrNameLst>
                                      </p:cBhvr>
                                      <p:rCtr x="-2326" y="0"/>
                                    </p:animMotion>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wipe(left)">
                                      <p:cBhvr>
                                        <p:cTn id="21" dur="500"/>
                                        <p:tgtEl>
                                          <p:spTgt spid="12"/>
                                        </p:tgtEl>
                                      </p:cBhvr>
                                    </p:animEffect>
                                  </p:childTnLst>
                                </p:cTn>
                              </p:par>
                              <p:par>
                                <p:cTn id="22" presetID="10" presetClass="entr" presetSubtype="0" fill="hold" grpId="0" nodeType="withEffect">
                                  <p:stCondLst>
                                    <p:cond delay="25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par>
                                <p:cTn id="25" presetID="42" presetClass="path" presetSubtype="0" decel="100000" fill="hold" grpId="1" nodeType="withEffect">
                                  <p:stCondLst>
                                    <p:cond delay="250"/>
                                  </p:stCondLst>
                                  <p:childTnLst>
                                    <p:animMotion origin="layout" path="M -5.55556E-7 -3.7037E-6 L -0.04653 -3.7037E-6 " pathEditMode="relative" rAng="0" ptsTypes="AA">
                                      <p:cBhvr>
                                        <p:cTn id="26" dur="500" spd="-100000" fill="hold"/>
                                        <p:tgtEl>
                                          <p:spTgt spid="8"/>
                                        </p:tgtEl>
                                        <p:attrNameLst>
                                          <p:attrName>ppt_x</p:attrName>
                                          <p:attrName>ppt_y</p:attrName>
                                        </p:attrNameLst>
                                      </p:cBhvr>
                                      <p:rCtr x="-2326" y="0"/>
                                    </p:animMotion>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150"/>
                                        </p:tgtEl>
                                        <p:attrNameLst>
                                          <p:attrName>style.visibility</p:attrName>
                                        </p:attrNameLst>
                                      </p:cBhvr>
                                      <p:to>
                                        <p:strVal val="visible"/>
                                      </p:to>
                                    </p:set>
                                    <p:animEffect transition="in" filter="wipe(left)">
                                      <p:cBhvr>
                                        <p:cTn id="31" dur="500"/>
                                        <p:tgtEl>
                                          <p:spTgt spid="150"/>
                                        </p:tgtEl>
                                      </p:cBhvr>
                                    </p:animEffect>
                                  </p:childTnLst>
                                </p:cTn>
                              </p:par>
                              <p:par>
                                <p:cTn id="32" presetID="10" presetClass="entr" presetSubtype="0" fill="hold" grpId="0" nodeType="withEffect">
                                  <p:stCondLst>
                                    <p:cond delay="250"/>
                                  </p:stCondLst>
                                  <p:childTnLst>
                                    <p:set>
                                      <p:cBhvr>
                                        <p:cTn id="33" dur="1" fill="hold">
                                          <p:stCondLst>
                                            <p:cond delay="0"/>
                                          </p:stCondLst>
                                        </p:cTn>
                                        <p:tgtEl>
                                          <p:spTgt spid="9"/>
                                        </p:tgtEl>
                                        <p:attrNameLst>
                                          <p:attrName>style.visibility</p:attrName>
                                        </p:attrNameLst>
                                      </p:cBhvr>
                                      <p:to>
                                        <p:strVal val="visible"/>
                                      </p:to>
                                    </p:set>
                                    <p:animEffect transition="in" filter="fade">
                                      <p:cBhvr>
                                        <p:cTn id="34" dur="500"/>
                                        <p:tgtEl>
                                          <p:spTgt spid="9"/>
                                        </p:tgtEl>
                                      </p:cBhvr>
                                    </p:animEffect>
                                  </p:childTnLst>
                                </p:cTn>
                              </p:par>
                              <p:par>
                                <p:cTn id="35" presetID="42" presetClass="path" presetSubtype="0" decel="100000" fill="hold" grpId="1" nodeType="withEffect">
                                  <p:stCondLst>
                                    <p:cond delay="250"/>
                                  </p:stCondLst>
                                  <p:childTnLst>
                                    <p:animMotion origin="layout" path="M -5.55556E-7 -3.7037E-6 L -0.04653 -3.7037E-6 " pathEditMode="relative" rAng="0" ptsTypes="AA">
                                      <p:cBhvr>
                                        <p:cTn id="36" dur="500" spd="-100000" fill="hold"/>
                                        <p:tgtEl>
                                          <p:spTgt spid="9"/>
                                        </p:tgtEl>
                                        <p:attrNameLst>
                                          <p:attrName>ppt_x</p:attrName>
                                          <p:attrName>ppt_y</p:attrName>
                                        </p:attrNameLst>
                                      </p:cBhvr>
                                      <p:rCtr x="-2326" y="0"/>
                                    </p:animMotion>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17"/>
                                        </p:tgtEl>
                                        <p:attrNameLst>
                                          <p:attrName>style.visibility</p:attrName>
                                        </p:attrNameLst>
                                      </p:cBhvr>
                                      <p:to>
                                        <p:strVal val="visible"/>
                                      </p:to>
                                    </p:set>
                                    <p:animEffect transition="in" filter="fade">
                                      <p:cBhvr>
                                        <p:cTn id="41" dur="500"/>
                                        <p:tgtEl>
                                          <p:spTgt spid="17"/>
                                        </p:tgtEl>
                                      </p:cBhvr>
                                    </p:animEffect>
                                  </p:childTnLst>
                                </p:cTn>
                              </p:par>
                              <p:par>
                                <p:cTn id="42" presetID="42" presetClass="path" presetSubtype="0" decel="100000" fill="hold" grpId="1" nodeType="withEffect">
                                  <p:stCondLst>
                                    <p:cond delay="0"/>
                                  </p:stCondLst>
                                  <p:childTnLst>
                                    <p:animMotion origin="layout" path="M -7.42915E-7 5.85565E-7 L -0.03676 5.85565E-7 " pathEditMode="relative" rAng="0" ptsTypes="AA">
                                      <p:cBhvr>
                                        <p:cTn id="43" dur="500" spd="-100000" fill="hold"/>
                                        <p:tgtEl>
                                          <p:spTgt spid="17"/>
                                        </p:tgtEl>
                                        <p:attrNameLst>
                                          <p:attrName>ppt_x</p:attrName>
                                          <p:attrName>ppt_y</p:attrName>
                                        </p:attrNameLst>
                                      </p:cBhvr>
                                      <p:rCtr x="-1838" y="0"/>
                                    </p:animMotion>
                                  </p:childTnLst>
                                </p:cTn>
                              </p:par>
                              <p:par>
                                <p:cTn id="44" presetID="10" presetClass="entr" presetSubtype="0" fill="hold" grpId="0" nodeType="withEffect">
                                  <p:stCondLst>
                                    <p:cond delay="300"/>
                                  </p:stCondLst>
                                  <p:childTnLst>
                                    <p:set>
                                      <p:cBhvr>
                                        <p:cTn id="45" dur="1" fill="hold">
                                          <p:stCondLst>
                                            <p:cond delay="0"/>
                                          </p:stCondLst>
                                        </p:cTn>
                                        <p:tgtEl>
                                          <p:spTgt spid="19"/>
                                        </p:tgtEl>
                                        <p:attrNameLst>
                                          <p:attrName>style.visibility</p:attrName>
                                        </p:attrNameLst>
                                      </p:cBhvr>
                                      <p:to>
                                        <p:strVal val="visible"/>
                                      </p:to>
                                    </p:set>
                                    <p:animEffect transition="in" filter="fade">
                                      <p:cBhvr>
                                        <p:cTn id="46" dur="500"/>
                                        <p:tgtEl>
                                          <p:spTgt spid="19"/>
                                        </p:tgtEl>
                                      </p:cBhvr>
                                    </p:animEffect>
                                  </p:childTnLst>
                                </p:cTn>
                              </p:par>
                              <p:par>
                                <p:cTn id="47" presetID="42" presetClass="path" presetSubtype="0" decel="100000" fill="hold" grpId="1" nodeType="withEffect">
                                  <p:stCondLst>
                                    <p:cond delay="300"/>
                                  </p:stCondLst>
                                  <p:childTnLst>
                                    <p:animMotion origin="layout" path="M -7.42915E-7 5.85565E-7 L -0.03676 5.85565E-7 " pathEditMode="relative" rAng="0" ptsTypes="AA">
                                      <p:cBhvr>
                                        <p:cTn id="48" dur="500" spd="-100000" fill="hold"/>
                                        <p:tgtEl>
                                          <p:spTgt spid="19"/>
                                        </p:tgtEl>
                                        <p:attrNameLst>
                                          <p:attrName>ppt_x</p:attrName>
                                          <p:attrName>ppt_y</p:attrName>
                                        </p:attrNameLst>
                                      </p:cBhvr>
                                      <p:rCtr x="-1838" y="0"/>
                                    </p:animMotion>
                                  </p:childTnLst>
                                </p:cTn>
                              </p:par>
                              <p:par>
                                <p:cTn id="49" presetID="10" presetClass="entr" presetSubtype="0" fill="hold" nodeType="withEffect">
                                  <p:stCondLst>
                                    <p:cond delay="300"/>
                                  </p:stCondLst>
                                  <p:childTnLst>
                                    <p:set>
                                      <p:cBhvr>
                                        <p:cTn id="50" dur="1" fill="hold">
                                          <p:stCondLst>
                                            <p:cond delay="0"/>
                                          </p:stCondLst>
                                        </p:cTn>
                                        <p:tgtEl>
                                          <p:spTgt spid="151"/>
                                        </p:tgtEl>
                                        <p:attrNameLst>
                                          <p:attrName>style.visibility</p:attrName>
                                        </p:attrNameLst>
                                      </p:cBhvr>
                                      <p:to>
                                        <p:strVal val="visible"/>
                                      </p:to>
                                    </p:set>
                                    <p:animEffect transition="in" filter="fade">
                                      <p:cBhvr>
                                        <p:cTn id="51" dur="500"/>
                                        <p:tgtEl>
                                          <p:spTgt spid="151"/>
                                        </p:tgtEl>
                                      </p:cBhvr>
                                    </p:animEffect>
                                  </p:childTnLst>
                                </p:cTn>
                              </p:par>
                              <p:par>
                                <p:cTn id="52" presetID="42" presetClass="path" presetSubtype="0" decel="100000" fill="hold" nodeType="withEffect">
                                  <p:stCondLst>
                                    <p:cond delay="300"/>
                                  </p:stCondLst>
                                  <p:childTnLst>
                                    <p:animMotion origin="layout" path="M -7.42915E-7 5.85565E-7 L -0.03676 5.85565E-7 " pathEditMode="relative" rAng="0" ptsTypes="AA">
                                      <p:cBhvr>
                                        <p:cTn id="53" dur="500" spd="-100000" fill="hold"/>
                                        <p:tgtEl>
                                          <p:spTgt spid="151"/>
                                        </p:tgtEl>
                                        <p:attrNameLst>
                                          <p:attrName>ppt_x</p:attrName>
                                          <p:attrName>ppt_y</p:attrName>
                                        </p:attrNameLst>
                                      </p:cBhvr>
                                      <p:rCtr x="-1838" y="0"/>
                                    </p:animMotion>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16"/>
                                        </p:tgtEl>
                                        <p:attrNameLst>
                                          <p:attrName>style.visibility</p:attrName>
                                        </p:attrNameLst>
                                      </p:cBhvr>
                                      <p:to>
                                        <p:strVal val="visible"/>
                                      </p:to>
                                    </p:set>
                                    <p:animEffect transition="in" filter="fade">
                                      <p:cBhvr>
                                        <p:cTn id="58" dur="500"/>
                                        <p:tgtEl>
                                          <p:spTgt spid="16"/>
                                        </p:tgtEl>
                                      </p:cBhvr>
                                    </p:animEffect>
                                  </p:childTnLst>
                                </p:cTn>
                              </p:par>
                              <p:par>
                                <p:cTn id="59" presetID="42" presetClass="path" presetSubtype="0" decel="100000" fill="hold" grpId="1" nodeType="withEffect">
                                  <p:stCondLst>
                                    <p:cond delay="0"/>
                                  </p:stCondLst>
                                  <p:childTnLst>
                                    <p:animMotion origin="layout" path="M -7.42915E-7 5.85565E-7 L -0.03676 5.85565E-7 " pathEditMode="relative" rAng="0" ptsTypes="AA">
                                      <p:cBhvr>
                                        <p:cTn id="60" dur="500" spd="-100000" fill="hold"/>
                                        <p:tgtEl>
                                          <p:spTgt spid="16"/>
                                        </p:tgtEl>
                                        <p:attrNameLst>
                                          <p:attrName>ppt_x</p:attrName>
                                          <p:attrName>ppt_y</p:attrName>
                                        </p:attrNameLst>
                                      </p:cBhvr>
                                      <p:rCtr x="-1838" y="0"/>
                                    </p:animMotion>
                                  </p:childTnLst>
                                </p:cTn>
                              </p:par>
                              <p:par>
                                <p:cTn id="61" presetID="10" presetClass="entr" presetSubtype="0" fill="hold" nodeType="withEffect">
                                  <p:stCondLst>
                                    <p:cond delay="300"/>
                                  </p:stCondLst>
                                  <p:childTnLst>
                                    <p:set>
                                      <p:cBhvr>
                                        <p:cTn id="62" dur="1" fill="hold">
                                          <p:stCondLst>
                                            <p:cond delay="0"/>
                                          </p:stCondLst>
                                        </p:cTn>
                                        <p:tgtEl>
                                          <p:spTgt spid="2"/>
                                        </p:tgtEl>
                                        <p:attrNameLst>
                                          <p:attrName>style.visibility</p:attrName>
                                        </p:attrNameLst>
                                      </p:cBhvr>
                                      <p:to>
                                        <p:strVal val="visible"/>
                                      </p:to>
                                    </p:set>
                                    <p:animEffect transition="in" filter="fade">
                                      <p:cBhvr>
                                        <p:cTn id="63" dur="500"/>
                                        <p:tgtEl>
                                          <p:spTgt spid="2"/>
                                        </p:tgtEl>
                                      </p:cBhvr>
                                    </p:animEffect>
                                  </p:childTnLst>
                                </p:cTn>
                              </p:par>
                              <p:par>
                                <p:cTn id="64" presetID="42" presetClass="path" presetSubtype="0" decel="100000" fill="hold" nodeType="withEffect">
                                  <p:stCondLst>
                                    <p:cond delay="300"/>
                                  </p:stCondLst>
                                  <p:childTnLst>
                                    <p:animMotion origin="layout" path="M -7.42915E-7 5.85565E-7 L -0.03676 5.85565E-7 " pathEditMode="relative" rAng="0" ptsTypes="AA">
                                      <p:cBhvr>
                                        <p:cTn id="65" dur="500" spd="-100000" fill="hold"/>
                                        <p:tgtEl>
                                          <p:spTgt spid="2"/>
                                        </p:tgtEl>
                                        <p:attrNameLst>
                                          <p:attrName>ppt_x</p:attrName>
                                          <p:attrName>ppt_y</p:attrName>
                                        </p:attrNameLst>
                                      </p:cBhvr>
                                      <p:rCtr x="-1838" y="0"/>
                                    </p:animMotion>
                                  </p:childTnLst>
                                </p:cTn>
                              </p:par>
                              <p:par>
                                <p:cTn id="66" presetID="10" presetClass="entr" presetSubtype="0" fill="hold" grpId="0" nodeType="withEffect">
                                  <p:stCondLst>
                                    <p:cond delay="300"/>
                                  </p:stCondLst>
                                  <p:childTnLst>
                                    <p:set>
                                      <p:cBhvr>
                                        <p:cTn id="67" dur="1" fill="hold">
                                          <p:stCondLst>
                                            <p:cond delay="0"/>
                                          </p:stCondLst>
                                        </p:cTn>
                                        <p:tgtEl>
                                          <p:spTgt spid="20"/>
                                        </p:tgtEl>
                                        <p:attrNameLst>
                                          <p:attrName>style.visibility</p:attrName>
                                        </p:attrNameLst>
                                      </p:cBhvr>
                                      <p:to>
                                        <p:strVal val="visible"/>
                                      </p:to>
                                    </p:set>
                                    <p:animEffect transition="in" filter="fade">
                                      <p:cBhvr>
                                        <p:cTn id="68" dur="500"/>
                                        <p:tgtEl>
                                          <p:spTgt spid="20"/>
                                        </p:tgtEl>
                                      </p:cBhvr>
                                    </p:animEffect>
                                  </p:childTnLst>
                                </p:cTn>
                              </p:par>
                              <p:par>
                                <p:cTn id="69" presetID="42" presetClass="path" presetSubtype="0" decel="100000" fill="hold" grpId="1" nodeType="withEffect">
                                  <p:stCondLst>
                                    <p:cond delay="300"/>
                                  </p:stCondLst>
                                  <p:childTnLst>
                                    <p:animMotion origin="layout" path="M -7.42915E-7 5.85565E-7 L -0.03676 5.85565E-7 " pathEditMode="relative" rAng="0" ptsTypes="AA">
                                      <p:cBhvr>
                                        <p:cTn id="70" dur="500" spd="-100000" fill="hold"/>
                                        <p:tgtEl>
                                          <p:spTgt spid="20"/>
                                        </p:tgtEl>
                                        <p:attrNameLst>
                                          <p:attrName>ppt_x</p:attrName>
                                          <p:attrName>ppt_y</p:attrName>
                                        </p:attrNameLst>
                                      </p:cBhvr>
                                      <p:rCtr x="-1838" y="0"/>
                                    </p:animMotion>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15"/>
                                        </p:tgtEl>
                                        <p:attrNameLst>
                                          <p:attrName>style.visibility</p:attrName>
                                        </p:attrNameLst>
                                      </p:cBhvr>
                                      <p:to>
                                        <p:strVal val="visible"/>
                                      </p:to>
                                    </p:set>
                                    <p:animEffect transition="in" filter="fade">
                                      <p:cBhvr>
                                        <p:cTn id="75" dur="500"/>
                                        <p:tgtEl>
                                          <p:spTgt spid="15"/>
                                        </p:tgtEl>
                                      </p:cBhvr>
                                    </p:animEffect>
                                  </p:childTnLst>
                                </p:cTn>
                              </p:par>
                              <p:par>
                                <p:cTn id="76" presetID="42" presetClass="path" presetSubtype="0" decel="100000" fill="hold" grpId="1" nodeType="withEffect">
                                  <p:stCondLst>
                                    <p:cond delay="0"/>
                                  </p:stCondLst>
                                  <p:childTnLst>
                                    <p:animMotion origin="layout" path="M -7.42915E-7 5.85565E-7 L -0.03676 5.85565E-7 " pathEditMode="relative" rAng="0" ptsTypes="AA">
                                      <p:cBhvr>
                                        <p:cTn id="77" dur="500" spd="-100000" fill="hold"/>
                                        <p:tgtEl>
                                          <p:spTgt spid="15"/>
                                        </p:tgtEl>
                                        <p:attrNameLst>
                                          <p:attrName>ppt_x</p:attrName>
                                          <p:attrName>ppt_y</p:attrName>
                                        </p:attrNameLst>
                                      </p:cBhvr>
                                      <p:rCtr x="-1838" y="0"/>
                                    </p:animMotion>
                                  </p:childTnLst>
                                </p:cTn>
                              </p:par>
                              <p:par>
                                <p:cTn id="78" presetID="10" presetClass="entr" presetSubtype="0" fill="hold" nodeType="withEffect">
                                  <p:stCondLst>
                                    <p:cond delay="300"/>
                                  </p:stCondLst>
                                  <p:childTnLst>
                                    <p:set>
                                      <p:cBhvr>
                                        <p:cTn id="79" dur="1" fill="hold">
                                          <p:stCondLst>
                                            <p:cond delay="0"/>
                                          </p:stCondLst>
                                        </p:cTn>
                                        <p:tgtEl>
                                          <p:spTgt spid="206"/>
                                        </p:tgtEl>
                                        <p:attrNameLst>
                                          <p:attrName>style.visibility</p:attrName>
                                        </p:attrNameLst>
                                      </p:cBhvr>
                                      <p:to>
                                        <p:strVal val="visible"/>
                                      </p:to>
                                    </p:set>
                                    <p:animEffect transition="in" filter="fade">
                                      <p:cBhvr>
                                        <p:cTn id="80" dur="500"/>
                                        <p:tgtEl>
                                          <p:spTgt spid="206"/>
                                        </p:tgtEl>
                                      </p:cBhvr>
                                    </p:animEffect>
                                  </p:childTnLst>
                                </p:cTn>
                              </p:par>
                              <p:par>
                                <p:cTn id="81" presetID="42" presetClass="path" presetSubtype="0" decel="100000" fill="hold" nodeType="withEffect">
                                  <p:stCondLst>
                                    <p:cond delay="300"/>
                                  </p:stCondLst>
                                  <p:childTnLst>
                                    <p:animMotion origin="layout" path="M -7.42915E-7 5.85565E-7 L -0.03676 5.85565E-7 " pathEditMode="relative" rAng="0" ptsTypes="AA">
                                      <p:cBhvr>
                                        <p:cTn id="82" dur="500" spd="-100000" fill="hold"/>
                                        <p:tgtEl>
                                          <p:spTgt spid="206"/>
                                        </p:tgtEl>
                                        <p:attrNameLst>
                                          <p:attrName>ppt_x</p:attrName>
                                          <p:attrName>ppt_y</p:attrName>
                                        </p:attrNameLst>
                                      </p:cBhvr>
                                      <p:rCtr x="-1838" y="0"/>
                                    </p:animMotion>
                                  </p:childTnLst>
                                </p:cTn>
                              </p:par>
                              <p:par>
                                <p:cTn id="83" presetID="10" presetClass="entr" presetSubtype="0" fill="hold" grpId="0" nodeType="withEffect">
                                  <p:stCondLst>
                                    <p:cond delay="300"/>
                                  </p:stCondLst>
                                  <p:childTnLst>
                                    <p:set>
                                      <p:cBhvr>
                                        <p:cTn id="84" dur="1" fill="hold">
                                          <p:stCondLst>
                                            <p:cond delay="0"/>
                                          </p:stCondLst>
                                        </p:cTn>
                                        <p:tgtEl>
                                          <p:spTgt spid="21"/>
                                        </p:tgtEl>
                                        <p:attrNameLst>
                                          <p:attrName>style.visibility</p:attrName>
                                        </p:attrNameLst>
                                      </p:cBhvr>
                                      <p:to>
                                        <p:strVal val="visible"/>
                                      </p:to>
                                    </p:set>
                                    <p:animEffect transition="in" filter="fade">
                                      <p:cBhvr>
                                        <p:cTn id="85" dur="500"/>
                                        <p:tgtEl>
                                          <p:spTgt spid="21"/>
                                        </p:tgtEl>
                                      </p:cBhvr>
                                    </p:animEffect>
                                  </p:childTnLst>
                                </p:cTn>
                              </p:par>
                              <p:par>
                                <p:cTn id="86" presetID="42" presetClass="path" presetSubtype="0" decel="100000" fill="hold" grpId="1" nodeType="withEffect">
                                  <p:stCondLst>
                                    <p:cond delay="300"/>
                                  </p:stCondLst>
                                  <p:childTnLst>
                                    <p:animMotion origin="layout" path="M -7.42915E-7 5.85565E-7 L -0.03676 5.85565E-7 " pathEditMode="relative" rAng="0" ptsTypes="AA">
                                      <p:cBhvr>
                                        <p:cTn id="87" dur="500" spd="-100000" fill="hold"/>
                                        <p:tgtEl>
                                          <p:spTgt spid="21"/>
                                        </p:tgtEl>
                                        <p:attrNameLst>
                                          <p:attrName>ppt_x</p:attrName>
                                          <p:attrName>ppt_y</p:attrName>
                                        </p:attrNameLst>
                                      </p:cBhvr>
                                      <p:rCtr x="-183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7" grpId="0"/>
      <p:bldP spid="7" grpId="1"/>
      <p:bldP spid="8" grpId="0"/>
      <p:bldP spid="8" grpId="1"/>
      <p:bldP spid="9" grpId="0"/>
      <p:bldP spid="9" grpId="1"/>
      <p:bldP spid="15" grpId="0" animBg="1"/>
      <p:bldP spid="15" grpId="1" animBg="1"/>
      <p:bldP spid="16" grpId="0" animBg="1"/>
      <p:bldP spid="16" grpId="1" animBg="1"/>
      <p:bldP spid="17" grpId="0" animBg="1"/>
      <p:bldP spid="17" grpId="1" animBg="1"/>
      <p:bldP spid="19" grpId="0"/>
      <p:bldP spid="19" grpId="1"/>
      <p:bldP spid="20" grpId="0"/>
      <p:bldP spid="20" grpId="1"/>
      <p:bldP spid="21" grpId="0"/>
      <p:bldP spid="21" grpId="1"/>
    </p:bld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100000">
              <a:srgbClr val="6B6C6B"/>
            </a:gs>
            <a:gs pos="21000">
              <a:srgbClr val="545554"/>
            </a:gs>
          </a:gsLst>
          <a:path path="circle">
            <a:fillToRect l="100000" t="100000"/>
          </a:path>
        </a:gradFill>
        <a:effectLst/>
      </p:bgPr>
    </p:bg>
    <p:spTree>
      <p:nvGrpSpPr>
        <p:cNvPr id="1" name=""/>
        <p:cNvGrpSpPr/>
        <p:nvPr/>
      </p:nvGrpSpPr>
      <p:grpSpPr>
        <a:xfrm>
          <a:off x="0" y="0"/>
          <a:ext cx="0" cy="0"/>
          <a:chOff x="0" y="0"/>
          <a:chExt cx="0" cy="0"/>
        </a:xfrm>
      </p:grpSpPr>
      <p:sp>
        <p:nvSpPr>
          <p:cNvPr id="115" name="wave1">
            <a:extLst>
              <a:ext uri="{FF2B5EF4-FFF2-40B4-BE49-F238E27FC236}">
                <a16:creationId xmlns:a16="http://schemas.microsoft.com/office/drawing/2014/main" id="{2E91DE99-9848-4B9C-848C-56F34A988B67}"/>
              </a:ext>
            </a:extLst>
          </p:cNvPr>
          <p:cNvSpPr>
            <a:spLocks/>
          </p:cNvSpPr>
          <p:nvPr/>
        </p:nvSpPr>
        <p:spPr bwMode="auto">
          <a:xfrm rot="10800000">
            <a:off x="654417" y="1555316"/>
            <a:ext cx="10742931" cy="134104"/>
          </a:xfrm>
          <a:custGeom>
            <a:avLst/>
            <a:gdLst>
              <a:gd name="T0" fmla="*/ 0 w 3872"/>
              <a:gd name="T1" fmla="*/ 0 h 97"/>
              <a:gd name="T2" fmla="*/ 387 w 3872"/>
              <a:gd name="T3" fmla="*/ 97 h 97"/>
              <a:gd name="T4" fmla="*/ 774 w 3872"/>
              <a:gd name="T5" fmla="*/ 0 h 97"/>
              <a:gd name="T6" fmla="*/ 1161 w 3872"/>
              <a:gd name="T7" fmla="*/ 97 h 97"/>
              <a:gd name="T8" fmla="*/ 1549 w 3872"/>
              <a:gd name="T9" fmla="*/ 0 h 97"/>
              <a:gd name="T10" fmla="*/ 1936 w 3872"/>
              <a:gd name="T11" fmla="*/ 97 h 97"/>
              <a:gd name="T12" fmla="*/ 2323 w 3872"/>
              <a:gd name="T13" fmla="*/ 0 h 97"/>
              <a:gd name="T14" fmla="*/ 2710 w 3872"/>
              <a:gd name="T15" fmla="*/ 97 h 97"/>
              <a:gd name="T16" fmla="*/ 3097 w 3872"/>
              <a:gd name="T17" fmla="*/ 0 h 97"/>
              <a:gd name="T18" fmla="*/ 3485 w 3872"/>
              <a:gd name="T19" fmla="*/ 97 h 97"/>
              <a:gd name="T20" fmla="*/ 3872 w 3872"/>
              <a:gd name="T21"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72" h="97">
                <a:moveTo>
                  <a:pt x="0" y="0"/>
                </a:moveTo>
                <a:cubicBezTo>
                  <a:pt x="193" y="0"/>
                  <a:pt x="193" y="97"/>
                  <a:pt x="387" y="97"/>
                </a:cubicBezTo>
                <a:cubicBezTo>
                  <a:pt x="581" y="97"/>
                  <a:pt x="581" y="0"/>
                  <a:pt x="774" y="0"/>
                </a:cubicBezTo>
                <a:cubicBezTo>
                  <a:pt x="968" y="0"/>
                  <a:pt x="968" y="97"/>
                  <a:pt x="1161" y="97"/>
                </a:cubicBezTo>
                <a:cubicBezTo>
                  <a:pt x="1355" y="97"/>
                  <a:pt x="1355" y="0"/>
                  <a:pt x="1549" y="0"/>
                </a:cubicBezTo>
                <a:cubicBezTo>
                  <a:pt x="1742" y="0"/>
                  <a:pt x="1742" y="97"/>
                  <a:pt x="1936" y="97"/>
                </a:cubicBezTo>
                <a:cubicBezTo>
                  <a:pt x="2129" y="97"/>
                  <a:pt x="2129" y="0"/>
                  <a:pt x="2323" y="0"/>
                </a:cubicBezTo>
                <a:cubicBezTo>
                  <a:pt x="2517" y="0"/>
                  <a:pt x="2517" y="97"/>
                  <a:pt x="2710" y="97"/>
                </a:cubicBezTo>
                <a:cubicBezTo>
                  <a:pt x="2904" y="97"/>
                  <a:pt x="2904" y="0"/>
                  <a:pt x="3097" y="0"/>
                </a:cubicBezTo>
                <a:cubicBezTo>
                  <a:pt x="3291" y="0"/>
                  <a:pt x="3291" y="97"/>
                  <a:pt x="3485" y="97"/>
                </a:cubicBezTo>
                <a:cubicBezTo>
                  <a:pt x="3678" y="97"/>
                  <a:pt x="3678" y="0"/>
                  <a:pt x="3872" y="0"/>
                </a:cubicBezTo>
              </a:path>
            </a:pathLst>
          </a:custGeom>
          <a:noFill/>
          <a:ln w="15875">
            <a:solidFill>
              <a:schemeClr val="tx1"/>
            </a:solidFill>
            <a:headEnd type="none" w="med" len="med"/>
            <a:tailEnd type="none" w="med" len="med"/>
          </a:ln>
          <a:effectLst/>
          <a:extLst>
            <a:ext uri="{909E8E84-426E-40DD-AFC4-6F175D3DCCD1}">
              <a14:hiddenFill xmlns:a14="http://schemas.microsoft.com/office/drawing/2010/main">
                <a:solidFill>
                  <a:srgbClr val="FFFFFF"/>
                </a:solidFill>
              </a14:hiddenFill>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58519" tIns="286816" rIns="358519" bIns="286816" numCol="1" spcCol="0" rtlCol="0" fromWordArt="0" anchor="t" anchorCtr="0" forceAA="0" compatLnSpc="1">
            <a:prstTxWarp prst="textNoShape">
              <a:avLst/>
            </a:prstTxWarp>
            <a:noAutofit/>
          </a:bodyPr>
          <a:lstStyle/>
          <a:p>
            <a:pPr marL="0" marR="0" lvl="0" indent="0" algn="ctr" defTabSz="1827854" rtl="0" eaLnBrk="1" fontAlgn="base" latinLnBrk="0" hangingPunct="1">
              <a:lnSpc>
                <a:spcPct val="90000"/>
              </a:lnSpc>
              <a:spcBef>
                <a:spcPct val="0"/>
              </a:spcBef>
              <a:spcAft>
                <a:spcPct val="0"/>
              </a:spcAft>
              <a:buClrTx/>
              <a:buSzTx/>
              <a:buFontTx/>
              <a:buNone/>
              <a:tabLst/>
              <a:defRPr/>
            </a:pPr>
            <a:endParaRPr kumimoji="0" lang="en-US" sz="392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16" name="wave2">
            <a:extLst>
              <a:ext uri="{FF2B5EF4-FFF2-40B4-BE49-F238E27FC236}">
                <a16:creationId xmlns:a16="http://schemas.microsoft.com/office/drawing/2014/main" id="{9554C803-C45F-4AC7-9E24-F0B085EEB971}"/>
              </a:ext>
            </a:extLst>
          </p:cNvPr>
          <p:cNvSpPr>
            <a:spLocks/>
          </p:cNvSpPr>
          <p:nvPr/>
        </p:nvSpPr>
        <p:spPr bwMode="auto">
          <a:xfrm rot="10800000">
            <a:off x="78055" y="1544672"/>
            <a:ext cx="12256820" cy="134104"/>
          </a:xfrm>
          <a:custGeom>
            <a:avLst/>
            <a:gdLst>
              <a:gd name="T0" fmla="*/ 0 w 3872"/>
              <a:gd name="T1" fmla="*/ 0 h 97"/>
              <a:gd name="T2" fmla="*/ 387 w 3872"/>
              <a:gd name="T3" fmla="*/ 97 h 97"/>
              <a:gd name="T4" fmla="*/ 774 w 3872"/>
              <a:gd name="T5" fmla="*/ 0 h 97"/>
              <a:gd name="T6" fmla="*/ 1161 w 3872"/>
              <a:gd name="T7" fmla="*/ 97 h 97"/>
              <a:gd name="T8" fmla="*/ 1549 w 3872"/>
              <a:gd name="T9" fmla="*/ 0 h 97"/>
              <a:gd name="T10" fmla="*/ 1936 w 3872"/>
              <a:gd name="T11" fmla="*/ 97 h 97"/>
              <a:gd name="T12" fmla="*/ 2323 w 3872"/>
              <a:gd name="T13" fmla="*/ 0 h 97"/>
              <a:gd name="T14" fmla="*/ 2710 w 3872"/>
              <a:gd name="T15" fmla="*/ 97 h 97"/>
              <a:gd name="T16" fmla="*/ 3097 w 3872"/>
              <a:gd name="T17" fmla="*/ 0 h 97"/>
              <a:gd name="T18" fmla="*/ 3485 w 3872"/>
              <a:gd name="T19" fmla="*/ 97 h 97"/>
              <a:gd name="T20" fmla="*/ 3872 w 3872"/>
              <a:gd name="T21"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72" h="97">
                <a:moveTo>
                  <a:pt x="0" y="0"/>
                </a:moveTo>
                <a:cubicBezTo>
                  <a:pt x="193" y="0"/>
                  <a:pt x="193" y="97"/>
                  <a:pt x="387" y="97"/>
                </a:cubicBezTo>
                <a:cubicBezTo>
                  <a:pt x="581" y="97"/>
                  <a:pt x="581" y="0"/>
                  <a:pt x="774" y="0"/>
                </a:cubicBezTo>
                <a:cubicBezTo>
                  <a:pt x="968" y="0"/>
                  <a:pt x="968" y="97"/>
                  <a:pt x="1161" y="97"/>
                </a:cubicBezTo>
                <a:cubicBezTo>
                  <a:pt x="1355" y="97"/>
                  <a:pt x="1355" y="0"/>
                  <a:pt x="1549" y="0"/>
                </a:cubicBezTo>
                <a:cubicBezTo>
                  <a:pt x="1742" y="0"/>
                  <a:pt x="1742" y="97"/>
                  <a:pt x="1936" y="97"/>
                </a:cubicBezTo>
                <a:cubicBezTo>
                  <a:pt x="2129" y="97"/>
                  <a:pt x="2129" y="0"/>
                  <a:pt x="2323" y="0"/>
                </a:cubicBezTo>
                <a:cubicBezTo>
                  <a:pt x="2517" y="0"/>
                  <a:pt x="2517" y="97"/>
                  <a:pt x="2710" y="97"/>
                </a:cubicBezTo>
                <a:cubicBezTo>
                  <a:pt x="2904" y="97"/>
                  <a:pt x="2904" y="0"/>
                  <a:pt x="3097" y="0"/>
                </a:cubicBezTo>
                <a:cubicBezTo>
                  <a:pt x="3291" y="0"/>
                  <a:pt x="3291" y="97"/>
                  <a:pt x="3485" y="97"/>
                </a:cubicBezTo>
                <a:cubicBezTo>
                  <a:pt x="3678" y="97"/>
                  <a:pt x="3678" y="0"/>
                  <a:pt x="3872" y="0"/>
                </a:cubicBezTo>
              </a:path>
            </a:pathLst>
          </a:custGeom>
          <a:noFill/>
          <a:ln w="15875">
            <a:solidFill>
              <a:schemeClr val="tx1"/>
            </a:solidFill>
            <a:headEnd type="none" w="med" len="med"/>
            <a:tailEnd type="none" w="med" len="med"/>
          </a:ln>
          <a:effectLst/>
          <a:extLst>
            <a:ext uri="{909E8E84-426E-40DD-AFC4-6F175D3DCCD1}">
              <a14:hiddenFill xmlns:a14="http://schemas.microsoft.com/office/drawing/2010/main">
                <a:solidFill>
                  <a:srgbClr val="FFFFFF"/>
                </a:solidFill>
              </a14:hiddenFill>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58519" tIns="286816" rIns="358519" bIns="286816" numCol="1" spcCol="0" rtlCol="0" fromWordArt="0" anchor="t" anchorCtr="0" forceAA="0" compatLnSpc="1">
            <a:prstTxWarp prst="textNoShape">
              <a:avLst/>
            </a:prstTxWarp>
            <a:noAutofit/>
          </a:bodyPr>
          <a:lstStyle/>
          <a:p>
            <a:pPr marL="0" marR="0" lvl="0" indent="0" algn="ctr" defTabSz="1827854" rtl="0" eaLnBrk="1" fontAlgn="base" latinLnBrk="0" hangingPunct="1">
              <a:lnSpc>
                <a:spcPct val="90000"/>
              </a:lnSpc>
              <a:spcBef>
                <a:spcPct val="0"/>
              </a:spcBef>
              <a:spcAft>
                <a:spcPct val="0"/>
              </a:spcAft>
              <a:buClrTx/>
              <a:buSzTx/>
              <a:buFontTx/>
              <a:buNone/>
              <a:tabLst/>
              <a:defRPr/>
            </a:pPr>
            <a:endParaRPr kumimoji="0" lang="en-US" sz="392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useBgFill="1">
        <p:nvSpPr>
          <p:cNvPr id="8" name="Rectangle 7">
            <a:extLst>
              <a:ext uri="{FF2B5EF4-FFF2-40B4-BE49-F238E27FC236}">
                <a16:creationId xmlns:a16="http://schemas.microsoft.com/office/drawing/2014/main" id="{FAC8B963-E084-452B-BA9A-9D9942A49711}"/>
              </a:ext>
            </a:extLst>
          </p:cNvPr>
          <p:cNvSpPr/>
          <p:nvPr/>
        </p:nvSpPr>
        <p:spPr>
          <a:xfrm>
            <a:off x="2381459" y="638105"/>
            <a:ext cx="6762541" cy="1668635"/>
          </a:xfrm>
          <a:prstGeom prst="rect">
            <a:avLst/>
          </a:prstGeom>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useBgFill="1">
        <p:nvSpPr>
          <p:cNvPr id="5" name="Rectangle 4">
            <a:extLst>
              <a:ext uri="{FF2B5EF4-FFF2-40B4-BE49-F238E27FC236}">
                <a16:creationId xmlns:a16="http://schemas.microsoft.com/office/drawing/2014/main" id="{856D81F5-9B58-4801-BB03-AD176CCC19AA}"/>
              </a:ext>
            </a:extLst>
          </p:cNvPr>
          <p:cNvSpPr/>
          <p:nvPr/>
        </p:nvSpPr>
        <p:spPr>
          <a:xfrm>
            <a:off x="2020529" y="1375322"/>
            <a:ext cx="402048" cy="522303"/>
          </a:xfrm>
          <a:prstGeom prst="rect">
            <a:avLst/>
          </a:prstGeom>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1199" name="Freeform 14">
            <a:extLst>
              <a:ext uri="{FF2B5EF4-FFF2-40B4-BE49-F238E27FC236}">
                <a16:creationId xmlns:a16="http://schemas.microsoft.com/office/drawing/2014/main" id="{0AD73908-3E74-4D39-8BE6-4598F4328E8C}"/>
              </a:ext>
            </a:extLst>
          </p:cNvPr>
          <p:cNvSpPr>
            <a:spLocks/>
          </p:cNvSpPr>
          <p:nvPr/>
        </p:nvSpPr>
        <p:spPr bwMode="auto">
          <a:xfrm>
            <a:off x="7245955" y="1415209"/>
            <a:ext cx="823457" cy="358024"/>
          </a:xfrm>
          <a:custGeom>
            <a:avLst/>
            <a:gdLst>
              <a:gd name="T0" fmla="*/ 221 w 221"/>
              <a:gd name="T1" fmla="*/ 64 h 96"/>
              <a:gd name="T2" fmla="*/ 195 w 221"/>
              <a:gd name="T3" fmla="*/ 64 h 96"/>
              <a:gd name="T4" fmla="*/ 183 w 221"/>
              <a:gd name="T5" fmla="*/ 53 h 96"/>
              <a:gd name="T6" fmla="*/ 183 w 221"/>
              <a:gd name="T7" fmla="*/ 7 h 96"/>
              <a:gd name="T8" fmla="*/ 177 w 221"/>
              <a:gd name="T9" fmla="*/ 0 h 96"/>
              <a:gd name="T10" fmla="*/ 171 w 221"/>
              <a:gd name="T11" fmla="*/ 2 h 96"/>
              <a:gd name="T12" fmla="*/ 169 w 221"/>
              <a:gd name="T13" fmla="*/ 7 h 96"/>
              <a:gd name="T14" fmla="*/ 169 w 221"/>
              <a:gd name="T15" fmla="*/ 26 h 96"/>
              <a:gd name="T16" fmla="*/ 155 w 221"/>
              <a:gd name="T17" fmla="*/ 40 h 96"/>
              <a:gd name="T18" fmla="*/ 144 w 221"/>
              <a:gd name="T19" fmla="*/ 37 h 96"/>
              <a:gd name="T20" fmla="*/ 139 w 221"/>
              <a:gd name="T21" fmla="*/ 26 h 96"/>
              <a:gd name="T22" fmla="*/ 139 w 221"/>
              <a:gd name="T23" fmla="*/ 7 h 96"/>
              <a:gd name="T24" fmla="*/ 132 w 221"/>
              <a:gd name="T25" fmla="*/ 0 h 96"/>
              <a:gd name="T26" fmla="*/ 127 w 221"/>
              <a:gd name="T27" fmla="*/ 2 h 96"/>
              <a:gd name="T28" fmla="*/ 125 w 221"/>
              <a:gd name="T29" fmla="*/ 7 h 96"/>
              <a:gd name="T30" fmla="*/ 125 w 221"/>
              <a:gd name="T31" fmla="*/ 81 h 96"/>
              <a:gd name="T32" fmla="*/ 111 w 221"/>
              <a:gd name="T33" fmla="*/ 96 h 96"/>
              <a:gd name="T34" fmla="*/ 109 w 221"/>
              <a:gd name="T35" fmla="*/ 96 h 96"/>
              <a:gd name="T36" fmla="*/ 99 w 221"/>
              <a:gd name="T37" fmla="*/ 92 h 96"/>
              <a:gd name="T38" fmla="*/ 94 w 221"/>
              <a:gd name="T39" fmla="*/ 82 h 96"/>
              <a:gd name="T40" fmla="*/ 94 w 221"/>
              <a:gd name="T41" fmla="*/ 19 h 96"/>
              <a:gd name="T42" fmla="*/ 88 w 221"/>
              <a:gd name="T43" fmla="*/ 12 h 96"/>
              <a:gd name="T44" fmla="*/ 83 w 221"/>
              <a:gd name="T45" fmla="*/ 14 h 96"/>
              <a:gd name="T46" fmla="*/ 80 w 221"/>
              <a:gd name="T47" fmla="*/ 19 h 96"/>
              <a:gd name="T48" fmla="*/ 80 w 221"/>
              <a:gd name="T49" fmla="*/ 55 h 96"/>
              <a:gd name="T50" fmla="*/ 67 w 221"/>
              <a:gd name="T51" fmla="*/ 70 h 96"/>
              <a:gd name="T52" fmla="*/ 55 w 221"/>
              <a:gd name="T53" fmla="*/ 66 h 96"/>
              <a:gd name="T54" fmla="*/ 50 w 221"/>
              <a:gd name="T55" fmla="*/ 56 h 96"/>
              <a:gd name="T56" fmla="*/ 50 w 221"/>
              <a:gd name="T57" fmla="*/ 42 h 96"/>
              <a:gd name="T58" fmla="*/ 44 w 221"/>
              <a:gd name="T59" fmla="*/ 35 h 96"/>
              <a:gd name="T60" fmla="*/ 38 w 221"/>
              <a:gd name="T61" fmla="*/ 36 h 96"/>
              <a:gd name="T62" fmla="*/ 36 w 221"/>
              <a:gd name="T63" fmla="*/ 41 h 96"/>
              <a:gd name="T64" fmla="*/ 36 w 221"/>
              <a:gd name="T65" fmla="*/ 57 h 96"/>
              <a:gd name="T66" fmla="*/ 24 w 221"/>
              <a:gd name="T67" fmla="*/ 68 h 96"/>
              <a:gd name="T68" fmla="*/ 0 w 221"/>
              <a:gd name="T69" fmla="*/ 6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1" h="96">
                <a:moveTo>
                  <a:pt x="221" y="64"/>
                </a:moveTo>
                <a:cubicBezTo>
                  <a:pt x="195" y="64"/>
                  <a:pt x="195" y="64"/>
                  <a:pt x="195" y="64"/>
                </a:cubicBezTo>
                <a:cubicBezTo>
                  <a:pt x="188" y="64"/>
                  <a:pt x="183" y="59"/>
                  <a:pt x="183" y="53"/>
                </a:cubicBezTo>
                <a:cubicBezTo>
                  <a:pt x="183" y="7"/>
                  <a:pt x="183" y="7"/>
                  <a:pt x="183" y="7"/>
                </a:cubicBezTo>
                <a:cubicBezTo>
                  <a:pt x="183" y="4"/>
                  <a:pt x="180" y="1"/>
                  <a:pt x="177" y="0"/>
                </a:cubicBezTo>
                <a:cubicBezTo>
                  <a:pt x="175" y="0"/>
                  <a:pt x="173" y="1"/>
                  <a:pt x="171" y="2"/>
                </a:cubicBezTo>
                <a:cubicBezTo>
                  <a:pt x="170" y="3"/>
                  <a:pt x="169" y="5"/>
                  <a:pt x="169" y="7"/>
                </a:cubicBezTo>
                <a:cubicBezTo>
                  <a:pt x="169" y="26"/>
                  <a:pt x="169" y="26"/>
                  <a:pt x="169" y="26"/>
                </a:cubicBezTo>
                <a:cubicBezTo>
                  <a:pt x="169" y="33"/>
                  <a:pt x="163" y="40"/>
                  <a:pt x="155" y="40"/>
                </a:cubicBezTo>
                <a:cubicBezTo>
                  <a:pt x="151" y="41"/>
                  <a:pt x="147" y="39"/>
                  <a:pt x="144" y="37"/>
                </a:cubicBezTo>
                <a:cubicBezTo>
                  <a:pt x="140" y="34"/>
                  <a:pt x="139" y="30"/>
                  <a:pt x="139" y="26"/>
                </a:cubicBezTo>
                <a:cubicBezTo>
                  <a:pt x="139" y="7"/>
                  <a:pt x="139" y="7"/>
                  <a:pt x="139" y="7"/>
                </a:cubicBezTo>
                <a:cubicBezTo>
                  <a:pt x="139" y="4"/>
                  <a:pt x="136" y="1"/>
                  <a:pt x="132" y="0"/>
                </a:cubicBezTo>
                <a:cubicBezTo>
                  <a:pt x="130" y="0"/>
                  <a:pt x="128" y="1"/>
                  <a:pt x="127" y="2"/>
                </a:cubicBezTo>
                <a:cubicBezTo>
                  <a:pt x="125" y="3"/>
                  <a:pt x="125" y="5"/>
                  <a:pt x="125" y="7"/>
                </a:cubicBezTo>
                <a:cubicBezTo>
                  <a:pt x="125" y="81"/>
                  <a:pt x="125" y="81"/>
                  <a:pt x="125" y="81"/>
                </a:cubicBezTo>
                <a:cubicBezTo>
                  <a:pt x="125" y="89"/>
                  <a:pt x="119" y="95"/>
                  <a:pt x="111" y="96"/>
                </a:cubicBezTo>
                <a:cubicBezTo>
                  <a:pt x="110" y="96"/>
                  <a:pt x="110" y="96"/>
                  <a:pt x="109" y="96"/>
                </a:cubicBezTo>
                <a:cubicBezTo>
                  <a:pt x="106" y="96"/>
                  <a:pt x="102" y="95"/>
                  <a:pt x="99" y="92"/>
                </a:cubicBezTo>
                <a:cubicBezTo>
                  <a:pt x="96" y="90"/>
                  <a:pt x="94" y="86"/>
                  <a:pt x="94" y="82"/>
                </a:cubicBezTo>
                <a:cubicBezTo>
                  <a:pt x="94" y="19"/>
                  <a:pt x="94" y="19"/>
                  <a:pt x="94" y="19"/>
                </a:cubicBezTo>
                <a:cubicBezTo>
                  <a:pt x="94" y="16"/>
                  <a:pt x="92" y="12"/>
                  <a:pt x="88" y="12"/>
                </a:cubicBezTo>
                <a:cubicBezTo>
                  <a:pt x="86" y="12"/>
                  <a:pt x="84" y="13"/>
                  <a:pt x="83" y="14"/>
                </a:cubicBezTo>
                <a:cubicBezTo>
                  <a:pt x="81" y="15"/>
                  <a:pt x="80" y="17"/>
                  <a:pt x="80" y="19"/>
                </a:cubicBezTo>
                <a:cubicBezTo>
                  <a:pt x="80" y="55"/>
                  <a:pt x="80" y="55"/>
                  <a:pt x="80" y="55"/>
                </a:cubicBezTo>
                <a:cubicBezTo>
                  <a:pt x="80" y="63"/>
                  <a:pt x="74" y="69"/>
                  <a:pt x="67" y="70"/>
                </a:cubicBezTo>
                <a:cubicBezTo>
                  <a:pt x="62" y="70"/>
                  <a:pt x="58" y="69"/>
                  <a:pt x="55" y="66"/>
                </a:cubicBezTo>
                <a:cubicBezTo>
                  <a:pt x="52" y="64"/>
                  <a:pt x="50" y="60"/>
                  <a:pt x="50" y="56"/>
                </a:cubicBezTo>
                <a:cubicBezTo>
                  <a:pt x="50" y="42"/>
                  <a:pt x="50" y="42"/>
                  <a:pt x="50" y="42"/>
                </a:cubicBezTo>
                <a:cubicBezTo>
                  <a:pt x="50" y="38"/>
                  <a:pt x="47" y="35"/>
                  <a:pt x="44" y="35"/>
                </a:cubicBezTo>
                <a:cubicBezTo>
                  <a:pt x="42" y="34"/>
                  <a:pt x="40" y="35"/>
                  <a:pt x="38" y="36"/>
                </a:cubicBezTo>
                <a:cubicBezTo>
                  <a:pt x="37" y="38"/>
                  <a:pt x="36" y="39"/>
                  <a:pt x="36" y="41"/>
                </a:cubicBezTo>
                <a:cubicBezTo>
                  <a:pt x="36" y="57"/>
                  <a:pt x="36" y="57"/>
                  <a:pt x="36" y="57"/>
                </a:cubicBezTo>
                <a:cubicBezTo>
                  <a:pt x="36" y="63"/>
                  <a:pt x="31" y="68"/>
                  <a:pt x="24" y="68"/>
                </a:cubicBezTo>
                <a:cubicBezTo>
                  <a:pt x="0" y="68"/>
                  <a:pt x="0" y="68"/>
                  <a:pt x="0" y="68"/>
                </a:cubicBezTo>
              </a:path>
            </a:pathLst>
          </a:custGeom>
          <a:noFill/>
          <a:ln w="15875">
            <a:solidFill>
              <a:schemeClr val="tx1"/>
            </a:solidFill>
          </a:ln>
          <a:effectLst/>
          <a:extLst>
            <a:ext uri="{909E8E84-426E-40DD-AFC4-6F175D3DCCD1}">
              <a14:hiddenFill xmlns:a14="http://schemas.microsoft.com/office/drawing/2010/main">
                <a:solidFill>
                  <a:srgbClr val="FFFFFF"/>
                </a:solidFill>
              </a14:hiddenFill>
            </a:ext>
          </a:ex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useBgFill="1">
        <p:nvSpPr>
          <p:cNvPr id="1206" name="Freeform: Shape 1205">
            <a:extLst>
              <a:ext uri="{FF2B5EF4-FFF2-40B4-BE49-F238E27FC236}">
                <a16:creationId xmlns:a16="http://schemas.microsoft.com/office/drawing/2014/main" id="{F6DD88D9-A391-46D7-80E8-181738C6935F}"/>
              </a:ext>
            </a:extLst>
          </p:cNvPr>
          <p:cNvSpPr/>
          <p:nvPr/>
        </p:nvSpPr>
        <p:spPr>
          <a:xfrm>
            <a:off x="6896084" y="780935"/>
            <a:ext cx="1541800" cy="1541800"/>
          </a:xfrm>
          <a:custGeom>
            <a:avLst/>
            <a:gdLst>
              <a:gd name="connsiteX0" fmla="*/ 770900 w 1541800"/>
              <a:gd name="connsiteY0" fmla="*/ 0 h 1541800"/>
              <a:gd name="connsiteX1" fmla="*/ 1541800 w 1541800"/>
              <a:gd name="connsiteY1" fmla="*/ 770900 h 1541800"/>
              <a:gd name="connsiteX2" fmla="*/ 770900 w 1541800"/>
              <a:gd name="connsiteY2" fmla="*/ 1541800 h 1541800"/>
              <a:gd name="connsiteX3" fmla="*/ 0 w 1541800"/>
              <a:gd name="connsiteY3" fmla="*/ 770900 h 1541800"/>
              <a:gd name="connsiteX4" fmla="*/ 770900 w 1541800"/>
              <a:gd name="connsiteY4" fmla="*/ 0 h 1541800"/>
              <a:gd name="connsiteX5" fmla="*/ 386409 w 1541800"/>
              <a:gd name="connsiteY5" fmla="*/ 446825 h 1541800"/>
              <a:gd name="connsiteX6" fmla="*/ 300352 w 1541800"/>
              <a:gd name="connsiteY6" fmla="*/ 532882 h 1541800"/>
              <a:gd name="connsiteX7" fmla="*/ 300352 w 1541800"/>
              <a:gd name="connsiteY7" fmla="*/ 1093230 h 1541800"/>
              <a:gd name="connsiteX8" fmla="*/ 386409 w 1541800"/>
              <a:gd name="connsiteY8" fmla="*/ 1179287 h 1541800"/>
              <a:gd name="connsiteX9" fmla="*/ 1157607 w 1541800"/>
              <a:gd name="connsiteY9" fmla="*/ 1179287 h 1541800"/>
              <a:gd name="connsiteX10" fmla="*/ 1243664 w 1541800"/>
              <a:gd name="connsiteY10" fmla="*/ 1093230 h 1541800"/>
              <a:gd name="connsiteX11" fmla="*/ 1243664 w 1541800"/>
              <a:gd name="connsiteY11" fmla="*/ 532882 h 1541800"/>
              <a:gd name="connsiteX12" fmla="*/ 1157607 w 1541800"/>
              <a:gd name="connsiteY12" fmla="*/ 446825 h 1541800"/>
              <a:gd name="connsiteX13" fmla="*/ 386409 w 1541800"/>
              <a:gd name="connsiteY13" fmla="*/ 446825 h 1541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41800" h="1541800">
                <a:moveTo>
                  <a:pt x="770900" y="0"/>
                </a:moveTo>
                <a:cubicBezTo>
                  <a:pt x="1196656" y="0"/>
                  <a:pt x="1541800" y="345144"/>
                  <a:pt x="1541800" y="770900"/>
                </a:cubicBezTo>
                <a:cubicBezTo>
                  <a:pt x="1541800" y="1196656"/>
                  <a:pt x="1196656" y="1541800"/>
                  <a:pt x="770900" y="1541800"/>
                </a:cubicBezTo>
                <a:cubicBezTo>
                  <a:pt x="345144" y="1541800"/>
                  <a:pt x="0" y="1196656"/>
                  <a:pt x="0" y="770900"/>
                </a:cubicBezTo>
                <a:cubicBezTo>
                  <a:pt x="0" y="345144"/>
                  <a:pt x="345144" y="0"/>
                  <a:pt x="770900" y="0"/>
                </a:cubicBezTo>
                <a:close/>
                <a:moveTo>
                  <a:pt x="386409" y="446825"/>
                </a:moveTo>
                <a:cubicBezTo>
                  <a:pt x="338881" y="446825"/>
                  <a:pt x="300352" y="485354"/>
                  <a:pt x="300352" y="532882"/>
                </a:cubicBezTo>
                <a:lnTo>
                  <a:pt x="300352" y="1093230"/>
                </a:lnTo>
                <a:cubicBezTo>
                  <a:pt x="300352" y="1140758"/>
                  <a:pt x="338881" y="1179287"/>
                  <a:pt x="386409" y="1179287"/>
                </a:cubicBezTo>
                <a:lnTo>
                  <a:pt x="1157607" y="1179287"/>
                </a:lnTo>
                <a:cubicBezTo>
                  <a:pt x="1205135" y="1179287"/>
                  <a:pt x="1243664" y="1140758"/>
                  <a:pt x="1243664" y="1093230"/>
                </a:cubicBezTo>
                <a:lnTo>
                  <a:pt x="1243664" y="532882"/>
                </a:lnTo>
                <a:cubicBezTo>
                  <a:pt x="1243664" y="485354"/>
                  <a:pt x="1205135" y="446825"/>
                  <a:pt x="1157607" y="446825"/>
                </a:cubicBezTo>
                <a:lnTo>
                  <a:pt x="386409" y="446825"/>
                </a:lnTo>
                <a:close/>
              </a:path>
            </a:pathLst>
          </a:custGeom>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grpSp>
        <p:nvGrpSpPr>
          <p:cNvPr id="1202" name="Group 1201">
            <a:extLst>
              <a:ext uri="{FF2B5EF4-FFF2-40B4-BE49-F238E27FC236}">
                <a16:creationId xmlns:a16="http://schemas.microsoft.com/office/drawing/2014/main" id="{6CDA22AB-E3CD-4FF4-B985-56EBE940C28B}"/>
              </a:ext>
            </a:extLst>
          </p:cNvPr>
          <p:cNvGrpSpPr/>
          <p:nvPr/>
        </p:nvGrpSpPr>
        <p:grpSpPr>
          <a:xfrm>
            <a:off x="7046261" y="1224424"/>
            <a:ext cx="1237129" cy="791456"/>
            <a:chOff x="7046261" y="1206393"/>
            <a:chExt cx="1237129" cy="791456"/>
          </a:xfrm>
        </p:grpSpPr>
        <p:sp>
          <p:nvSpPr>
            <p:cNvPr id="1200" name="Freeform: Shape 1199">
              <a:extLst>
                <a:ext uri="{FF2B5EF4-FFF2-40B4-BE49-F238E27FC236}">
                  <a16:creationId xmlns:a16="http://schemas.microsoft.com/office/drawing/2014/main" id="{B3667D96-B111-460F-9DB9-58FA0D8E83D4}"/>
                </a:ext>
              </a:extLst>
            </p:cNvPr>
            <p:cNvSpPr/>
            <p:nvPr/>
          </p:nvSpPr>
          <p:spPr>
            <a:xfrm>
              <a:off x="7190693" y="1206393"/>
              <a:ext cx="943312" cy="732462"/>
            </a:xfrm>
            <a:custGeom>
              <a:avLst/>
              <a:gdLst>
                <a:gd name="connsiteX0" fmla="*/ 86057 w 943312"/>
                <a:gd name="connsiteY0" fmla="*/ 0 h 732462"/>
                <a:gd name="connsiteX1" fmla="*/ 857255 w 943312"/>
                <a:gd name="connsiteY1" fmla="*/ 0 h 732462"/>
                <a:gd name="connsiteX2" fmla="*/ 943312 w 943312"/>
                <a:gd name="connsiteY2" fmla="*/ 86057 h 732462"/>
                <a:gd name="connsiteX3" fmla="*/ 943312 w 943312"/>
                <a:gd name="connsiteY3" fmla="*/ 646405 h 732462"/>
                <a:gd name="connsiteX4" fmla="*/ 857255 w 943312"/>
                <a:gd name="connsiteY4" fmla="*/ 732462 h 732462"/>
                <a:gd name="connsiteX5" fmla="*/ 86057 w 943312"/>
                <a:gd name="connsiteY5" fmla="*/ 732462 h 732462"/>
                <a:gd name="connsiteX6" fmla="*/ 0 w 943312"/>
                <a:gd name="connsiteY6" fmla="*/ 646405 h 732462"/>
                <a:gd name="connsiteX7" fmla="*/ 0 w 943312"/>
                <a:gd name="connsiteY7" fmla="*/ 86057 h 732462"/>
                <a:gd name="connsiteX8" fmla="*/ 86057 w 943312"/>
                <a:gd name="connsiteY8" fmla="*/ 0 h 732462"/>
                <a:gd name="connsiteX9" fmla="*/ 117482 w 943312"/>
                <a:gd name="connsiteY9" fmla="*/ 59431 h 732462"/>
                <a:gd name="connsiteX10" fmla="*/ 63037 w 943312"/>
                <a:gd name="connsiteY10" fmla="*/ 113876 h 732462"/>
                <a:gd name="connsiteX11" fmla="*/ 63037 w 943312"/>
                <a:gd name="connsiteY11" fmla="*/ 618584 h 732462"/>
                <a:gd name="connsiteX12" fmla="*/ 117482 w 943312"/>
                <a:gd name="connsiteY12" fmla="*/ 673029 h 732462"/>
                <a:gd name="connsiteX13" fmla="*/ 825831 w 943312"/>
                <a:gd name="connsiteY13" fmla="*/ 673029 h 732462"/>
                <a:gd name="connsiteX14" fmla="*/ 880276 w 943312"/>
                <a:gd name="connsiteY14" fmla="*/ 618584 h 732462"/>
                <a:gd name="connsiteX15" fmla="*/ 880276 w 943312"/>
                <a:gd name="connsiteY15" fmla="*/ 113876 h 732462"/>
                <a:gd name="connsiteX16" fmla="*/ 825831 w 943312"/>
                <a:gd name="connsiteY16" fmla="*/ 59431 h 732462"/>
                <a:gd name="connsiteX17" fmla="*/ 117482 w 943312"/>
                <a:gd name="connsiteY17" fmla="*/ 59431 h 732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43312" h="732462">
                  <a:moveTo>
                    <a:pt x="86057" y="0"/>
                  </a:moveTo>
                  <a:lnTo>
                    <a:pt x="857255" y="0"/>
                  </a:lnTo>
                  <a:cubicBezTo>
                    <a:pt x="904783" y="0"/>
                    <a:pt x="943312" y="38529"/>
                    <a:pt x="943312" y="86057"/>
                  </a:cubicBezTo>
                  <a:lnTo>
                    <a:pt x="943312" y="646405"/>
                  </a:lnTo>
                  <a:cubicBezTo>
                    <a:pt x="943312" y="693933"/>
                    <a:pt x="904783" y="732462"/>
                    <a:pt x="857255" y="732462"/>
                  </a:cubicBezTo>
                  <a:lnTo>
                    <a:pt x="86057" y="732462"/>
                  </a:lnTo>
                  <a:cubicBezTo>
                    <a:pt x="38529" y="732462"/>
                    <a:pt x="0" y="693933"/>
                    <a:pt x="0" y="646405"/>
                  </a:cubicBezTo>
                  <a:lnTo>
                    <a:pt x="0" y="86057"/>
                  </a:lnTo>
                  <a:cubicBezTo>
                    <a:pt x="0" y="38529"/>
                    <a:pt x="38529" y="0"/>
                    <a:pt x="86057" y="0"/>
                  </a:cubicBezTo>
                  <a:close/>
                  <a:moveTo>
                    <a:pt x="117482" y="59431"/>
                  </a:moveTo>
                  <a:cubicBezTo>
                    <a:pt x="87413" y="59431"/>
                    <a:pt x="63037" y="83807"/>
                    <a:pt x="63037" y="113876"/>
                  </a:cubicBezTo>
                  <a:lnTo>
                    <a:pt x="63037" y="618584"/>
                  </a:lnTo>
                  <a:cubicBezTo>
                    <a:pt x="63037" y="648653"/>
                    <a:pt x="87413" y="673029"/>
                    <a:pt x="117482" y="673029"/>
                  </a:cubicBezTo>
                  <a:lnTo>
                    <a:pt x="825831" y="673029"/>
                  </a:lnTo>
                  <a:cubicBezTo>
                    <a:pt x="855900" y="673029"/>
                    <a:pt x="880276" y="648653"/>
                    <a:pt x="880276" y="618584"/>
                  </a:cubicBezTo>
                  <a:lnTo>
                    <a:pt x="880276" y="113876"/>
                  </a:lnTo>
                  <a:cubicBezTo>
                    <a:pt x="880276" y="83807"/>
                    <a:pt x="855900" y="59431"/>
                    <a:pt x="825831" y="59431"/>
                  </a:cubicBezTo>
                  <a:lnTo>
                    <a:pt x="117482" y="59431"/>
                  </a:lnTo>
                  <a:close/>
                </a:path>
              </a:pathLst>
            </a:custGeom>
            <a:solidFill>
              <a:srgbClr val="727270"/>
            </a:solidFill>
            <a:ln w="12700">
              <a:solidFill>
                <a:schemeClr val="tx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cxnSp>
          <p:nvCxnSpPr>
            <p:cNvPr id="1182" name="Straight Connector 1181">
              <a:extLst>
                <a:ext uri="{FF2B5EF4-FFF2-40B4-BE49-F238E27FC236}">
                  <a16:creationId xmlns:a16="http://schemas.microsoft.com/office/drawing/2014/main" id="{068F6553-2D5F-4C94-8504-FEA931FB67F9}"/>
                </a:ext>
              </a:extLst>
            </p:cNvPr>
            <p:cNvCxnSpPr>
              <a:cxnSpLocks/>
            </p:cNvCxnSpPr>
            <p:nvPr/>
          </p:nvCxnSpPr>
          <p:spPr>
            <a:xfrm flipV="1">
              <a:off x="7046261" y="1890944"/>
              <a:ext cx="162407" cy="106905"/>
            </a:xfrm>
            <a:prstGeom prst="line">
              <a:avLst/>
            </a:prstGeom>
            <a:solidFill>
              <a:schemeClr val="accent6">
                <a:lumMod val="50000"/>
              </a:schemeClr>
            </a:solidFill>
            <a:ln w="12700">
              <a:solidFill>
                <a:schemeClr val="tx2"/>
              </a:solidFill>
            </a:ln>
            <a:effectLst/>
          </p:spPr>
          <p:style>
            <a:lnRef idx="1">
              <a:schemeClr val="accent1"/>
            </a:lnRef>
            <a:fillRef idx="3">
              <a:schemeClr val="accent1"/>
            </a:fillRef>
            <a:effectRef idx="2">
              <a:schemeClr val="accent1"/>
            </a:effectRef>
            <a:fontRef idx="minor">
              <a:schemeClr val="lt1"/>
            </a:fontRef>
          </p:style>
        </p:cxnSp>
        <p:cxnSp>
          <p:nvCxnSpPr>
            <p:cNvPr id="1183" name="Straight Connector 1182">
              <a:extLst>
                <a:ext uri="{FF2B5EF4-FFF2-40B4-BE49-F238E27FC236}">
                  <a16:creationId xmlns:a16="http://schemas.microsoft.com/office/drawing/2014/main" id="{AD850383-0EBA-40A5-96C7-478AEB345FCE}"/>
                </a:ext>
              </a:extLst>
            </p:cNvPr>
            <p:cNvCxnSpPr>
              <a:cxnSpLocks/>
            </p:cNvCxnSpPr>
            <p:nvPr/>
          </p:nvCxnSpPr>
          <p:spPr>
            <a:xfrm flipH="1" flipV="1">
              <a:off x="8120109" y="1893903"/>
              <a:ext cx="163281" cy="88578"/>
            </a:xfrm>
            <a:prstGeom prst="line">
              <a:avLst/>
            </a:prstGeom>
            <a:solidFill>
              <a:schemeClr val="accent6">
                <a:lumMod val="50000"/>
              </a:schemeClr>
            </a:solidFill>
            <a:ln w="12700">
              <a:solidFill>
                <a:schemeClr val="tx2"/>
              </a:solidFill>
            </a:ln>
            <a:effectLst/>
          </p:spPr>
          <p:style>
            <a:lnRef idx="1">
              <a:schemeClr val="accent1"/>
            </a:lnRef>
            <a:fillRef idx="3">
              <a:schemeClr val="accent1"/>
            </a:fillRef>
            <a:effectRef idx="2">
              <a:schemeClr val="accent1"/>
            </a:effectRef>
            <a:fontRef idx="minor">
              <a:schemeClr val="lt1"/>
            </a:fontRef>
          </p:style>
        </p:cxnSp>
      </p:grpSp>
      <p:grpSp>
        <p:nvGrpSpPr>
          <p:cNvPr id="1160" name="Group 1159">
            <a:extLst>
              <a:ext uri="{FF2B5EF4-FFF2-40B4-BE49-F238E27FC236}">
                <a16:creationId xmlns:a16="http://schemas.microsoft.com/office/drawing/2014/main" id="{9B2C4C3F-E253-47B0-8F74-253C0FF6E905}"/>
              </a:ext>
            </a:extLst>
          </p:cNvPr>
          <p:cNvGrpSpPr/>
          <p:nvPr/>
        </p:nvGrpSpPr>
        <p:grpSpPr>
          <a:xfrm>
            <a:off x="1259809" y="1116205"/>
            <a:ext cx="760720" cy="781420"/>
            <a:chOff x="1186067" y="1095374"/>
            <a:chExt cx="880856" cy="904825"/>
          </a:xfrm>
        </p:grpSpPr>
        <p:grpSp>
          <p:nvGrpSpPr>
            <p:cNvPr id="1145" name="Group 1144">
              <a:extLst>
                <a:ext uri="{FF2B5EF4-FFF2-40B4-BE49-F238E27FC236}">
                  <a16:creationId xmlns:a16="http://schemas.microsoft.com/office/drawing/2014/main" id="{A725D7C5-740A-4AEE-B9CC-87709DCA5D41}"/>
                </a:ext>
              </a:extLst>
            </p:cNvPr>
            <p:cNvGrpSpPr/>
            <p:nvPr/>
          </p:nvGrpSpPr>
          <p:grpSpPr>
            <a:xfrm>
              <a:off x="1186067" y="1095374"/>
              <a:ext cx="880856" cy="904825"/>
              <a:chOff x="1028905" y="945356"/>
              <a:chExt cx="880856" cy="904825"/>
            </a:xfrm>
          </p:grpSpPr>
          <p:grpSp>
            <p:nvGrpSpPr>
              <p:cNvPr id="1141" name="Group 1140">
                <a:extLst>
                  <a:ext uri="{FF2B5EF4-FFF2-40B4-BE49-F238E27FC236}">
                    <a16:creationId xmlns:a16="http://schemas.microsoft.com/office/drawing/2014/main" id="{168378D3-AC77-4EB6-AC18-6C3A87178211}"/>
                  </a:ext>
                </a:extLst>
              </p:cNvPr>
              <p:cNvGrpSpPr/>
              <p:nvPr/>
            </p:nvGrpSpPr>
            <p:grpSpPr>
              <a:xfrm>
                <a:off x="1028905" y="945356"/>
                <a:ext cx="880856" cy="831057"/>
                <a:chOff x="983662" y="1824038"/>
                <a:chExt cx="880856" cy="831057"/>
              </a:xfrm>
            </p:grpSpPr>
            <p:cxnSp>
              <p:nvCxnSpPr>
                <p:cNvPr id="1132" name="Straight Connector 1131">
                  <a:extLst>
                    <a:ext uri="{FF2B5EF4-FFF2-40B4-BE49-F238E27FC236}">
                      <a16:creationId xmlns:a16="http://schemas.microsoft.com/office/drawing/2014/main" id="{5BC3A17A-9458-4A25-BEA6-54D0BA465E25}"/>
                    </a:ext>
                  </a:extLst>
                </p:cNvPr>
                <p:cNvCxnSpPr>
                  <a:cxnSpLocks/>
                </p:cNvCxnSpPr>
                <p:nvPr/>
              </p:nvCxnSpPr>
              <p:spPr>
                <a:xfrm flipV="1">
                  <a:off x="1309688" y="1945481"/>
                  <a:ext cx="100012" cy="123827"/>
                </a:xfrm>
                <a:prstGeom prst="line">
                  <a:avLst/>
                </a:prstGeom>
                <a:gradFill rotWithShape="0">
                  <a:gsLst>
                    <a:gs pos="100000">
                      <a:srgbClr val="6B6C6B"/>
                    </a:gs>
                    <a:gs pos="21000">
                      <a:srgbClr val="545554"/>
                    </a:gs>
                  </a:gsLst>
                  <a:path path="circle">
                    <a:fillToRect l="2310796" t="757438" r="-2210796" b="-657438"/>
                  </a:path>
                  <a:tileRect l="-956926" t="-2412611" r="-2210796" b="-657438"/>
                </a:gradFill>
                <a:ln w="15875" cap="rnd">
                  <a:solidFill>
                    <a:schemeClr val="tx2"/>
                  </a:solidFill>
                </a:ln>
                <a:effectLst/>
              </p:spPr>
              <p:style>
                <a:lnRef idx="1">
                  <a:schemeClr val="accent1"/>
                </a:lnRef>
                <a:fillRef idx="3">
                  <a:schemeClr val="accent1"/>
                </a:fillRef>
                <a:effectRef idx="2">
                  <a:schemeClr val="accent1"/>
                </a:effectRef>
                <a:fontRef idx="minor">
                  <a:schemeClr val="lt1"/>
                </a:fontRef>
              </p:style>
            </p:cxnSp>
            <p:grpSp>
              <p:nvGrpSpPr>
                <p:cNvPr id="1140" name="Group 1139">
                  <a:extLst>
                    <a:ext uri="{FF2B5EF4-FFF2-40B4-BE49-F238E27FC236}">
                      <a16:creationId xmlns:a16="http://schemas.microsoft.com/office/drawing/2014/main" id="{E75A1A34-C54A-49CF-A57C-5CC003608BD9}"/>
                    </a:ext>
                  </a:extLst>
                </p:cNvPr>
                <p:cNvGrpSpPr/>
                <p:nvPr/>
              </p:nvGrpSpPr>
              <p:grpSpPr>
                <a:xfrm>
                  <a:off x="983662" y="1824038"/>
                  <a:ext cx="880856" cy="831057"/>
                  <a:chOff x="983662" y="1824038"/>
                  <a:chExt cx="880856" cy="831057"/>
                </a:xfrm>
              </p:grpSpPr>
              <p:sp>
                <p:nvSpPr>
                  <p:cNvPr id="1121" name="Rectangle: Rounded Corners 1120">
                    <a:extLst>
                      <a:ext uri="{FF2B5EF4-FFF2-40B4-BE49-F238E27FC236}">
                        <a16:creationId xmlns:a16="http://schemas.microsoft.com/office/drawing/2014/main" id="{C255AF4D-AE9E-49A0-854C-4DF44DBF802C}"/>
                      </a:ext>
                    </a:extLst>
                  </p:cNvPr>
                  <p:cNvSpPr/>
                  <p:nvPr/>
                </p:nvSpPr>
                <p:spPr>
                  <a:xfrm>
                    <a:off x="983662" y="2069307"/>
                    <a:ext cx="880856" cy="585788"/>
                  </a:xfrm>
                  <a:prstGeom prst="roundRect">
                    <a:avLst/>
                  </a:prstGeom>
                  <a:gradFill rotWithShape="0">
                    <a:gsLst>
                      <a:gs pos="100000">
                        <a:srgbClr val="6B6C6B"/>
                      </a:gs>
                      <a:gs pos="21000">
                        <a:srgbClr val="545554"/>
                      </a:gs>
                    </a:gsLst>
                    <a:path path="circle">
                      <a:fillToRect l="2310796" t="757438" r="-2210796" b="-657438"/>
                    </a:path>
                    <a:tileRect l="-956926" t="-2412611" r="-2210796" b="-657438"/>
                  </a:gradFill>
                  <a:ln w="15875">
                    <a:solidFill>
                      <a:schemeClr val="tx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1122" name="Rectangle: Rounded Corners 1121">
                    <a:extLst>
                      <a:ext uri="{FF2B5EF4-FFF2-40B4-BE49-F238E27FC236}">
                        <a16:creationId xmlns:a16="http://schemas.microsoft.com/office/drawing/2014/main" id="{BE66C79C-4E47-4D95-B6F1-AE0CB3B344AB}"/>
                      </a:ext>
                    </a:extLst>
                  </p:cNvPr>
                  <p:cNvSpPr/>
                  <p:nvPr/>
                </p:nvSpPr>
                <p:spPr>
                  <a:xfrm>
                    <a:off x="1040812" y="2124076"/>
                    <a:ext cx="633207" cy="478630"/>
                  </a:xfrm>
                  <a:prstGeom prst="roundRect">
                    <a:avLst>
                      <a:gd name="adj" fmla="val 10697"/>
                    </a:avLst>
                  </a:prstGeom>
                  <a:gradFill rotWithShape="0">
                    <a:gsLst>
                      <a:gs pos="100000">
                        <a:srgbClr val="6B6C6B"/>
                      </a:gs>
                      <a:gs pos="21000">
                        <a:srgbClr val="545554"/>
                      </a:gs>
                    </a:gsLst>
                    <a:path path="circle">
                      <a:fillToRect l="2310796" t="757438" r="-2210796" b="-657438"/>
                    </a:path>
                    <a:tileRect l="-956926" t="-2412611" r="-2210796" b="-657438"/>
                  </a:gradFill>
                  <a:ln w="15875">
                    <a:solidFill>
                      <a:schemeClr val="tx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grpSp>
                <p:nvGrpSpPr>
                  <p:cNvPr id="1130" name="Group 1129">
                    <a:extLst>
                      <a:ext uri="{FF2B5EF4-FFF2-40B4-BE49-F238E27FC236}">
                        <a16:creationId xmlns:a16="http://schemas.microsoft.com/office/drawing/2014/main" id="{C45B5187-AB4C-4006-B8B9-C320CFAD553E}"/>
                      </a:ext>
                    </a:extLst>
                  </p:cNvPr>
                  <p:cNvGrpSpPr/>
                  <p:nvPr/>
                </p:nvGrpSpPr>
                <p:grpSpPr>
                  <a:xfrm>
                    <a:off x="1720262" y="2183606"/>
                    <a:ext cx="103775" cy="385763"/>
                    <a:chOff x="1710737" y="2183606"/>
                    <a:chExt cx="103775" cy="385763"/>
                  </a:xfrm>
                </p:grpSpPr>
                <p:sp>
                  <p:nvSpPr>
                    <p:cNvPr id="1123" name="Oval 1122">
                      <a:extLst>
                        <a:ext uri="{FF2B5EF4-FFF2-40B4-BE49-F238E27FC236}">
                          <a16:creationId xmlns:a16="http://schemas.microsoft.com/office/drawing/2014/main" id="{B9BCCA70-C595-4BF4-8F7E-1FDA016A38BC}"/>
                        </a:ext>
                      </a:extLst>
                    </p:cNvPr>
                    <p:cNvSpPr/>
                    <p:nvPr/>
                  </p:nvSpPr>
                  <p:spPr>
                    <a:xfrm>
                      <a:off x="1713809" y="2471738"/>
                      <a:ext cx="97631" cy="97631"/>
                    </a:xfrm>
                    <a:prstGeom prst="ellipse">
                      <a:avLst/>
                    </a:prstGeom>
                    <a:solidFill>
                      <a:schemeClr val="tx1">
                        <a:alpha val="32000"/>
                      </a:schemeClr>
                    </a:solidFill>
                    <a:ln w="15875">
                      <a:solidFill>
                        <a:schemeClr val="tx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cxnSp>
                  <p:nvCxnSpPr>
                    <p:cNvPr id="1125" name="Straight Connector 1124">
                      <a:extLst>
                        <a:ext uri="{FF2B5EF4-FFF2-40B4-BE49-F238E27FC236}">
                          <a16:creationId xmlns:a16="http://schemas.microsoft.com/office/drawing/2014/main" id="{09760222-6791-477F-9590-A05AE0F8894D}"/>
                        </a:ext>
                      </a:extLst>
                    </p:cNvPr>
                    <p:cNvCxnSpPr/>
                    <p:nvPr/>
                  </p:nvCxnSpPr>
                  <p:spPr>
                    <a:xfrm>
                      <a:off x="1710737" y="2183606"/>
                      <a:ext cx="103775" cy="0"/>
                    </a:xfrm>
                    <a:prstGeom prst="line">
                      <a:avLst/>
                    </a:prstGeom>
                    <a:gradFill rotWithShape="0">
                      <a:gsLst>
                        <a:gs pos="100000">
                          <a:srgbClr val="6B6C6B"/>
                        </a:gs>
                        <a:gs pos="21000">
                          <a:srgbClr val="545554"/>
                        </a:gs>
                      </a:gsLst>
                      <a:path path="circle">
                        <a:fillToRect l="2310796" t="757438" r="-2210796" b="-657438"/>
                      </a:path>
                      <a:tileRect l="-956926" t="-2412611" r="-2210796" b="-657438"/>
                    </a:gradFill>
                    <a:ln w="15875" cap="rnd">
                      <a:solidFill>
                        <a:schemeClr val="tx2"/>
                      </a:solidFill>
                    </a:ln>
                    <a:effectLst/>
                  </p:spPr>
                  <p:style>
                    <a:lnRef idx="1">
                      <a:schemeClr val="accent1"/>
                    </a:lnRef>
                    <a:fillRef idx="3">
                      <a:schemeClr val="accent1"/>
                    </a:fillRef>
                    <a:effectRef idx="2">
                      <a:schemeClr val="accent1"/>
                    </a:effectRef>
                    <a:fontRef idx="minor">
                      <a:schemeClr val="lt1"/>
                    </a:fontRef>
                  </p:style>
                </p:cxnSp>
                <p:cxnSp>
                  <p:nvCxnSpPr>
                    <p:cNvPr id="1126" name="Straight Connector 1125">
                      <a:extLst>
                        <a:ext uri="{FF2B5EF4-FFF2-40B4-BE49-F238E27FC236}">
                          <a16:creationId xmlns:a16="http://schemas.microsoft.com/office/drawing/2014/main" id="{ABB519AB-36F2-4883-9B40-7D57814837ED}"/>
                        </a:ext>
                      </a:extLst>
                    </p:cNvPr>
                    <p:cNvCxnSpPr/>
                    <p:nvPr/>
                  </p:nvCxnSpPr>
                  <p:spPr>
                    <a:xfrm>
                      <a:off x="1710737" y="2233612"/>
                      <a:ext cx="103775" cy="0"/>
                    </a:xfrm>
                    <a:prstGeom prst="line">
                      <a:avLst/>
                    </a:prstGeom>
                    <a:gradFill rotWithShape="0">
                      <a:gsLst>
                        <a:gs pos="100000">
                          <a:srgbClr val="6B6C6B"/>
                        </a:gs>
                        <a:gs pos="21000">
                          <a:srgbClr val="545554"/>
                        </a:gs>
                      </a:gsLst>
                      <a:path path="circle">
                        <a:fillToRect l="2310796" t="757438" r="-2210796" b="-657438"/>
                      </a:path>
                      <a:tileRect l="-956926" t="-2412611" r="-2210796" b="-657438"/>
                    </a:gradFill>
                    <a:ln w="15875" cap="rnd">
                      <a:solidFill>
                        <a:schemeClr val="tx2"/>
                      </a:solidFill>
                    </a:ln>
                    <a:effectLst/>
                  </p:spPr>
                  <p:style>
                    <a:lnRef idx="1">
                      <a:schemeClr val="accent1"/>
                    </a:lnRef>
                    <a:fillRef idx="3">
                      <a:schemeClr val="accent1"/>
                    </a:fillRef>
                    <a:effectRef idx="2">
                      <a:schemeClr val="accent1"/>
                    </a:effectRef>
                    <a:fontRef idx="minor">
                      <a:schemeClr val="lt1"/>
                    </a:fontRef>
                  </p:style>
                </p:cxnSp>
                <p:cxnSp>
                  <p:nvCxnSpPr>
                    <p:cNvPr id="1127" name="Straight Connector 1126">
                      <a:extLst>
                        <a:ext uri="{FF2B5EF4-FFF2-40B4-BE49-F238E27FC236}">
                          <a16:creationId xmlns:a16="http://schemas.microsoft.com/office/drawing/2014/main" id="{8D1D71A9-E22A-4EA9-9886-F118CA10DDA7}"/>
                        </a:ext>
                      </a:extLst>
                    </p:cNvPr>
                    <p:cNvCxnSpPr/>
                    <p:nvPr/>
                  </p:nvCxnSpPr>
                  <p:spPr>
                    <a:xfrm>
                      <a:off x="1710737" y="2283619"/>
                      <a:ext cx="103775" cy="0"/>
                    </a:xfrm>
                    <a:prstGeom prst="line">
                      <a:avLst/>
                    </a:prstGeom>
                    <a:gradFill rotWithShape="0">
                      <a:gsLst>
                        <a:gs pos="100000">
                          <a:srgbClr val="6B6C6B"/>
                        </a:gs>
                        <a:gs pos="21000">
                          <a:srgbClr val="545554"/>
                        </a:gs>
                      </a:gsLst>
                      <a:path path="circle">
                        <a:fillToRect l="2310796" t="757438" r="-2210796" b="-657438"/>
                      </a:path>
                      <a:tileRect l="-956926" t="-2412611" r="-2210796" b="-657438"/>
                    </a:gradFill>
                    <a:ln w="15875" cap="rnd">
                      <a:solidFill>
                        <a:schemeClr val="tx2"/>
                      </a:solidFill>
                    </a:ln>
                    <a:effectLst/>
                  </p:spPr>
                  <p:style>
                    <a:lnRef idx="1">
                      <a:schemeClr val="accent1"/>
                    </a:lnRef>
                    <a:fillRef idx="3">
                      <a:schemeClr val="accent1"/>
                    </a:fillRef>
                    <a:effectRef idx="2">
                      <a:schemeClr val="accent1"/>
                    </a:effectRef>
                    <a:fontRef idx="minor">
                      <a:schemeClr val="lt1"/>
                    </a:fontRef>
                  </p:style>
                </p:cxnSp>
                <p:cxnSp>
                  <p:nvCxnSpPr>
                    <p:cNvPr id="1128" name="Straight Connector 1127">
                      <a:extLst>
                        <a:ext uri="{FF2B5EF4-FFF2-40B4-BE49-F238E27FC236}">
                          <a16:creationId xmlns:a16="http://schemas.microsoft.com/office/drawing/2014/main" id="{E07854A3-9AC4-47BC-9F02-453DA4C5D0E6}"/>
                        </a:ext>
                      </a:extLst>
                    </p:cNvPr>
                    <p:cNvCxnSpPr/>
                    <p:nvPr/>
                  </p:nvCxnSpPr>
                  <p:spPr>
                    <a:xfrm>
                      <a:off x="1710737" y="2338387"/>
                      <a:ext cx="103775" cy="0"/>
                    </a:xfrm>
                    <a:prstGeom prst="line">
                      <a:avLst/>
                    </a:prstGeom>
                    <a:gradFill rotWithShape="0">
                      <a:gsLst>
                        <a:gs pos="100000">
                          <a:srgbClr val="6B6C6B"/>
                        </a:gs>
                        <a:gs pos="21000">
                          <a:srgbClr val="545554"/>
                        </a:gs>
                      </a:gsLst>
                      <a:path path="circle">
                        <a:fillToRect l="2310796" t="757438" r="-2210796" b="-657438"/>
                      </a:path>
                      <a:tileRect l="-956926" t="-2412611" r="-2210796" b="-657438"/>
                    </a:gradFill>
                    <a:ln w="15875" cap="rnd">
                      <a:solidFill>
                        <a:schemeClr val="tx2"/>
                      </a:solidFill>
                    </a:ln>
                    <a:effectLst/>
                  </p:spPr>
                  <p:style>
                    <a:lnRef idx="1">
                      <a:schemeClr val="accent1"/>
                    </a:lnRef>
                    <a:fillRef idx="3">
                      <a:schemeClr val="accent1"/>
                    </a:fillRef>
                    <a:effectRef idx="2">
                      <a:schemeClr val="accent1"/>
                    </a:effectRef>
                    <a:fontRef idx="minor">
                      <a:schemeClr val="lt1"/>
                    </a:fontRef>
                  </p:style>
                </p:cxnSp>
                <p:sp>
                  <p:nvSpPr>
                    <p:cNvPr id="1129" name="Oval 1128">
                      <a:extLst>
                        <a:ext uri="{FF2B5EF4-FFF2-40B4-BE49-F238E27FC236}">
                          <a16:creationId xmlns:a16="http://schemas.microsoft.com/office/drawing/2014/main" id="{C812F37D-5DFE-491E-A15F-DBC06B3447C1}"/>
                        </a:ext>
                      </a:extLst>
                    </p:cNvPr>
                    <p:cNvSpPr/>
                    <p:nvPr/>
                  </p:nvSpPr>
                  <p:spPr>
                    <a:xfrm>
                      <a:off x="1738812" y="2390775"/>
                      <a:ext cx="47625" cy="47625"/>
                    </a:xfrm>
                    <a:prstGeom prst="ellipse">
                      <a:avLst/>
                    </a:prstGeom>
                    <a:gradFill rotWithShape="0">
                      <a:gsLst>
                        <a:gs pos="100000">
                          <a:srgbClr val="6B6C6B"/>
                        </a:gs>
                        <a:gs pos="21000">
                          <a:srgbClr val="545554"/>
                        </a:gs>
                      </a:gsLst>
                      <a:path path="circle">
                        <a:fillToRect l="2310796" t="757438" r="-2210796" b="-657438"/>
                      </a:path>
                      <a:tileRect l="-956926" t="-2412611" r="-2210796" b="-657438"/>
                    </a:gradFill>
                    <a:ln w="15875">
                      <a:solidFill>
                        <a:schemeClr val="tx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grpSp>
              <p:cxnSp>
                <p:nvCxnSpPr>
                  <p:cNvPr id="1136" name="Straight Connector 1135">
                    <a:extLst>
                      <a:ext uri="{FF2B5EF4-FFF2-40B4-BE49-F238E27FC236}">
                        <a16:creationId xmlns:a16="http://schemas.microsoft.com/office/drawing/2014/main" id="{79D950A8-F347-4A6D-89A4-25511590C290}"/>
                      </a:ext>
                    </a:extLst>
                  </p:cNvPr>
                  <p:cNvCxnSpPr>
                    <a:cxnSpLocks/>
                  </p:cNvCxnSpPr>
                  <p:nvPr/>
                </p:nvCxnSpPr>
                <p:spPr>
                  <a:xfrm flipH="1" flipV="1">
                    <a:off x="1233488" y="1874044"/>
                    <a:ext cx="80963" cy="195265"/>
                  </a:xfrm>
                  <a:prstGeom prst="line">
                    <a:avLst/>
                  </a:prstGeom>
                  <a:gradFill rotWithShape="0">
                    <a:gsLst>
                      <a:gs pos="100000">
                        <a:srgbClr val="6B6C6B"/>
                      </a:gs>
                      <a:gs pos="21000">
                        <a:srgbClr val="545554"/>
                      </a:gs>
                    </a:gsLst>
                    <a:path path="circle">
                      <a:fillToRect l="2310796" t="757438" r="-2210796" b="-657438"/>
                    </a:path>
                    <a:tileRect l="-956926" t="-2412611" r="-2210796" b="-657438"/>
                  </a:gradFill>
                  <a:ln w="15875" cap="rnd">
                    <a:solidFill>
                      <a:schemeClr val="tx2"/>
                    </a:solidFill>
                  </a:ln>
                  <a:effectLst/>
                </p:spPr>
                <p:style>
                  <a:lnRef idx="1">
                    <a:schemeClr val="accent1"/>
                  </a:lnRef>
                  <a:fillRef idx="3">
                    <a:schemeClr val="accent1"/>
                  </a:fillRef>
                  <a:effectRef idx="2">
                    <a:schemeClr val="accent1"/>
                  </a:effectRef>
                  <a:fontRef idx="minor">
                    <a:schemeClr val="lt1"/>
                  </a:fontRef>
                </p:style>
              </p:cxnSp>
              <p:sp useBgFill="1">
                <p:nvSpPr>
                  <p:cNvPr id="1138" name="Oval 1137">
                    <a:extLst>
                      <a:ext uri="{FF2B5EF4-FFF2-40B4-BE49-F238E27FC236}">
                        <a16:creationId xmlns:a16="http://schemas.microsoft.com/office/drawing/2014/main" id="{8A0163CB-108B-4EBF-98B0-E65D5D1354E0}"/>
                      </a:ext>
                    </a:extLst>
                  </p:cNvPr>
                  <p:cNvSpPr/>
                  <p:nvPr/>
                </p:nvSpPr>
                <p:spPr>
                  <a:xfrm>
                    <a:off x="1393531" y="1905000"/>
                    <a:ext cx="47625" cy="47625"/>
                  </a:xfrm>
                  <a:prstGeom prst="ellipse">
                    <a:avLst/>
                  </a:prstGeom>
                  <a:ln w="15875">
                    <a:solidFill>
                      <a:schemeClr val="tx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useBgFill="1">
                <p:nvSpPr>
                  <p:cNvPr id="1139" name="Oval 1138">
                    <a:extLst>
                      <a:ext uri="{FF2B5EF4-FFF2-40B4-BE49-F238E27FC236}">
                        <a16:creationId xmlns:a16="http://schemas.microsoft.com/office/drawing/2014/main" id="{086F7833-0560-40D9-A5AD-09AE44162770}"/>
                      </a:ext>
                    </a:extLst>
                  </p:cNvPr>
                  <p:cNvSpPr/>
                  <p:nvPr/>
                </p:nvSpPr>
                <p:spPr>
                  <a:xfrm>
                    <a:off x="1203031" y="1824038"/>
                    <a:ext cx="47625" cy="47625"/>
                  </a:xfrm>
                  <a:prstGeom prst="ellipse">
                    <a:avLst/>
                  </a:prstGeom>
                  <a:ln w="15875">
                    <a:solidFill>
                      <a:schemeClr val="tx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grpSp>
          </p:grpSp>
          <p:cxnSp>
            <p:nvCxnSpPr>
              <p:cNvPr id="1143" name="Straight Connector 1142">
                <a:extLst>
                  <a:ext uri="{FF2B5EF4-FFF2-40B4-BE49-F238E27FC236}">
                    <a16:creationId xmlns:a16="http://schemas.microsoft.com/office/drawing/2014/main" id="{70E7BC72-1F6E-412D-AA97-9821E28B61FC}"/>
                  </a:ext>
                </a:extLst>
              </p:cNvPr>
              <p:cNvCxnSpPr>
                <a:cxnSpLocks/>
              </p:cNvCxnSpPr>
              <p:nvPr/>
            </p:nvCxnSpPr>
            <p:spPr>
              <a:xfrm>
                <a:off x="1201789" y="1777898"/>
                <a:ext cx="0" cy="72283"/>
              </a:xfrm>
              <a:prstGeom prst="line">
                <a:avLst/>
              </a:prstGeom>
              <a:gradFill rotWithShape="0">
                <a:gsLst>
                  <a:gs pos="100000">
                    <a:srgbClr val="6B6C6B"/>
                  </a:gs>
                  <a:gs pos="21000">
                    <a:srgbClr val="545554"/>
                  </a:gs>
                </a:gsLst>
                <a:path path="circle">
                  <a:fillToRect l="2310796" t="757438" r="-2210796" b="-657438"/>
                </a:path>
                <a:tileRect l="-956926" t="-2412611" r="-2210796" b="-657438"/>
              </a:gradFill>
              <a:ln w="15875" cap="rnd">
                <a:solidFill>
                  <a:schemeClr val="tx2"/>
                </a:solidFill>
              </a:ln>
              <a:effectLst/>
            </p:spPr>
            <p:style>
              <a:lnRef idx="1">
                <a:schemeClr val="accent1"/>
              </a:lnRef>
              <a:fillRef idx="3">
                <a:schemeClr val="accent1"/>
              </a:fillRef>
              <a:effectRef idx="2">
                <a:schemeClr val="accent1"/>
              </a:effectRef>
              <a:fontRef idx="minor">
                <a:schemeClr val="lt1"/>
              </a:fontRef>
            </p:style>
          </p:cxnSp>
          <p:cxnSp>
            <p:nvCxnSpPr>
              <p:cNvPr id="1144" name="Straight Connector 1143">
                <a:extLst>
                  <a:ext uri="{FF2B5EF4-FFF2-40B4-BE49-F238E27FC236}">
                    <a16:creationId xmlns:a16="http://schemas.microsoft.com/office/drawing/2014/main" id="{231587A8-5FDD-4F07-8E9F-4A70A81B8BCC}"/>
                  </a:ext>
                </a:extLst>
              </p:cNvPr>
              <p:cNvCxnSpPr>
                <a:cxnSpLocks/>
              </p:cNvCxnSpPr>
              <p:nvPr/>
            </p:nvCxnSpPr>
            <p:spPr>
              <a:xfrm>
                <a:off x="1749477" y="1777898"/>
                <a:ext cx="0" cy="72283"/>
              </a:xfrm>
              <a:prstGeom prst="line">
                <a:avLst/>
              </a:prstGeom>
              <a:gradFill rotWithShape="0">
                <a:gsLst>
                  <a:gs pos="100000">
                    <a:srgbClr val="6B6C6B"/>
                  </a:gs>
                  <a:gs pos="21000">
                    <a:srgbClr val="545554"/>
                  </a:gs>
                </a:gsLst>
                <a:path path="circle">
                  <a:fillToRect l="2310796" t="757438" r="-2210796" b="-657438"/>
                </a:path>
                <a:tileRect l="-956926" t="-2412611" r="-2210796" b="-657438"/>
              </a:gradFill>
              <a:ln w="15875" cap="rnd">
                <a:solidFill>
                  <a:schemeClr val="tx2"/>
                </a:solidFill>
              </a:ln>
              <a:effectLst/>
            </p:spPr>
            <p:style>
              <a:lnRef idx="1">
                <a:schemeClr val="accent1"/>
              </a:lnRef>
              <a:fillRef idx="3">
                <a:schemeClr val="accent1"/>
              </a:fillRef>
              <a:effectRef idx="2">
                <a:schemeClr val="accent1"/>
              </a:effectRef>
              <a:fontRef idx="minor">
                <a:schemeClr val="lt1"/>
              </a:fontRef>
            </p:style>
          </p:cxnSp>
        </p:grpSp>
        <p:cxnSp>
          <p:nvCxnSpPr>
            <p:cNvPr id="1149" name="Straight Connector 1148">
              <a:extLst>
                <a:ext uri="{FF2B5EF4-FFF2-40B4-BE49-F238E27FC236}">
                  <a16:creationId xmlns:a16="http://schemas.microsoft.com/office/drawing/2014/main" id="{C84CC2F8-ADEF-4318-8D01-FC1AA49E0D85}"/>
                </a:ext>
              </a:extLst>
            </p:cNvPr>
            <p:cNvCxnSpPr>
              <a:cxnSpLocks/>
            </p:cNvCxnSpPr>
            <p:nvPr/>
          </p:nvCxnSpPr>
          <p:spPr>
            <a:xfrm flipH="1">
              <a:off x="1327801" y="1400859"/>
              <a:ext cx="121968" cy="125522"/>
            </a:xfrm>
            <a:prstGeom prst="line">
              <a:avLst/>
            </a:prstGeom>
            <a:gradFill rotWithShape="0">
              <a:gsLst>
                <a:gs pos="100000">
                  <a:srgbClr val="6B6C6B"/>
                </a:gs>
                <a:gs pos="21000">
                  <a:srgbClr val="545554"/>
                </a:gs>
              </a:gsLst>
              <a:path path="circle">
                <a:fillToRect l="2310796" t="757438" r="-2210796" b="-657438"/>
              </a:path>
              <a:tileRect l="-956926" t="-2412611" r="-2210796" b="-657438"/>
            </a:gradFill>
            <a:ln w="15875" cap="rnd">
              <a:solidFill>
                <a:schemeClr val="tx2"/>
              </a:solidFill>
            </a:ln>
            <a:effectLst/>
          </p:spPr>
          <p:style>
            <a:lnRef idx="1">
              <a:schemeClr val="accent1"/>
            </a:lnRef>
            <a:fillRef idx="3">
              <a:schemeClr val="accent1"/>
            </a:fillRef>
            <a:effectRef idx="2">
              <a:schemeClr val="accent1"/>
            </a:effectRef>
            <a:fontRef idx="minor">
              <a:schemeClr val="lt1"/>
            </a:fontRef>
          </p:style>
        </p:cxnSp>
        <p:cxnSp>
          <p:nvCxnSpPr>
            <p:cNvPr id="1151" name="Straight Connector 1150">
              <a:extLst>
                <a:ext uri="{FF2B5EF4-FFF2-40B4-BE49-F238E27FC236}">
                  <a16:creationId xmlns:a16="http://schemas.microsoft.com/office/drawing/2014/main" id="{7F3DC8CE-DF27-4CFC-9284-701DEAA11631}"/>
                </a:ext>
              </a:extLst>
            </p:cNvPr>
            <p:cNvCxnSpPr>
              <a:cxnSpLocks/>
            </p:cNvCxnSpPr>
            <p:nvPr/>
          </p:nvCxnSpPr>
          <p:spPr>
            <a:xfrm flipH="1">
              <a:off x="1462088" y="1403239"/>
              <a:ext cx="78170" cy="80448"/>
            </a:xfrm>
            <a:prstGeom prst="line">
              <a:avLst/>
            </a:prstGeom>
            <a:gradFill rotWithShape="0">
              <a:gsLst>
                <a:gs pos="100000">
                  <a:srgbClr val="6B6C6B"/>
                </a:gs>
                <a:gs pos="21000">
                  <a:srgbClr val="545554"/>
                </a:gs>
              </a:gsLst>
              <a:path path="circle">
                <a:fillToRect l="2310796" t="757438" r="-2210796" b="-657438"/>
              </a:path>
              <a:tileRect l="-956926" t="-2412611" r="-2210796" b="-657438"/>
            </a:gradFill>
            <a:ln w="15875" cap="rnd">
              <a:solidFill>
                <a:schemeClr val="tx2"/>
              </a:solidFill>
            </a:ln>
            <a:effectLst/>
          </p:spPr>
          <p:style>
            <a:lnRef idx="1">
              <a:schemeClr val="accent1"/>
            </a:lnRef>
            <a:fillRef idx="3">
              <a:schemeClr val="accent1"/>
            </a:fillRef>
            <a:effectRef idx="2">
              <a:schemeClr val="accent1"/>
            </a:effectRef>
            <a:fontRef idx="minor">
              <a:schemeClr val="lt1"/>
            </a:fontRef>
          </p:style>
        </p:cxnSp>
        <p:cxnSp>
          <p:nvCxnSpPr>
            <p:cNvPr id="1153" name="Straight Connector 1152">
              <a:extLst>
                <a:ext uri="{FF2B5EF4-FFF2-40B4-BE49-F238E27FC236}">
                  <a16:creationId xmlns:a16="http://schemas.microsoft.com/office/drawing/2014/main" id="{9D898187-7A13-4142-B9FF-1947A7AA584D}"/>
                </a:ext>
              </a:extLst>
            </p:cNvPr>
            <p:cNvCxnSpPr>
              <a:cxnSpLocks/>
            </p:cNvCxnSpPr>
            <p:nvPr/>
          </p:nvCxnSpPr>
          <p:spPr>
            <a:xfrm flipH="1">
              <a:off x="1397795" y="1509713"/>
              <a:ext cx="41813" cy="43031"/>
            </a:xfrm>
            <a:prstGeom prst="line">
              <a:avLst/>
            </a:prstGeom>
            <a:gradFill rotWithShape="0">
              <a:gsLst>
                <a:gs pos="100000">
                  <a:srgbClr val="6B6C6B"/>
                </a:gs>
                <a:gs pos="21000">
                  <a:srgbClr val="545554"/>
                </a:gs>
              </a:gsLst>
              <a:path path="circle">
                <a:fillToRect l="2310796" t="757438" r="-2210796" b="-657438"/>
              </a:path>
              <a:tileRect l="-956926" t="-2412611" r="-2210796" b="-657438"/>
            </a:gradFill>
            <a:ln w="15875" cap="rnd">
              <a:solidFill>
                <a:schemeClr val="tx2"/>
              </a:solidFill>
            </a:ln>
            <a:effectLst/>
          </p:spPr>
          <p:style>
            <a:lnRef idx="1">
              <a:schemeClr val="accent1"/>
            </a:lnRef>
            <a:fillRef idx="3">
              <a:schemeClr val="accent1"/>
            </a:fillRef>
            <a:effectRef idx="2">
              <a:schemeClr val="accent1"/>
            </a:effectRef>
            <a:fontRef idx="minor">
              <a:schemeClr val="lt1"/>
            </a:fontRef>
          </p:style>
        </p:cxnSp>
        <p:cxnSp>
          <p:nvCxnSpPr>
            <p:cNvPr id="1155" name="Straight Connector 1154">
              <a:extLst>
                <a:ext uri="{FF2B5EF4-FFF2-40B4-BE49-F238E27FC236}">
                  <a16:creationId xmlns:a16="http://schemas.microsoft.com/office/drawing/2014/main" id="{A3300C8F-F900-4BA3-B8D1-76183592A31A}"/>
                </a:ext>
              </a:extLst>
            </p:cNvPr>
            <p:cNvCxnSpPr>
              <a:cxnSpLocks/>
            </p:cNvCxnSpPr>
            <p:nvPr/>
          </p:nvCxnSpPr>
          <p:spPr>
            <a:xfrm flipH="1">
              <a:off x="1350169" y="1581149"/>
              <a:ext cx="16360" cy="16838"/>
            </a:xfrm>
            <a:prstGeom prst="line">
              <a:avLst/>
            </a:prstGeom>
            <a:gradFill rotWithShape="0">
              <a:gsLst>
                <a:gs pos="100000">
                  <a:srgbClr val="6B6C6B"/>
                </a:gs>
                <a:gs pos="21000">
                  <a:srgbClr val="545554"/>
                </a:gs>
              </a:gsLst>
              <a:path path="circle">
                <a:fillToRect l="2310796" t="757438" r="-2210796" b="-657438"/>
              </a:path>
              <a:tileRect l="-956926" t="-2412611" r="-2210796" b="-657438"/>
            </a:gradFill>
            <a:ln w="15875" cap="rnd">
              <a:solidFill>
                <a:schemeClr val="tx2"/>
              </a:solidFill>
            </a:ln>
            <a:effectLst/>
          </p:spPr>
          <p:style>
            <a:lnRef idx="1">
              <a:schemeClr val="accent1"/>
            </a:lnRef>
            <a:fillRef idx="3">
              <a:schemeClr val="accent1"/>
            </a:fillRef>
            <a:effectRef idx="2">
              <a:schemeClr val="accent1"/>
            </a:effectRef>
            <a:fontRef idx="minor">
              <a:schemeClr val="lt1"/>
            </a:fontRef>
          </p:style>
        </p:cxnSp>
      </p:grpSp>
      <p:sp>
        <p:nvSpPr>
          <p:cNvPr id="1165" name="Rectangle 1164">
            <a:extLst>
              <a:ext uri="{FF2B5EF4-FFF2-40B4-BE49-F238E27FC236}">
                <a16:creationId xmlns:a16="http://schemas.microsoft.com/office/drawing/2014/main" id="{82A6F0EF-6A54-4A74-92E1-A459BE3257EA}"/>
              </a:ext>
            </a:extLst>
          </p:cNvPr>
          <p:cNvSpPr/>
          <p:nvPr/>
        </p:nvSpPr>
        <p:spPr>
          <a:xfrm>
            <a:off x="663191" y="1889090"/>
            <a:ext cx="1718268" cy="467248"/>
          </a:xfrm>
          <a:prstGeom prst="rect">
            <a:avLst/>
          </a:prstGeom>
          <a:gradFill rotWithShape="0">
            <a:gsLst>
              <a:gs pos="100000">
                <a:srgbClr val="6B6C6B"/>
              </a:gs>
              <a:gs pos="21000">
                <a:srgbClr val="545554"/>
              </a:gs>
            </a:gsLst>
            <a:path path="circle">
              <a:fillToRect l="2310796" t="757438" r="-2210796" b="-657438"/>
            </a:path>
            <a:tileRect l="-956926" t="-2412611" r="-2210796" b="-657438"/>
          </a:gradFill>
          <a:ln w="15875" cap="rnd">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useBgFill="1">
        <p:nvSpPr>
          <p:cNvPr id="1167" name="Oval 1166">
            <a:extLst>
              <a:ext uri="{FF2B5EF4-FFF2-40B4-BE49-F238E27FC236}">
                <a16:creationId xmlns:a16="http://schemas.microsoft.com/office/drawing/2014/main" id="{79F3E530-0FFE-45B5-91D9-83885E840584}"/>
              </a:ext>
            </a:extLst>
          </p:cNvPr>
          <p:cNvSpPr/>
          <p:nvPr/>
        </p:nvSpPr>
        <p:spPr>
          <a:xfrm>
            <a:off x="1965492" y="2963918"/>
            <a:ext cx="1723696" cy="1723696"/>
          </a:xfrm>
          <a:prstGeom prst="ellipse">
            <a:avLst/>
          </a:prstGeom>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pic>
        <p:nvPicPr>
          <p:cNvPr id="2" name="Picture 1">
            <a:extLst>
              <a:ext uri="{FF2B5EF4-FFF2-40B4-BE49-F238E27FC236}">
                <a16:creationId xmlns:a16="http://schemas.microsoft.com/office/drawing/2014/main" id="{02E87729-6F5F-4C58-82FA-09D8B31826A2}"/>
              </a:ext>
            </a:extLst>
          </p:cNvPr>
          <p:cNvPicPr>
            <a:picLocks/>
          </p:cNvPicPr>
          <p:nvPr/>
        </p:nvPicPr>
        <p:blipFill rotWithShape="1">
          <a:blip r:embed="rId4"/>
          <a:srcRect l="15821" t="23576" r="16273" b="25459"/>
          <a:stretch/>
        </p:blipFill>
        <p:spPr>
          <a:xfrm>
            <a:off x="3626676" y="3932343"/>
            <a:ext cx="437738" cy="328531"/>
          </a:xfrm>
          <a:prstGeom prst="rect">
            <a:avLst/>
          </a:prstGeom>
        </p:spPr>
      </p:pic>
      <p:sp>
        <p:nvSpPr>
          <p:cNvPr id="1170" name="Freeform 128">
            <a:extLst>
              <a:ext uri="{FF2B5EF4-FFF2-40B4-BE49-F238E27FC236}">
                <a16:creationId xmlns:a16="http://schemas.microsoft.com/office/drawing/2014/main" id="{E2C9FF6E-8110-4004-81B5-2B31723130C2}"/>
              </a:ext>
            </a:extLst>
          </p:cNvPr>
          <p:cNvSpPr>
            <a:spLocks noChangeAspect="1"/>
          </p:cNvSpPr>
          <p:nvPr/>
        </p:nvSpPr>
        <p:spPr bwMode="white">
          <a:xfrm>
            <a:off x="3141512" y="3252345"/>
            <a:ext cx="440260" cy="243206"/>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tx1">
              <a:alpha val="36000"/>
            </a:schemeClr>
          </a:solidFill>
          <a:ln w="22225">
            <a:noFill/>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74746"/>
              </a:solidFill>
              <a:effectLst/>
              <a:uLnTx/>
              <a:uFillTx/>
              <a:latin typeface="Arial"/>
              <a:ea typeface="+mn-ea"/>
              <a:cs typeface="+mn-cs"/>
            </a:endParaRPr>
          </a:p>
        </p:txBody>
      </p:sp>
      <p:sp>
        <p:nvSpPr>
          <p:cNvPr id="1171" name="Freeform 128">
            <a:extLst>
              <a:ext uri="{FF2B5EF4-FFF2-40B4-BE49-F238E27FC236}">
                <a16:creationId xmlns:a16="http://schemas.microsoft.com/office/drawing/2014/main" id="{B25C8CBC-C295-4C2F-9513-230A35136042}"/>
              </a:ext>
            </a:extLst>
          </p:cNvPr>
          <p:cNvSpPr>
            <a:spLocks noChangeAspect="1"/>
          </p:cNvSpPr>
          <p:nvPr/>
        </p:nvSpPr>
        <p:spPr bwMode="white">
          <a:xfrm>
            <a:off x="2106568" y="3119140"/>
            <a:ext cx="748655" cy="413567"/>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tx1">
              <a:alpha val="36000"/>
            </a:schemeClr>
          </a:solidFill>
          <a:ln w="22225">
            <a:noFill/>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74746"/>
              </a:solidFill>
              <a:effectLst/>
              <a:uLnTx/>
              <a:uFillTx/>
              <a:latin typeface="Arial"/>
              <a:ea typeface="+mn-ea"/>
              <a:cs typeface="+mn-cs"/>
            </a:endParaRPr>
          </a:p>
        </p:txBody>
      </p:sp>
      <p:grpSp>
        <p:nvGrpSpPr>
          <p:cNvPr id="1175" name="Group 1174">
            <a:extLst>
              <a:ext uri="{FF2B5EF4-FFF2-40B4-BE49-F238E27FC236}">
                <a16:creationId xmlns:a16="http://schemas.microsoft.com/office/drawing/2014/main" id="{0E13C9F5-E0EC-4070-A18D-6AE1C98AF8D1}"/>
              </a:ext>
            </a:extLst>
          </p:cNvPr>
          <p:cNvGrpSpPr/>
          <p:nvPr/>
        </p:nvGrpSpPr>
        <p:grpSpPr>
          <a:xfrm>
            <a:off x="2685275" y="3245856"/>
            <a:ext cx="588723" cy="325220"/>
            <a:chOff x="1097879" y="4182384"/>
            <a:chExt cx="729348" cy="402903"/>
          </a:xfrm>
        </p:grpSpPr>
        <p:sp>
          <p:nvSpPr>
            <p:cNvPr id="1174" name="Freeform 128">
              <a:extLst>
                <a:ext uri="{FF2B5EF4-FFF2-40B4-BE49-F238E27FC236}">
                  <a16:creationId xmlns:a16="http://schemas.microsoft.com/office/drawing/2014/main" id="{30D3AB72-9D10-4AB7-8647-23ED320A22FF}"/>
                </a:ext>
              </a:extLst>
            </p:cNvPr>
            <p:cNvSpPr>
              <a:spLocks noChangeAspect="1"/>
            </p:cNvSpPr>
            <p:nvPr/>
          </p:nvSpPr>
          <p:spPr bwMode="white">
            <a:xfrm>
              <a:off x="1097879" y="4182384"/>
              <a:ext cx="729348" cy="402903"/>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4F4F4F"/>
            </a:solidFill>
            <a:ln w="15875">
              <a:solidFill>
                <a:schemeClr val="tx1"/>
              </a:solidFill>
            </a:ln>
            <a:effectLst/>
            <a:ex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1173" name="Freeform: Shape 1172">
              <a:extLst>
                <a:ext uri="{FF2B5EF4-FFF2-40B4-BE49-F238E27FC236}">
                  <a16:creationId xmlns:a16="http://schemas.microsoft.com/office/drawing/2014/main" id="{6B10B594-FB5E-4788-8D0E-B98DD9472FA2}"/>
                </a:ext>
              </a:extLst>
            </p:cNvPr>
            <p:cNvSpPr>
              <a:spLocks noChangeAspect="1"/>
            </p:cNvSpPr>
            <p:nvPr/>
          </p:nvSpPr>
          <p:spPr bwMode="white">
            <a:xfrm>
              <a:off x="1097879" y="4182384"/>
              <a:ext cx="483702" cy="402903"/>
            </a:xfrm>
            <a:custGeom>
              <a:avLst/>
              <a:gdLst>
                <a:gd name="connsiteX0" fmla="*/ 722930 w 1051885"/>
                <a:gd name="connsiteY0" fmla="*/ 0 h 876174"/>
                <a:gd name="connsiteX1" fmla="*/ 1009511 w 1051885"/>
                <a:gd name="connsiteY1" fmla="*/ 128912 h 876174"/>
                <a:gd name="connsiteX2" fmla="*/ 1051885 w 1051885"/>
                <a:gd name="connsiteY2" fmla="*/ 192757 h 876174"/>
                <a:gd name="connsiteX3" fmla="*/ 528103 w 1051885"/>
                <a:gd name="connsiteY3" fmla="*/ 876174 h 876174"/>
                <a:gd name="connsiteX4" fmla="*/ 520878 w 1051885"/>
                <a:gd name="connsiteY4" fmla="*/ 876174 h 876174"/>
                <a:gd name="connsiteX5" fmla="*/ 177616 w 1051885"/>
                <a:gd name="connsiteY5" fmla="*/ 876174 h 876174"/>
                <a:gd name="connsiteX6" fmla="*/ 0 w 1051885"/>
                <a:gd name="connsiteY6" fmla="*/ 695327 h 876174"/>
                <a:gd name="connsiteX7" fmla="*/ 133991 w 1051885"/>
                <a:gd name="connsiteY7" fmla="*/ 523834 h 876174"/>
                <a:gd name="connsiteX8" fmla="*/ 342768 w 1051885"/>
                <a:gd name="connsiteY8" fmla="*/ 361695 h 876174"/>
                <a:gd name="connsiteX9" fmla="*/ 722930 w 1051885"/>
                <a:gd name="connsiteY9" fmla="*/ 0 h 876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51885" h="876174">
                  <a:moveTo>
                    <a:pt x="722930" y="0"/>
                  </a:moveTo>
                  <a:cubicBezTo>
                    <a:pt x="835108" y="0"/>
                    <a:pt x="938523" y="49110"/>
                    <a:pt x="1009511" y="128912"/>
                  </a:cubicBezTo>
                  <a:lnTo>
                    <a:pt x="1051885" y="192757"/>
                  </a:lnTo>
                  <a:lnTo>
                    <a:pt x="528103" y="876174"/>
                  </a:lnTo>
                  <a:lnTo>
                    <a:pt x="520878" y="876174"/>
                  </a:lnTo>
                  <a:cubicBezTo>
                    <a:pt x="177616" y="876174"/>
                    <a:pt x="177616" y="876174"/>
                    <a:pt x="177616" y="876174"/>
                  </a:cubicBezTo>
                  <a:cubicBezTo>
                    <a:pt x="81018" y="876174"/>
                    <a:pt x="0" y="795105"/>
                    <a:pt x="0" y="695327"/>
                  </a:cubicBezTo>
                  <a:cubicBezTo>
                    <a:pt x="0" y="611139"/>
                    <a:pt x="56090" y="542542"/>
                    <a:pt x="133991" y="523834"/>
                  </a:cubicBezTo>
                  <a:cubicBezTo>
                    <a:pt x="171384" y="436528"/>
                    <a:pt x="249286" y="374167"/>
                    <a:pt x="342768" y="361695"/>
                  </a:cubicBezTo>
                  <a:cubicBezTo>
                    <a:pt x="352117" y="162139"/>
                    <a:pt x="520385" y="0"/>
                    <a:pt x="722930" y="0"/>
                  </a:cubicBezTo>
                  <a:close/>
                </a:path>
              </a:pathLst>
            </a:custGeom>
            <a:solidFill>
              <a:schemeClr val="tx1">
                <a:alpha val="36000"/>
              </a:schemeClr>
            </a:solidFill>
            <a:ln w="25400">
              <a:noFill/>
            </a:ln>
            <a:effectLst/>
            <a:extLst/>
          </p:spPr>
          <p:txBody>
            <a:bodyPr vert="horz" wrap="square" lIns="121920" tIns="60960" rIns="121920" bIns="60960" numCol="1" anchor="t" anchorCtr="0" compatLnSpc="1">
              <a:prstTxWarp prst="textNoShape">
                <a:avLst/>
              </a:prstTxWarp>
              <a:noAutofit/>
            </a:bodyPr>
            <a:lstStyle/>
            <a:p>
              <a:pPr marL="0" marR="0" lvl="0" indent="0" algn="l" defTabSz="121912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grpSp>
        <p:nvGrpSpPr>
          <p:cNvPr id="976" name="Group 975">
            <a:extLst>
              <a:ext uri="{FF2B5EF4-FFF2-40B4-BE49-F238E27FC236}">
                <a16:creationId xmlns:a16="http://schemas.microsoft.com/office/drawing/2014/main" id="{FEE4DAEF-474F-4DFE-BC07-C5F52596F1D9}"/>
              </a:ext>
            </a:extLst>
          </p:cNvPr>
          <p:cNvGrpSpPr/>
          <p:nvPr/>
        </p:nvGrpSpPr>
        <p:grpSpPr>
          <a:xfrm>
            <a:off x="2102126" y="3780768"/>
            <a:ext cx="884388" cy="503637"/>
            <a:chOff x="2252004" y="3693813"/>
            <a:chExt cx="895585" cy="510013"/>
          </a:xfrm>
        </p:grpSpPr>
        <p:sp useBgFill="1">
          <p:nvSpPr>
            <p:cNvPr id="954" name="Rectangle 953">
              <a:extLst>
                <a:ext uri="{FF2B5EF4-FFF2-40B4-BE49-F238E27FC236}">
                  <a16:creationId xmlns:a16="http://schemas.microsoft.com/office/drawing/2014/main" id="{ADE285D7-1DED-432D-9CF9-2A151F27DFA4}"/>
                </a:ext>
              </a:extLst>
            </p:cNvPr>
            <p:cNvSpPr/>
            <p:nvPr/>
          </p:nvSpPr>
          <p:spPr>
            <a:xfrm>
              <a:off x="2315168" y="3820936"/>
              <a:ext cx="769256" cy="382890"/>
            </a:xfrm>
            <a:prstGeom prst="rect">
              <a:avLst/>
            </a:prstGeom>
            <a:ln w="15875">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useBgFill="1">
          <p:nvSpPr>
            <p:cNvPr id="967" name="Freeform: Shape 966">
              <a:extLst>
                <a:ext uri="{FF2B5EF4-FFF2-40B4-BE49-F238E27FC236}">
                  <a16:creationId xmlns:a16="http://schemas.microsoft.com/office/drawing/2014/main" id="{39FE930D-0AF6-45A9-A703-5DA4F86E287D}"/>
                </a:ext>
              </a:extLst>
            </p:cNvPr>
            <p:cNvSpPr/>
            <p:nvPr/>
          </p:nvSpPr>
          <p:spPr>
            <a:xfrm>
              <a:off x="2252004" y="3693813"/>
              <a:ext cx="895585" cy="192387"/>
            </a:xfrm>
            <a:custGeom>
              <a:avLst/>
              <a:gdLst>
                <a:gd name="connsiteX0" fmla="*/ 792869 w 895585"/>
                <a:gd name="connsiteY0" fmla="*/ 132784 h 192387"/>
                <a:gd name="connsiteX1" fmla="*/ 794713 w 895585"/>
                <a:gd name="connsiteY1" fmla="*/ 137234 h 192387"/>
                <a:gd name="connsiteX2" fmla="*/ 796556 w 895585"/>
                <a:gd name="connsiteY2" fmla="*/ 132784 h 192387"/>
                <a:gd name="connsiteX3" fmla="*/ 693749 w 895585"/>
                <a:gd name="connsiteY3" fmla="*/ 132784 h 192387"/>
                <a:gd name="connsiteX4" fmla="*/ 695594 w 895585"/>
                <a:gd name="connsiteY4" fmla="*/ 137238 h 192387"/>
                <a:gd name="connsiteX5" fmla="*/ 697439 w 895585"/>
                <a:gd name="connsiteY5" fmla="*/ 132784 h 192387"/>
                <a:gd name="connsiteX6" fmla="*/ 594629 w 895585"/>
                <a:gd name="connsiteY6" fmla="*/ 132784 h 192387"/>
                <a:gd name="connsiteX7" fmla="*/ 596474 w 895585"/>
                <a:gd name="connsiteY7" fmla="*/ 137238 h 192387"/>
                <a:gd name="connsiteX8" fmla="*/ 598319 w 895585"/>
                <a:gd name="connsiteY8" fmla="*/ 132784 h 192387"/>
                <a:gd name="connsiteX9" fmla="*/ 495509 w 895585"/>
                <a:gd name="connsiteY9" fmla="*/ 132784 h 192387"/>
                <a:gd name="connsiteX10" fmla="*/ 497354 w 895585"/>
                <a:gd name="connsiteY10" fmla="*/ 137238 h 192387"/>
                <a:gd name="connsiteX11" fmla="*/ 499199 w 895585"/>
                <a:gd name="connsiteY11" fmla="*/ 132784 h 192387"/>
                <a:gd name="connsiteX12" fmla="*/ 396389 w 895585"/>
                <a:gd name="connsiteY12" fmla="*/ 132784 h 192387"/>
                <a:gd name="connsiteX13" fmla="*/ 398234 w 895585"/>
                <a:gd name="connsiteY13" fmla="*/ 137238 h 192387"/>
                <a:gd name="connsiteX14" fmla="*/ 400079 w 895585"/>
                <a:gd name="connsiteY14" fmla="*/ 132784 h 192387"/>
                <a:gd name="connsiteX15" fmla="*/ 297269 w 895585"/>
                <a:gd name="connsiteY15" fmla="*/ 132784 h 192387"/>
                <a:gd name="connsiteX16" fmla="*/ 299114 w 895585"/>
                <a:gd name="connsiteY16" fmla="*/ 137238 h 192387"/>
                <a:gd name="connsiteX17" fmla="*/ 300959 w 895585"/>
                <a:gd name="connsiteY17" fmla="*/ 132784 h 192387"/>
                <a:gd name="connsiteX18" fmla="*/ 198149 w 895585"/>
                <a:gd name="connsiteY18" fmla="*/ 132784 h 192387"/>
                <a:gd name="connsiteX19" fmla="*/ 199994 w 895585"/>
                <a:gd name="connsiteY19" fmla="*/ 137238 h 192387"/>
                <a:gd name="connsiteX20" fmla="*/ 201839 w 895585"/>
                <a:gd name="connsiteY20" fmla="*/ 132784 h 192387"/>
                <a:gd name="connsiteX21" fmla="*/ 99029 w 895585"/>
                <a:gd name="connsiteY21" fmla="*/ 132784 h 192387"/>
                <a:gd name="connsiteX22" fmla="*/ 100874 w 895585"/>
                <a:gd name="connsiteY22" fmla="*/ 137238 h 192387"/>
                <a:gd name="connsiteX23" fmla="*/ 102719 w 895585"/>
                <a:gd name="connsiteY23" fmla="*/ 132784 h 192387"/>
                <a:gd name="connsiteX24" fmla="*/ 33196 w 895585"/>
                <a:gd name="connsiteY24" fmla="*/ 0 h 192387"/>
                <a:gd name="connsiteX25" fmla="*/ 862389 w 895585"/>
                <a:gd name="connsiteY25" fmla="*/ 0 h 192387"/>
                <a:gd name="connsiteX26" fmla="*/ 895585 w 895585"/>
                <a:gd name="connsiteY26" fmla="*/ 132784 h 192387"/>
                <a:gd name="connsiteX27" fmla="*/ 891986 w 895585"/>
                <a:gd name="connsiteY27" fmla="*/ 132784 h 192387"/>
                <a:gd name="connsiteX28" fmla="*/ 895468 w 895585"/>
                <a:gd name="connsiteY28" fmla="*/ 141190 h 192387"/>
                <a:gd name="connsiteX29" fmla="*/ 844271 w 895585"/>
                <a:gd name="connsiteY29" fmla="*/ 192387 h 192387"/>
                <a:gd name="connsiteX30" fmla="*/ 808070 w 895585"/>
                <a:gd name="connsiteY30" fmla="*/ 177392 h 192387"/>
                <a:gd name="connsiteX31" fmla="*/ 794713 w 895585"/>
                <a:gd name="connsiteY31" fmla="*/ 145146 h 192387"/>
                <a:gd name="connsiteX32" fmla="*/ 781356 w 895585"/>
                <a:gd name="connsiteY32" fmla="*/ 177392 h 192387"/>
                <a:gd name="connsiteX33" fmla="*/ 745154 w 895585"/>
                <a:gd name="connsiteY33" fmla="*/ 192387 h 192387"/>
                <a:gd name="connsiteX34" fmla="*/ 708952 w 895585"/>
                <a:gd name="connsiteY34" fmla="*/ 177392 h 192387"/>
                <a:gd name="connsiteX35" fmla="*/ 695594 w 895585"/>
                <a:gd name="connsiteY35" fmla="*/ 145142 h 192387"/>
                <a:gd name="connsiteX36" fmla="*/ 682236 w 895585"/>
                <a:gd name="connsiteY36" fmla="*/ 177392 h 192387"/>
                <a:gd name="connsiteX37" fmla="*/ 646034 w 895585"/>
                <a:gd name="connsiteY37" fmla="*/ 192387 h 192387"/>
                <a:gd name="connsiteX38" fmla="*/ 609832 w 895585"/>
                <a:gd name="connsiteY38" fmla="*/ 177392 h 192387"/>
                <a:gd name="connsiteX39" fmla="*/ 596474 w 895585"/>
                <a:gd name="connsiteY39" fmla="*/ 145142 h 192387"/>
                <a:gd name="connsiteX40" fmla="*/ 583116 w 895585"/>
                <a:gd name="connsiteY40" fmla="*/ 177392 h 192387"/>
                <a:gd name="connsiteX41" fmla="*/ 546914 w 895585"/>
                <a:gd name="connsiteY41" fmla="*/ 192387 h 192387"/>
                <a:gd name="connsiteX42" fmla="*/ 510712 w 895585"/>
                <a:gd name="connsiteY42" fmla="*/ 177392 h 192387"/>
                <a:gd name="connsiteX43" fmla="*/ 497354 w 895585"/>
                <a:gd name="connsiteY43" fmla="*/ 145142 h 192387"/>
                <a:gd name="connsiteX44" fmla="*/ 483996 w 895585"/>
                <a:gd name="connsiteY44" fmla="*/ 177392 h 192387"/>
                <a:gd name="connsiteX45" fmla="*/ 447794 w 895585"/>
                <a:gd name="connsiteY45" fmla="*/ 192387 h 192387"/>
                <a:gd name="connsiteX46" fmla="*/ 411592 w 895585"/>
                <a:gd name="connsiteY46" fmla="*/ 177392 h 192387"/>
                <a:gd name="connsiteX47" fmla="*/ 398234 w 895585"/>
                <a:gd name="connsiteY47" fmla="*/ 145142 h 192387"/>
                <a:gd name="connsiteX48" fmla="*/ 384876 w 895585"/>
                <a:gd name="connsiteY48" fmla="*/ 177392 h 192387"/>
                <a:gd name="connsiteX49" fmla="*/ 348674 w 895585"/>
                <a:gd name="connsiteY49" fmla="*/ 192387 h 192387"/>
                <a:gd name="connsiteX50" fmla="*/ 312472 w 895585"/>
                <a:gd name="connsiteY50" fmla="*/ 177392 h 192387"/>
                <a:gd name="connsiteX51" fmla="*/ 299114 w 895585"/>
                <a:gd name="connsiteY51" fmla="*/ 145142 h 192387"/>
                <a:gd name="connsiteX52" fmla="*/ 285756 w 895585"/>
                <a:gd name="connsiteY52" fmla="*/ 177392 h 192387"/>
                <a:gd name="connsiteX53" fmla="*/ 249554 w 895585"/>
                <a:gd name="connsiteY53" fmla="*/ 192387 h 192387"/>
                <a:gd name="connsiteX54" fmla="*/ 213352 w 895585"/>
                <a:gd name="connsiteY54" fmla="*/ 177392 h 192387"/>
                <a:gd name="connsiteX55" fmla="*/ 199994 w 895585"/>
                <a:gd name="connsiteY55" fmla="*/ 145142 h 192387"/>
                <a:gd name="connsiteX56" fmla="*/ 186636 w 895585"/>
                <a:gd name="connsiteY56" fmla="*/ 177392 h 192387"/>
                <a:gd name="connsiteX57" fmla="*/ 150434 w 895585"/>
                <a:gd name="connsiteY57" fmla="*/ 192387 h 192387"/>
                <a:gd name="connsiteX58" fmla="*/ 114232 w 895585"/>
                <a:gd name="connsiteY58" fmla="*/ 177392 h 192387"/>
                <a:gd name="connsiteX59" fmla="*/ 100874 w 895585"/>
                <a:gd name="connsiteY59" fmla="*/ 145142 h 192387"/>
                <a:gd name="connsiteX60" fmla="*/ 87516 w 895585"/>
                <a:gd name="connsiteY60" fmla="*/ 177392 h 192387"/>
                <a:gd name="connsiteX61" fmla="*/ 51314 w 895585"/>
                <a:gd name="connsiteY61" fmla="*/ 192387 h 192387"/>
                <a:gd name="connsiteX62" fmla="*/ 117 w 895585"/>
                <a:gd name="connsiteY62" fmla="*/ 141190 h 192387"/>
                <a:gd name="connsiteX63" fmla="*/ 3599 w 895585"/>
                <a:gd name="connsiteY63" fmla="*/ 132784 h 192387"/>
                <a:gd name="connsiteX64" fmla="*/ 0 w 895585"/>
                <a:gd name="connsiteY64" fmla="*/ 132784 h 192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895585" h="192387">
                  <a:moveTo>
                    <a:pt x="792869" y="132784"/>
                  </a:moveTo>
                  <a:lnTo>
                    <a:pt x="794713" y="137234"/>
                  </a:lnTo>
                  <a:lnTo>
                    <a:pt x="796556" y="132784"/>
                  </a:lnTo>
                  <a:close/>
                  <a:moveTo>
                    <a:pt x="693749" y="132784"/>
                  </a:moveTo>
                  <a:lnTo>
                    <a:pt x="695594" y="137238"/>
                  </a:lnTo>
                  <a:lnTo>
                    <a:pt x="697439" y="132784"/>
                  </a:lnTo>
                  <a:close/>
                  <a:moveTo>
                    <a:pt x="594629" y="132784"/>
                  </a:moveTo>
                  <a:lnTo>
                    <a:pt x="596474" y="137238"/>
                  </a:lnTo>
                  <a:lnTo>
                    <a:pt x="598319" y="132784"/>
                  </a:lnTo>
                  <a:close/>
                  <a:moveTo>
                    <a:pt x="495509" y="132784"/>
                  </a:moveTo>
                  <a:lnTo>
                    <a:pt x="497354" y="137238"/>
                  </a:lnTo>
                  <a:lnTo>
                    <a:pt x="499199" y="132784"/>
                  </a:lnTo>
                  <a:close/>
                  <a:moveTo>
                    <a:pt x="396389" y="132784"/>
                  </a:moveTo>
                  <a:lnTo>
                    <a:pt x="398234" y="137238"/>
                  </a:lnTo>
                  <a:lnTo>
                    <a:pt x="400079" y="132784"/>
                  </a:lnTo>
                  <a:close/>
                  <a:moveTo>
                    <a:pt x="297269" y="132784"/>
                  </a:moveTo>
                  <a:lnTo>
                    <a:pt x="299114" y="137238"/>
                  </a:lnTo>
                  <a:lnTo>
                    <a:pt x="300959" y="132784"/>
                  </a:lnTo>
                  <a:close/>
                  <a:moveTo>
                    <a:pt x="198149" y="132784"/>
                  </a:moveTo>
                  <a:lnTo>
                    <a:pt x="199994" y="137238"/>
                  </a:lnTo>
                  <a:lnTo>
                    <a:pt x="201839" y="132784"/>
                  </a:lnTo>
                  <a:close/>
                  <a:moveTo>
                    <a:pt x="99029" y="132784"/>
                  </a:moveTo>
                  <a:lnTo>
                    <a:pt x="100874" y="137238"/>
                  </a:lnTo>
                  <a:lnTo>
                    <a:pt x="102719" y="132784"/>
                  </a:lnTo>
                  <a:close/>
                  <a:moveTo>
                    <a:pt x="33196" y="0"/>
                  </a:moveTo>
                  <a:lnTo>
                    <a:pt x="862389" y="0"/>
                  </a:lnTo>
                  <a:lnTo>
                    <a:pt x="895585" y="132784"/>
                  </a:lnTo>
                  <a:lnTo>
                    <a:pt x="891986" y="132784"/>
                  </a:lnTo>
                  <a:lnTo>
                    <a:pt x="895468" y="141190"/>
                  </a:lnTo>
                  <a:cubicBezTo>
                    <a:pt x="895468" y="169465"/>
                    <a:pt x="872546" y="192387"/>
                    <a:pt x="844271" y="192387"/>
                  </a:cubicBezTo>
                  <a:cubicBezTo>
                    <a:pt x="830134" y="192387"/>
                    <a:pt x="817334" y="186657"/>
                    <a:pt x="808070" y="177392"/>
                  </a:cubicBezTo>
                  <a:lnTo>
                    <a:pt x="794713" y="145146"/>
                  </a:lnTo>
                  <a:lnTo>
                    <a:pt x="781356" y="177392"/>
                  </a:lnTo>
                  <a:cubicBezTo>
                    <a:pt x="772091" y="186657"/>
                    <a:pt x="759291" y="192387"/>
                    <a:pt x="745154" y="192387"/>
                  </a:cubicBezTo>
                  <a:cubicBezTo>
                    <a:pt x="731016" y="192387"/>
                    <a:pt x="718217" y="186657"/>
                    <a:pt x="708952" y="177392"/>
                  </a:cubicBezTo>
                  <a:lnTo>
                    <a:pt x="695594" y="145142"/>
                  </a:lnTo>
                  <a:lnTo>
                    <a:pt x="682236" y="177392"/>
                  </a:lnTo>
                  <a:cubicBezTo>
                    <a:pt x="672971" y="186657"/>
                    <a:pt x="660171" y="192387"/>
                    <a:pt x="646034" y="192387"/>
                  </a:cubicBezTo>
                  <a:cubicBezTo>
                    <a:pt x="631896" y="192387"/>
                    <a:pt x="619097" y="186657"/>
                    <a:pt x="609832" y="177392"/>
                  </a:cubicBezTo>
                  <a:lnTo>
                    <a:pt x="596474" y="145142"/>
                  </a:lnTo>
                  <a:lnTo>
                    <a:pt x="583116" y="177392"/>
                  </a:lnTo>
                  <a:cubicBezTo>
                    <a:pt x="573851" y="186657"/>
                    <a:pt x="561051" y="192387"/>
                    <a:pt x="546914" y="192387"/>
                  </a:cubicBezTo>
                  <a:cubicBezTo>
                    <a:pt x="532776" y="192387"/>
                    <a:pt x="519977" y="186657"/>
                    <a:pt x="510712" y="177392"/>
                  </a:cubicBezTo>
                  <a:lnTo>
                    <a:pt x="497354" y="145142"/>
                  </a:lnTo>
                  <a:lnTo>
                    <a:pt x="483996" y="177392"/>
                  </a:lnTo>
                  <a:cubicBezTo>
                    <a:pt x="474731" y="186657"/>
                    <a:pt x="461931" y="192387"/>
                    <a:pt x="447794" y="192387"/>
                  </a:cubicBezTo>
                  <a:cubicBezTo>
                    <a:pt x="433656" y="192387"/>
                    <a:pt x="420857" y="186657"/>
                    <a:pt x="411592" y="177392"/>
                  </a:cubicBezTo>
                  <a:lnTo>
                    <a:pt x="398234" y="145142"/>
                  </a:lnTo>
                  <a:lnTo>
                    <a:pt x="384876" y="177392"/>
                  </a:lnTo>
                  <a:cubicBezTo>
                    <a:pt x="375611" y="186657"/>
                    <a:pt x="362811" y="192387"/>
                    <a:pt x="348674" y="192387"/>
                  </a:cubicBezTo>
                  <a:cubicBezTo>
                    <a:pt x="334536" y="192387"/>
                    <a:pt x="321737" y="186657"/>
                    <a:pt x="312472" y="177392"/>
                  </a:cubicBezTo>
                  <a:lnTo>
                    <a:pt x="299114" y="145142"/>
                  </a:lnTo>
                  <a:lnTo>
                    <a:pt x="285756" y="177392"/>
                  </a:lnTo>
                  <a:cubicBezTo>
                    <a:pt x="276491" y="186657"/>
                    <a:pt x="263691" y="192387"/>
                    <a:pt x="249554" y="192387"/>
                  </a:cubicBezTo>
                  <a:cubicBezTo>
                    <a:pt x="235416" y="192387"/>
                    <a:pt x="222617" y="186657"/>
                    <a:pt x="213352" y="177392"/>
                  </a:cubicBezTo>
                  <a:lnTo>
                    <a:pt x="199994" y="145142"/>
                  </a:lnTo>
                  <a:lnTo>
                    <a:pt x="186636" y="177392"/>
                  </a:lnTo>
                  <a:cubicBezTo>
                    <a:pt x="177371" y="186657"/>
                    <a:pt x="164571" y="192387"/>
                    <a:pt x="150434" y="192387"/>
                  </a:cubicBezTo>
                  <a:cubicBezTo>
                    <a:pt x="136296" y="192387"/>
                    <a:pt x="123497" y="186657"/>
                    <a:pt x="114232" y="177392"/>
                  </a:cubicBezTo>
                  <a:lnTo>
                    <a:pt x="100874" y="145142"/>
                  </a:lnTo>
                  <a:lnTo>
                    <a:pt x="87516" y="177392"/>
                  </a:lnTo>
                  <a:cubicBezTo>
                    <a:pt x="78251" y="186657"/>
                    <a:pt x="65451" y="192387"/>
                    <a:pt x="51314" y="192387"/>
                  </a:cubicBezTo>
                  <a:cubicBezTo>
                    <a:pt x="23039" y="192387"/>
                    <a:pt x="117" y="169465"/>
                    <a:pt x="117" y="141190"/>
                  </a:cubicBezTo>
                  <a:lnTo>
                    <a:pt x="3599" y="132784"/>
                  </a:lnTo>
                  <a:lnTo>
                    <a:pt x="0" y="132784"/>
                  </a:lnTo>
                  <a:close/>
                </a:path>
              </a:pathLst>
            </a:custGeom>
            <a:ln w="15875">
              <a:solidFill>
                <a:schemeClr val="tx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useBgFill="1">
          <p:nvSpPr>
            <p:cNvPr id="968" name="Rectangle 967">
              <a:extLst>
                <a:ext uri="{FF2B5EF4-FFF2-40B4-BE49-F238E27FC236}">
                  <a16:creationId xmlns:a16="http://schemas.microsoft.com/office/drawing/2014/main" id="{9FBBBF16-9B9D-46E9-94BD-5C445EA439E2}"/>
                </a:ext>
              </a:extLst>
            </p:cNvPr>
            <p:cNvSpPr/>
            <p:nvPr/>
          </p:nvSpPr>
          <p:spPr>
            <a:xfrm>
              <a:off x="2426493" y="3936206"/>
              <a:ext cx="150020" cy="266701"/>
            </a:xfrm>
            <a:prstGeom prst="rect">
              <a:avLst/>
            </a:prstGeom>
            <a:ln w="15875">
              <a:solidFill>
                <a:schemeClr val="tx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cxnSp>
          <p:nvCxnSpPr>
            <p:cNvPr id="972" name="Straight Connector 971">
              <a:extLst>
                <a:ext uri="{FF2B5EF4-FFF2-40B4-BE49-F238E27FC236}">
                  <a16:creationId xmlns:a16="http://schemas.microsoft.com/office/drawing/2014/main" id="{548D2DFB-8A8E-4BF4-A139-D02420736BBF}"/>
                </a:ext>
              </a:extLst>
            </p:cNvPr>
            <p:cNvCxnSpPr>
              <a:cxnSpLocks/>
            </p:cNvCxnSpPr>
            <p:nvPr/>
          </p:nvCxnSpPr>
          <p:spPr>
            <a:xfrm>
              <a:off x="2460537" y="3976688"/>
              <a:ext cx="0" cy="195262"/>
            </a:xfrm>
            <a:prstGeom prst="line">
              <a:avLst/>
            </a:prstGeom>
            <a:ln w="15875" cap="rnd">
              <a:solidFill>
                <a:schemeClr val="tx1">
                  <a:alpha val="38000"/>
                </a:schemeClr>
              </a:solidFill>
            </a:ln>
            <a:effectLst/>
          </p:spPr>
          <p:style>
            <a:lnRef idx="2">
              <a:schemeClr val="accent1"/>
            </a:lnRef>
            <a:fillRef idx="0">
              <a:schemeClr val="accent1"/>
            </a:fillRef>
            <a:effectRef idx="1">
              <a:schemeClr val="accent1"/>
            </a:effectRef>
            <a:fontRef idx="minor">
              <a:schemeClr val="tx1"/>
            </a:fontRef>
          </p:style>
        </p:cxnSp>
        <p:sp useBgFill="1">
          <p:nvSpPr>
            <p:cNvPr id="974" name="Rectangle 973">
              <a:extLst>
                <a:ext uri="{FF2B5EF4-FFF2-40B4-BE49-F238E27FC236}">
                  <a16:creationId xmlns:a16="http://schemas.microsoft.com/office/drawing/2014/main" id="{D45F3116-77B4-441C-83D4-C395D27946A3}"/>
                </a:ext>
              </a:extLst>
            </p:cNvPr>
            <p:cNvSpPr/>
            <p:nvPr/>
          </p:nvSpPr>
          <p:spPr>
            <a:xfrm>
              <a:off x="2664617" y="3936206"/>
              <a:ext cx="283371" cy="164307"/>
            </a:xfrm>
            <a:prstGeom prst="rect">
              <a:avLst/>
            </a:prstGeom>
            <a:ln w="15875">
              <a:solidFill>
                <a:schemeClr val="tx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grpSp>
      <p:sp>
        <p:nvSpPr>
          <p:cNvPr id="1166" name="Rectangle 1165">
            <a:extLst>
              <a:ext uri="{FF2B5EF4-FFF2-40B4-BE49-F238E27FC236}">
                <a16:creationId xmlns:a16="http://schemas.microsoft.com/office/drawing/2014/main" id="{4AEDC529-8572-44C5-83DA-CD8B40795BCA}"/>
              </a:ext>
            </a:extLst>
          </p:cNvPr>
          <p:cNvSpPr/>
          <p:nvPr/>
        </p:nvSpPr>
        <p:spPr>
          <a:xfrm>
            <a:off x="1761522" y="4269682"/>
            <a:ext cx="2074754" cy="467248"/>
          </a:xfrm>
          <a:prstGeom prst="rect">
            <a:avLst/>
          </a:prstGeom>
          <a:gradFill rotWithShape="0">
            <a:gsLst>
              <a:gs pos="100000">
                <a:srgbClr val="6B6C6B"/>
              </a:gs>
              <a:gs pos="21000">
                <a:srgbClr val="545554"/>
              </a:gs>
            </a:gsLst>
            <a:path path="circle">
              <a:fillToRect l="2310796" t="757438" r="-2210796" b="-657438"/>
            </a:path>
            <a:tileRect l="-956926" t="-2412611" r="-2210796" b="-657438"/>
          </a:gradFill>
          <a:ln w="15875" cap="rnd">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grpSp>
        <p:nvGrpSpPr>
          <p:cNvPr id="1108" name="Group 1107">
            <a:extLst>
              <a:ext uri="{FF2B5EF4-FFF2-40B4-BE49-F238E27FC236}">
                <a16:creationId xmlns:a16="http://schemas.microsoft.com/office/drawing/2014/main" id="{E8E4F675-45A3-4640-B7F7-64A81153C5B3}"/>
              </a:ext>
            </a:extLst>
          </p:cNvPr>
          <p:cNvGrpSpPr/>
          <p:nvPr/>
        </p:nvGrpSpPr>
        <p:grpSpPr>
          <a:xfrm>
            <a:off x="5092505" y="3921465"/>
            <a:ext cx="2352662" cy="706416"/>
            <a:chOff x="5092505" y="3995206"/>
            <a:chExt cx="2352662" cy="706416"/>
          </a:xfrm>
        </p:grpSpPr>
        <p:sp>
          <p:nvSpPr>
            <p:cNvPr id="1066" name="Rectangle 14">
              <a:extLst>
                <a:ext uri="{FF2B5EF4-FFF2-40B4-BE49-F238E27FC236}">
                  <a16:creationId xmlns:a16="http://schemas.microsoft.com/office/drawing/2014/main" id="{33420202-15ED-4CCB-B2F6-B22496C7B651}"/>
                </a:ext>
              </a:extLst>
            </p:cNvPr>
            <p:cNvSpPr>
              <a:spLocks noChangeArrowheads="1"/>
            </p:cNvSpPr>
            <p:nvPr/>
          </p:nvSpPr>
          <p:spPr bwMode="auto">
            <a:xfrm>
              <a:off x="5889825" y="4192169"/>
              <a:ext cx="66286" cy="509453"/>
            </a:xfrm>
            <a:prstGeom prst="rect">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1067" name="Rectangle 15">
              <a:extLst>
                <a:ext uri="{FF2B5EF4-FFF2-40B4-BE49-F238E27FC236}">
                  <a16:creationId xmlns:a16="http://schemas.microsoft.com/office/drawing/2014/main" id="{346B6473-58D2-4EDB-A415-BBA910491795}"/>
                </a:ext>
              </a:extLst>
            </p:cNvPr>
            <p:cNvSpPr>
              <a:spLocks noChangeArrowheads="1"/>
            </p:cNvSpPr>
            <p:nvPr/>
          </p:nvSpPr>
          <p:spPr bwMode="auto">
            <a:xfrm>
              <a:off x="6546998" y="4192169"/>
              <a:ext cx="66286" cy="509453"/>
            </a:xfrm>
            <a:prstGeom prst="rect">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1069" name="Freeform 5">
              <a:extLst>
                <a:ext uri="{FF2B5EF4-FFF2-40B4-BE49-F238E27FC236}">
                  <a16:creationId xmlns:a16="http://schemas.microsoft.com/office/drawing/2014/main" id="{DE6556A7-1C2E-4B14-82C2-2300F7171156}"/>
                </a:ext>
              </a:extLst>
            </p:cNvPr>
            <p:cNvSpPr>
              <a:spLocks/>
            </p:cNvSpPr>
            <p:nvPr/>
          </p:nvSpPr>
          <p:spPr bwMode="auto">
            <a:xfrm>
              <a:off x="5092505" y="3995206"/>
              <a:ext cx="2352662" cy="366939"/>
            </a:xfrm>
            <a:custGeom>
              <a:avLst/>
              <a:gdLst>
                <a:gd name="T0" fmla="*/ 3526 w 3824"/>
                <a:gd name="T1" fmla="*/ 596 h 596"/>
                <a:gd name="T2" fmla="*/ 298 w 3824"/>
                <a:gd name="T3" fmla="*/ 596 h 596"/>
                <a:gd name="T4" fmla="*/ 0 w 3824"/>
                <a:gd name="T5" fmla="*/ 298 h 596"/>
                <a:gd name="T6" fmla="*/ 0 w 3824"/>
                <a:gd name="T7" fmla="*/ 298 h 596"/>
                <a:gd name="T8" fmla="*/ 298 w 3824"/>
                <a:gd name="T9" fmla="*/ 0 h 596"/>
                <a:gd name="T10" fmla="*/ 3526 w 3824"/>
                <a:gd name="T11" fmla="*/ 0 h 596"/>
                <a:gd name="T12" fmla="*/ 3824 w 3824"/>
                <a:gd name="T13" fmla="*/ 298 h 596"/>
                <a:gd name="T14" fmla="*/ 3824 w 3824"/>
                <a:gd name="T15" fmla="*/ 298 h 596"/>
                <a:gd name="T16" fmla="*/ 3526 w 3824"/>
                <a:gd name="T17" fmla="*/ 596 h 5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24" h="596">
                  <a:moveTo>
                    <a:pt x="3526" y="596"/>
                  </a:moveTo>
                  <a:cubicBezTo>
                    <a:pt x="298" y="596"/>
                    <a:pt x="298" y="596"/>
                    <a:pt x="298" y="596"/>
                  </a:cubicBezTo>
                  <a:cubicBezTo>
                    <a:pt x="134" y="596"/>
                    <a:pt x="0" y="462"/>
                    <a:pt x="0" y="298"/>
                  </a:cubicBezTo>
                  <a:cubicBezTo>
                    <a:pt x="0" y="298"/>
                    <a:pt x="0" y="298"/>
                    <a:pt x="0" y="298"/>
                  </a:cubicBezTo>
                  <a:cubicBezTo>
                    <a:pt x="0" y="134"/>
                    <a:pt x="134" y="0"/>
                    <a:pt x="298" y="0"/>
                  </a:cubicBezTo>
                  <a:cubicBezTo>
                    <a:pt x="3526" y="0"/>
                    <a:pt x="3526" y="0"/>
                    <a:pt x="3526" y="0"/>
                  </a:cubicBezTo>
                  <a:cubicBezTo>
                    <a:pt x="3690" y="0"/>
                    <a:pt x="3824" y="134"/>
                    <a:pt x="3824" y="298"/>
                  </a:cubicBezTo>
                  <a:cubicBezTo>
                    <a:pt x="3824" y="298"/>
                    <a:pt x="3824" y="298"/>
                    <a:pt x="3824" y="298"/>
                  </a:cubicBezTo>
                  <a:cubicBezTo>
                    <a:pt x="3824" y="462"/>
                    <a:pt x="3690" y="596"/>
                    <a:pt x="3526" y="596"/>
                  </a:cubicBezTo>
                  <a:close/>
                </a:path>
              </a:pathLst>
            </a:custGeom>
            <a:solidFill>
              <a:schemeClr val="bg1"/>
            </a:solidFill>
            <a:ln w="127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grpSp>
      <p:grpSp>
        <p:nvGrpSpPr>
          <p:cNvPr id="1071" name="Group 1070">
            <a:extLst>
              <a:ext uri="{FF2B5EF4-FFF2-40B4-BE49-F238E27FC236}">
                <a16:creationId xmlns:a16="http://schemas.microsoft.com/office/drawing/2014/main" id="{922D5738-28D3-4AAC-8C52-2BC48C8FB50E}"/>
              </a:ext>
            </a:extLst>
          </p:cNvPr>
          <p:cNvGrpSpPr/>
          <p:nvPr/>
        </p:nvGrpSpPr>
        <p:grpSpPr>
          <a:xfrm>
            <a:off x="5483589" y="3983016"/>
            <a:ext cx="241470" cy="241470"/>
            <a:chOff x="2341661" y="3556349"/>
            <a:chExt cx="251607" cy="251607"/>
          </a:xfrm>
        </p:grpSpPr>
        <p:sp>
          <p:nvSpPr>
            <p:cNvPr id="1104" name="Freeform 16">
              <a:extLst>
                <a:ext uri="{FF2B5EF4-FFF2-40B4-BE49-F238E27FC236}">
                  <a16:creationId xmlns:a16="http://schemas.microsoft.com/office/drawing/2014/main" id="{0F35245D-A576-41A7-BB95-9E684671C9B6}"/>
                </a:ext>
              </a:extLst>
            </p:cNvPr>
            <p:cNvSpPr>
              <a:spLocks/>
            </p:cNvSpPr>
            <p:nvPr/>
          </p:nvSpPr>
          <p:spPr bwMode="auto">
            <a:xfrm>
              <a:off x="2352567" y="3561390"/>
              <a:ext cx="212198" cy="230310"/>
            </a:xfrm>
            <a:custGeom>
              <a:avLst/>
              <a:gdLst>
                <a:gd name="T0" fmla="*/ 32 w 32"/>
                <a:gd name="T1" fmla="*/ 7 h 35"/>
                <a:gd name="T2" fmla="*/ 18 w 32"/>
                <a:gd name="T3" fmla="*/ 0 h 35"/>
                <a:gd name="T4" fmla="*/ 0 w 32"/>
                <a:gd name="T5" fmla="*/ 18 h 35"/>
                <a:gd name="T6" fmla="*/ 11 w 32"/>
                <a:gd name="T7" fmla="*/ 35 h 35"/>
                <a:gd name="T8" fmla="*/ 32 w 32"/>
                <a:gd name="T9" fmla="*/ 7 h 35"/>
              </a:gdLst>
              <a:ahLst/>
              <a:cxnLst>
                <a:cxn ang="0">
                  <a:pos x="T0" y="T1"/>
                </a:cxn>
                <a:cxn ang="0">
                  <a:pos x="T2" y="T3"/>
                </a:cxn>
                <a:cxn ang="0">
                  <a:pos x="T4" y="T5"/>
                </a:cxn>
                <a:cxn ang="0">
                  <a:pos x="T6" y="T7"/>
                </a:cxn>
                <a:cxn ang="0">
                  <a:pos x="T8" y="T9"/>
                </a:cxn>
              </a:cxnLst>
              <a:rect l="0" t="0" r="r" b="b"/>
              <a:pathLst>
                <a:path w="32" h="35">
                  <a:moveTo>
                    <a:pt x="32" y="7"/>
                  </a:moveTo>
                  <a:cubicBezTo>
                    <a:pt x="28" y="3"/>
                    <a:pt x="23" y="0"/>
                    <a:pt x="18" y="0"/>
                  </a:cubicBezTo>
                  <a:cubicBezTo>
                    <a:pt x="8" y="0"/>
                    <a:pt x="0" y="8"/>
                    <a:pt x="0" y="18"/>
                  </a:cubicBezTo>
                  <a:cubicBezTo>
                    <a:pt x="0" y="26"/>
                    <a:pt x="4" y="32"/>
                    <a:pt x="11" y="35"/>
                  </a:cubicBezTo>
                  <a:cubicBezTo>
                    <a:pt x="12" y="22"/>
                    <a:pt x="20" y="11"/>
                    <a:pt x="32" y="7"/>
                  </a:cubicBezTo>
                  <a:close/>
                </a:path>
              </a:pathLst>
            </a:custGeom>
            <a:solidFill>
              <a:schemeClr val="tx1">
                <a:alpha val="46000"/>
              </a:schemeClr>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1105" name="Oval 1104">
              <a:extLst>
                <a:ext uri="{FF2B5EF4-FFF2-40B4-BE49-F238E27FC236}">
                  <a16:creationId xmlns:a16="http://schemas.microsoft.com/office/drawing/2014/main" id="{E1E5E831-3158-4E8D-AF6F-5506529B771A}"/>
                </a:ext>
              </a:extLst>
            </p:cNvPr>
            <p:cNvSpPr>
              <a:spLocks noChangeArrowheads="1"/>
            </p:cNvSpPr>
            <p:nvPr/>
          </p:nvSpPr>
          <p:spPr bwMode="auto">
            <a:xfrm>
              <a:off x="2341661" y="3556349"/>
              <a:ext cx="251607" cy="251607"/>
            </a:xfrm>
            <a:prstGeom prst="ellipse">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grpSp>
      <p:grpSp>
        <p:nvGrpSpPr>
          <p:cNvPr id="1072" name="Group 1071">
            <a:extLst>
              <a:ext uri="{FF2B5EF4-FFF2-40B4-BE49-F238E27FC236}">
                <a16:creationId xmlns:a16="http://schemas.microsoft.com/office/drawing/2014/main" id="{9E17CDFC-067D-4864-B2F2-464206D43689}"/>
              </a:ext>
            </a:extLst>
          </p:cNvPr>
          <p:cNvGrpSpPr/>
          <p:nvPr/>
        </p:nvGrpSpPr>
        <p:grpSpPr>
          <a:xfrm>
            <a:off x="5813595" y="3983016"/>
            <a:ext cx="240996" cy="241470"/>
            <a:chOff x="2685521" y="3556349"/>
            <a:chExt cx="251113" cy="251607"/>
          </a:xfrm>
        </p:grpSpPr>
        <p:sp>
          <p:nvSpPr>
            <p:cNvPr id="1102" name="Freeform 16">
              <a:extLst>
                <a:ext uri="{FF2B5EF4-FFF2-40B4-BE49-F238E27FC236}">
                  <a16:creationId xmlns:a16="http://schemas.microsoft.com/office/drawing/2014/main" id="{E7FD1B09-8245-4AF4-9399-8A9D910DBF56}"/>
                </a:ext>
              </a:extLst>
            </p:cNvPr>
            <p:cNvSpPr>
              <a:spLocks/>
            </p:cNvSpPr>
            <p:nvPr/>
          </p:nvSpPr>
          <p:spPr bwMode="auto">
            <a:xfrm>
              <a:off x="2694107" y="3561390"/>
              <a:ext cx="212198" cy="230310"/>
            </a:xfrm>
            <a:custGeom>
              <a:avLst/>
              <a:gdLst>
                <a:gd name="T0" fmla="*/ 32 w 32"/>
                <a:gd name="T1" fmla="*/ 7 h 35"/>
                <a:gd name="T2" fmla="*/ 18 w 32"/>
                <a:gd name="T3" fmla="*/ 0 h 35"/>
                <a:gd name="T4" fmla="*/ 0 w 32"/>
                <a:gd name="T5" fmla="*/ 18 h 35"/>
                <a:gd name="T6" fmla="*/ 11 w 32"/>
                <a:gd name="T7" fmla="*/ 35 h 35"/>
                <a:gd name="T8" fmla="*/ 32 w 32"/>
                <a:gd name="T9" fmla="*/ 7 h 35"/>
              </a:gdLst>
              <a:ahLst/>
              <a:cxnLst>
                <a:cxn ang="0">
                  <a:pos x="T0" y="T1"/>
                </a:cxn>
                <a:cxn ang="0">
                  <a:pos x="T2" y="T3"/>
                </a:cxn>
                <a:cxn ang="0">
                  <a:pos x="T4" y="T5"/>
                </a:cxn>
                <a:cxn ang="0">
                  <a:pos x="T6" y="T7"/>
                </a:cxn>
                <a:cxn ang="0">
                  <a:pos x="T8" y="T9"/>
                </a:cxn>
              </a:cxnLst>
              <a:rect l="0" t="0" r="r" b="b"/>
              <a:pathLst>
                <a:path w="32" h="35">
                  <a:moveTo>
                    <a:pt x="32" y="7"/>
                  </a:moveTo>
                  <a:cubicBezTo>
                    <a:pt x="28" y="3"/>
                    <a:pt x="23" y="0"/>
                    <a:pt x="18" y="0"/>
                  </a:cubicBezTo>
                  <a:cubicBezTo>
                    <a:pt x="8" y="0"/>
                    <a:pt x="0" y="8"/>
                    <a:pt x="0" y="18"/>
                  </a:cubicBezTo>
                  <a:cubicBezTo>
                    <a:pt x="0" y="26"/>
                    <a:pt x="4" y="32"/>
                    <a:pt x="11" y="35"/>
                  </a:cubicBezTo>
                  <a:cubicBezTo>
                    <a:pt x="12" y="22"/>
                    <a:pt x="20" y="11"/>
                    <a:pt x="32" y="7"/>
                  </a:cubicBezTo>
                  <a:close/>
                </a:path>
              </a:pathLst>
            </a:custGeom>
            <a:solidFill>
              <a:schemeClr val="tx1">
                <a:alpha val="46000"/>
              </a:schemeClr>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1103" name="Oval 8">
              <a:extLst>
                <a:ext uri="{FF2B5EF4-FFF2-40B4-BE49-F238E27FC236}">
                  <a16:creationId xmlns:a16="http://schemas.microsoft.com/office/drawing/2014/main" id="{441DB105-DED8-4317-A35C-FEDFA982A621}"/>
                </a:ext>
              </a:extLst>
            </p:cNvPr>
            <p:cNvSpPr>
              <a:spLocks noChangeArrowheads="1"/>
            </p:cNvSpPr>
            <p:nvPr/>
          </p:nvSpPr>
          <p:spPr bwMode="auto">
            <a:xfrm>
              <a:off x="2685521" y="3556349"/>
              <a:ext cx="251113" cy="251607"/>
            </a:xfrm>
            <a:prstGeom prst="ellipse">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grpSp>
      <p:grpSp>
        <p:nvGrpSpPr>
          <p:cNvPr id="1073" name="Group 1072">
            <a:extLst>
              <a:ext uri="{FF2B5EF4-FFF2-40B4-BE49-F238E27FC236}">
                <a16:creationId xmlns:a16="http://schemas.microsoft.com/office/drawing/2014/main" id="{0E544965-7AF9-4C53-BE07-B6A1D4BACE9F}"/>
              </a:ext>
            </a:extLst>
          </p:cNvPr>
          <p:cNvGrpSpPr/>
          <p:nvPr/>
        </p:nvGrpSpPr>
        <p:grpSpPr>
          <a:xfrm>
            <a:off x="6140763" y="3983016"/>
            <a:ext cx="241470" cy="241470"/>
            <a:chOff x="3026424" y="3556349"/>
            <a:chExt cx="251607" cy="251607"/>
          </a:xfrm>
        </p:grpSpPr>
        <p:sp>
          <p:nvSpPr>
            <p:cNvPr id="1100" name="Freeform 16">
              <a:extLst>
                <a:ext uri="{FF2B5EF4-FFF2-40B4-BE49-F238E27FC236}">
                  <a16:creationId xmlns:a16="http://schemas.microsoft.com/office/drawing/2014/main" id="{E002413E-988B-4BFB-A61D-BA499C3C8530}"/>
                </a:ext>
              </a:extLst>
            </p:cNvPr>
            <p:cNvSpPr>
              <a:spLocks/>
            </p:cNvSpPr>
            <p:nvPr/>
          </p:nvSpPr>
          <p:spPr bwMode="auto">
            <a:xfrm>
              <a:off x="3032011" y="3561390"/>
              <a:ext cx="212198" cy="230310"/>
            </a:xfrm>
            <a:custGeom>
              <a:avLst/>
              <a:gdLst>
                <a:gd name="T0" fmla="*/ 32 w 32"/>
                <a:gd name="T1" fmla="*/ 7 h 35"/>
                <a:gd name="T2" fmla="*/ 18 w 32"/>
                <a:gd name="T3" fmla="*/ 0 h 35"/>
                <a:gd name="T4" fmla="*/ 0 w 32"/>
                <a:gd name="T5" fmla="*/ 18 h 35"/>
                <a:gd name="T6" fmla="*/ 11 w 32"/>
                <a:gd name="T7" fmla="*/ 35 h 35"/>
                <a:gd name="T8" fmla="*/ 32 w 32"/>
                <a:gd name="T9" fmla="*/ 7 h 35"/>
              </a:gdLst>
              <a:ahLst/>
              <a:cxnLst>
                <a:cxn ang="0">
                  <a:pos x="T0" y="T1"/>
                </a:cxn>
                <a:cxn ang="0">
                  <a:pos x="T2" y="T3"/>
                </a:cxn>
                <a:cxn ang="0">
                  <a:pos x="T4" y="T5"/>
                </a:cxn>
                <a:cxn ang="0">
                  <a:pos x="T6" y="T7"/>
                </a:cxn>
                <a:cxn ang="0">
                  <a:pos x="T8" y="T9"/>
                </a:cxn>
              </a:cxnLst>
              <a:rect l="0" t="0" r="r" b="b"/>
              <a:pathLst>
                <a:path w="32" h="35">
                  <a:moveTo>
                    <a:pt x="32" y="7"/>
                  </a:moveTo>
                  <a:cubicBezTo>
                    <a:pt x="28" y="3"/>
                    <a:pt x="23" y="0"/>
                    <a:pt x="18" y="0"/>
                  </a:cubicBezTo>
                  <a:cubicBezTo>
                    <a:pt x="8" y="0"/>
                    <a:pt x="0" y="8"/>
                    <a:pt x="0" y="18"/>
                  </a:cubicBezTo>
                  <a:cubicBezTo>
                    <a:pt x="0" y="26"/>
                    <a:pt x="4" y="32"/>
                    <a:pt x="11" y="35"/>
                  </a:cubicBezTo>
                  <a:cubicBezTo>
                    <a:pt x="12" y="22"/>
                    <a:pt x="20" y="11"/>
                    <a:pt x="32" y="7"/>
                  </a:cubicBezTo>
                  <a:close/>
                </a:path>
              </a:pathLst>
            </a:custGeom>
            <a:solidFill>
              <a:schemeClr val="tx1">
                <a:alpha val="46000"/>
              </a:schemeClr>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1101" name="Oval 9">
              <a:extLst>
                <a:ext uri="{FF2B5EF4-FFF2-40B4-BE49-F238E27FC236}">
                  <a16:creationId xmlns:a16="http://schemas.microsoft.com/office/drawing/2014/main" id="{5A524BE6-5070-4CAB-880D-C8FD8DD6BF49}"/>
                </a:ext>
              </a:extLst>
            </p:cNvPr>
            <p:cNvSpPr>
              <a:spLocks noChangeArrowheads="1"/>
            </p:cNvSpPr>
            <p:nvPr/>
          </p:nvSpPr>
          <p:spPr bwMode="auto">
            <a:xfrm>
              <a:off x="3026424" y="3556349"/>
              <a:ext cx="251607" cy="251607"/>
            </a:xfrm>
            <a:prstGeom prst="ellipse">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grpSp>
      <p:grpSp>
        <p:nvGrpSpPr>
          <p:cNvPr id="1074" name="Group 1073">
            <a:extLst>
              <a:ext uri="{FF2B5EF4-FFF2-40B4-BE49-F238E27FC236}">
                <a16:creationId xmlns:a16="http://schemas.microsoft.com/office/drawing/2014/main" id="{3B5E8692-6E33-400C-B722-EF64880FBDC9}"/>
              </a:ext>
            </a:extLst>
          </p:cNvPr>
          <p:cNvGrpSpPr/>
          <p:nvPr/>
        </p:nvGrpSpPr>
        <p:grpSpPr>
          <a:xfrm>
            <a:off x="6463193" y="3983016"/>
            <a:ext cx="241470" cy="241470"/>
            <a:chOff x="3362390" y="3556349"/>
            <a:chExt cx="251607" cy="251607"/>
          </a:xfrm>
        </p:grpSpPr>
        <p:sp>
          <p:nvSpPr>
            <p:cNvPr id="1098" name="Freeform 16">
              <a:extLst>
                <a:ext uri="{FF2B5EF4-FFF2-40B4-BE49-F238E27FC236}">
                  <a16:creationId xmlns:a16="http://schemas.microsoft.com/office/drawing/2014/main" id="{9B84AED2-4BC4-4A11-9D91-79317E40FEF7}"/>
                </a:ext>
              </a:extLst>
            </p:cNvPr>
            <p:cNvSpPr>
              <a:spLocks/>
            </p:cNvSpPr>
            <p:nvPr/>
          </p:nvSpPr>
          <p:spPr bwMode="auto">
            <a:xfrm>
              <a:off x="3363196" y="3561390"/>
              <a:ext cx="212198" cy="230310"/>
            </a:xfrm>
            <a:custGeom>
              <a:avLst/>
              <a:gdLst>
                <a:gd name="T0" fmla="*/ 32 w 32"/>
                <a:gd name="T1" fmla="*/ 7 h 35"/>
                <a:gd name="T2" fmla="*/ 18 w 32"/>
                <a:gd name="T3" fmla="*/ 0 h 35"/>
                <a:gd name="T4" fmla="*/ 0 w 32"/>
                <a:gd name="T5" fmla="*/ 18 h 35"/>
                <a:gd name="T6" fmla="*/ 11 w 32"/>
                <a:gd name="T7" fmla="*/ 35 h 35"/>
                <a:gd name="T8" fmla="*/ 32 w 32"/>
                <a:gd name="T9" fmla="*/ 7 h 35"/>
              </a:gdLst>
              <a:ahLst/>
              <a:cxnLst>
                <a:cxn ang="0">
                  <a:pos x="T0" y="T1"/>
                </a:cxn>
                <a:cxn ang="0">
                  <a:pos x="T2" y="T3"/>
                </a:cxn>
                <a:cxn ang="0">
                  <a:pos x="T4" y="T5"/>
                </a:cxn>
                <a:cxn ang="0">
                  <a:pos x="T6" y="T7"/>
                </a:cxn>
                <a:cxn ang="0">
                  <a:pos x="T8" y="T9"/>
                </a:cxn>
              </a:cxnLst>
              <a:rect l="0" t="0" r="r" b="b"/>
              <a:pathLst>
                <a:path w="32" h="35">
                  <a:moveTo>
                    <a:pt x="32" y="7"/>
                  </a:moveTo>
                  <a:cubicBezTo>
                    <a:pt x="28" y="3"/>
                    <a:pt x="23" y="0"/>
                    <a:pt x="18" y="0"/>
                  </a:cubicBezTo>
                  <a:cubicBezTo>
                    <a:pt x="8" y="0"/>
                    <a:pt x="0" y="8"/>
                    <a:pt x="0" y="18"/>
                  </a:cubicBezTo>
                  <a:cubicBezTo>
                    <a:pt x="0" y="26"/>
                    <a:pt x="4" y="32"/>
                    <a:pt x="11" y="35"/>
                  </a:cubicBezTo>
                  <a:cubicBezTo>
                    <a:pt x="12" y="22"/>
                    <a:pt x="20" y="11"/>
                    <a:pt x="32" y="7"/>
                  </a:cubicBezTo>
                  <a:close/>
                </a:path>
              </a:pathLst>
            </a:custGeom>
            <a:solidFill>
              <a:schemeClr val="tx1">
                <a:alpha val="46000"/>
              </a:schemeClr>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1099" name="Oval 10">
              <a:extLst>
                <a:ext uri="{FF2B5EF4-FFF2-40B4-BE49-F238E27FC236}">
                  <a16:creationId xmlns:a16="http://schemas.microsoft.com/office/drawing/2014/main" id="{532F8C73-053E-4567-955A-8B238496CD62}"/>
                </a:ext>
              </a:extLst>
            </p:cNvPr>
            <p:cNvSpPr>
              <a:spLocks noChangeArrowheads="1"/>
            </p:cNvSpPr>
            <p:nvPr/>
          </p:nvSpPr>
          <p:spPr bwMode="auto">
            <a:xfrm>
              <a:off x="3362390" y="3556349"/>
              <a:ext cx="251607" cy="251607"/>
            </a:xfrm>
            <a:prstGeom prst="ellipse">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grpSp>
      <p:grpSp>
        <p:nvGrpSpPr>
          <p:cNvPr id="1075" name="Group 1074">
            <a:extLst>
              <a:ext uri="{FF2B5EF4-FFF2-40B4-BE49-F238E27FC236}">
                <a16:creationId xmlns:a16="http://schemas.microsoft.com/office/drawing/2014/main" id="{76BA354F-C1A6-40D5-8CB9-986D53C2476B}"/>
              </a:ext>
            </a:extLst>
          </p:cNvPr>
          <p:cNvGrpSpPr/>
          <p:nvPr/>
        </p:nvGrpSpPr>
        <p:grpSpPr>
          <a:xfrm>
            <a:off x="6790361" y="3983016"/>
            <a:ext cx="241470" cy="241470"/>
            <a:chOff x="3703292" y="3556349"/>
            <a:chExt cx="251607" cy="251607"/>
          </a:xfrm>
        </p:grpSpPr>
        <p:sp>
          <p:nvSpPr>
            <p:cNvPr id="1096" name="Freeform 16">
              <a:extLst>
                <a:ext uri="{FF2B5EF4-FFF2-40B4-BE49-F238E27FC236}">
                  <a16:creationId xmlns:a16="http://schemas.microsoft.com/office/drawing/2014/main" id="{2D5E4B06-2310-4FD4-8697-EEDEC4555AED}"/>
                </a:ext>
              </a:extLst>
            </p:cNvPr>
            <p:cNvSpPr>
              <a:spLocks/>
            </p:cNvSpPr>
            <p:nvPr/>
          </p:nvSpPr>
          <p:spPr bwMode="auto">
            <a:xfrm>
              <a:off x="3709158" y="3561390"/>
              <a:ext cx="212198" cy="230310"/>
            </a:xfrm>
            <a:custGeom>
              <a:avLst/>
              <a:gdLst>
                <a:gd name="T0" fmla="*/ 32 w 32"/>
                <a:gd name="T1" fmla="*/ 7 h 35"/>
                <a:gd name="T2" fmla="*/ 18 w 32"/>
                <a:gd name="T3" fmla="*/ 0 h 35"/>
                <a:gd name="T4" fmla="*/ 0 w 32"/>
                <a:gd name="T5" fmla="*/ 18 h 35"/>
                <a:gd name="T6" fmla="*/ 11 w 32"/>
                <a:gd name="T7" fmla="*/ 35 h 35"/>
                <a:gd name="T8" fmla="*/ 32 w 32"/>
                <a:gd name="T9" fmla="*/ 7 h 35"/>
              </a:gdLst>
              <a:ahLst/>
              <a:cxnLst>
                <a:cxn ang="0">
                  <a:pos x="T0" y="T1"/>
                </a:cxn>
                <a:cxn ang="0">
                  <a:pos x="T2" y="T3"/>
                </a:cxn>
                <a:cxn ang="0">
                  <a:pos x="T4" y="T5"/>
                </a:cxn>
                <a:cxn ang="0">
                  <a:pos x="T6" y="T7"/>
                </a:cxn>
                <a:cxn ang="0">
                  <a:pos x="T8" y="T9"/>
                </a:cxn>
              </a:cxnLst>
              <a:rect l="0" t="0" r="r" b="b"/>
              <a:pathLst>
                <a:path w="32" h="35">
                  <a:moveTo>
                    <a:pt x="32" y="7"/>
                  </a:moveTo>
                  <a:cubicBezTo>
                    <a:pt x="28" y="3"/>
                    <a:pt x="23" y="0"/>
                    <a:pt x="18" y="0"/>
                  </a:cubicBezTo>
                  <a:cubicBezTo>
                    <a:pt x="8" y="0"/>
                    <a:pt x="0" y="8"/>
                    <a:pt x="0" y="18"/>
                  </a:cubicBezTo>
                  <a:cubicBezTo>
                    <a:pt x="0" y="26"/>
                    <a:pt x="4" y="32"/>
                    <a:pt x="11" y="35"/>
                  </a:cubicBezTo>
                  <a:cubicBezTo>
                    <a:pt x="12" y="22"/>
                    <a:pt x="20" y="11"/>
                    <a:pt x="32" y="7"/>
                  </a:cubicBezTo>
                  <a:close/>
                </a:path>
              </a:pathLst>
            </a:custGeom>
            <a:solidFill>
              <a:schemeClr val="tx1">
                <a:alpha val="46000"/>
              </a:schemeClr>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1097" name="Oval 11">
              <a:extLst>
                <a:ext uri="{FF2B5EF4-FFF2-40B4-BE49-F238E27FC236}">
                  <a16:creationId xmlns:a16="http://schemas.microsoft.com/office/drawing/2014/main" id="{8BEBB2AE-1090-41ED-BD76-E4F459F6A886}"/>
                </a:ext>
              </a:extLst>
            </p:cNvPr>
            <p:cNvSpPr>
              <a:spLocks noChangeArrowheads="1"/>
            </p:cNvSpPr>
            <p:nvPr/>
          </p:nvSpPr>
          <p:spPr bwMode="auto">
            <a:xfrm>
              <a:off x="3703292" y="3556349"/>
              <a:ext cx="251607" cy="251607"/>
            </a:xfrm>
            <a:prstGeom prst="ellipse">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grpSp>
      <p:grpSp>
        <p:nvGrpSpPr>
          <p:cNvPr id="1077" name="Group 1076">
            <a:extLst>
              <a:ext uri="{FF2B5EF4-FFF2-40B4-BE49-F238E27FC236}">
                <a16:creationId xmlns:a16="http://schemas.microsoft.com/office/drawing/2014/main" id="{54B20743-5986-4E35-AF7A-5CE88AF52537}"/>
              </a:ext>
            </a:extLst>
          </p:cNvPr>
          <p:cNvGrpSpPr/>
          <p:nvPr/>
        </p:nvGrpSpPr>
        <p:grpSpPr>
          <a:xfrm>
            <a:off x="5269582" y="3530381"/>
            <a:ext cx="4577021" cy="391086"/>
            <a:chOff x="2118670" y="3084712"/>
            <a:chExt cx="4769168" cy="407504"/>
          </a:xfrm>
          <a:solidFill>
            <a:srgbClr val="61615F"/>
          </a:solidFill>
        </p:grpSpPr>
        <p:grpSp>
          <p:nvGrpSpPr>
            <p:cNvPr id="1078" name="Group 1077">
              <a:extLst>
                <a:ext uri="{FF2B5EF4-FFF2-40B4-BE49-F238E27FC236}">
                  <a16:creationId xmlns:a16="http://schemas.microsoft.com/office/drawing/2014/main" id="{01BD24F3-EBA7-4378-8196-CE0C4CCFD613}"/>
                </a:ext>
              </a:extLst>
            </p:cNvPr>
            <p:cNvGrpSpPr/>
            <p:nvPr/>
          </p:nvGrpSpPr>
          <p:grpSpPr>
            <a:xfrm>
              <a:off x="2118670" y="3084712"/>
              <a:ext cx="4122818" cy="407504"/>
              <a:chOff x="2118670" y="3084712"/>
              <a:chExt cx="4122818" cy="407504"/>
            </a:xfrm>
            <a:grpFill/>
          </p:grpSpPr>
          <p:sp>
            <p:nvSpPr>
              <p:cNvPr id="1087" name="Rectangle 17">
                <a:extLst>
                  <a:ext uri="{FF2B5EF4-FFF2-40B4-BE49-F238E27FC236}">
                    <a16:creationId xmlns:a16="http://schemas.microsoft.com/office/drawing/2014/main" id="{579EEA72-2D12-4D3A-B7DD-A8C6BEA348BA}"/>
                  </a:ext>
                </a:extLst>
              </p:cNvPr>
              <p:cNvSpPr>
                <a:spLocks noChangeArrowheads="1"/>
              </p:cNvSpPr>
              <p:nvPr/>
            </p:nvSpPr>
            <p:spPr bwMode="auto">
              <a:xfrm>
                <a:off x="3368126" y="3084712"/>
                <a:ext cx="374449" cy="407504"/>
              </a:xfrm>
              <a:prstGeom prst="rect">
                <a:avLst/>
              </a:prstGeom>
              <a:grpFill/>
              <a:ln w="1270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1088" name="Rectangle 18">
                <a:extLst>
                  <a:ext uri="{FF2B5EF4-FFF2-40B4-BE49-F238E27FC236}">
                    <a16:creationId xmlns:a16="http://schemas.microsoft.com/office/drawing/2014/main" id="{28395192-DB02-4190-81DB-31B0CB2402C0}"/>
                  </a:ext>
                </a:extLst>
              </p:cNvPr>
              <p:cNvSpPr>
                <a:spLocks noChangeArrowheads="1"/>
              </p:cNvSpPr>
              <p:nvPr/>
            </p:nvSpPr>
            <p:spPr bwMode="auto">
              <a:xfrm>
                <a:off x="2743398" y="3084712"/>
                <a:ext cx="374449" cy="407504"/>
              </a:xfrm>
              <a:prstGeom prst="rect">
                <a:avLst/>
              </a:prstGeom>
              <a:grpFill/>
              <a:ln w="1270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1089" name="Rectangle 19">
                <a:extLst>
                  <a:ext uri="{FF2B5EF4-FFF2-40B4-BE49-F238E27FC236}">
                    <a16:creationId xmlns:a16="http://schemas.microsoft.com/office/drawing/2014/main" id="{3F216251-DF24-4FBB-BFEC-F7710F660FC8}"/>
                  </a:ext>
                </a:extLst>
              </p:cNvPr>
              <p:cNvSpPr>
                <a:spLocks noChangeArrowheads="1"/>
              </p:cNvSpPr>
              <p:nvPr/>
            </p:nvSpPr>
            <p:spPr bwMode="auto">
              <a:xfrm>
                <a:off x="2118670" y="3084712"/>
                <a:ext cx="374449" cy="407504"/>
              </a:xfrm>
              <a:prstGeom prst="rect">
                <a:avLst/>
              </a:prstGeom>
              <a:grpFill/>
              <a:ln w="1270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1090" name="Rectangle 17">
                <a:extLst>
                  <a:ext uri="{FF2B5EF4-FFF2-40B4-BE49-F238E27FC236}">
                    <a16:creationId xmlns:a16="http://schemas.microsoft.com/office/drawing/2014/main" id="{05CA69CC-4AE1-467C-A04F-8256B4B627F6}"/>
                  </a:ext>
                </a:extLst>
              </p:cNvPr>
              <p:cNvSpPr>
                <a:spLocks noChangeArrowheads="1"/>
              </p:cNvSpPr>
              <p:nvPr/>
            </p:nvSpPr>
            <p:spPr bwMode="auto">
              <a:xfrm>
                <a:off x="3992854" y="3084712"/>
                <a:ext cx="374449" cy="407504"/>
              </a:xfrm>
              <a:prstGeom prst="rect">
                <a:avLst/>
              </a:prstGeom>
              <a:grpFill/>
              <a:ln w="1270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1091" name="Rectangle 17">
                <a:extLst>
                  <a:ext uri="{FF2B5EF4-FFF2-40B4-BE49-F238E27FC236}">
                    <a16:creationId xmlns:a16="http://schemas.microsoft.com/office/drawing/2014/main" id="{C6E8FF53-FACB-459F-A1E7-328F364A632D}"/>
                  </a:ext>
                </a:extLst>
              </p:cNvPr>
              <p:cNvSpPr>
                <a:spLocks noChangeArrowheads="1"/>
              </p:cNvSpPr>
              <p:nvPr/>
            </p:nvSpPr>
            <p:spPr bwMode="auto">
              <a:xfrm>
                <a:off x="4617582" y="3084712"/>
                <a:ext cx="374449" cy="407504"/>
              </a:xfrm>
              <a:prstGeom prst="rect">
                <a:avLst/>
              </a:prstGeom>
              <a:grpFill/>
              <a:ln w="1270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1092" name="Rectangle 17">
                <a:extLst>
                  <a:ext uri="{FF2B5EF4-FFF2-40B4-BE49-F238E27FC236}">
                    <a16:creationId xmlns:a16="http://schemas.microsoft.com/office/drawing/2014/main" id="{84107024-8F29-4A58-8772-2223EE820A25}"/>
                  </a:ext>
                </a:extLst>
              </p:cNvPr>
              <p:cNvSpPr>
                <a:spLocks noChangeArrowheads="1"/>
              </p:cNvSpPr>
              <p:nvPr/>
            </p:nvSpPr>
            <p:spPr bwMode="auto">
              <a:xfrm>
                <a:off x="5242310" y="3084712"/>
                <a:ext cx="374449" cy="407504"/>
              </a:xfrm>
              <a:prstGeom prst="rect">
                <a:avLst/>
              </a:prstGeom>
              <a:grpFill/>
              <a:ln w="1270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1093" name="Rectangle 17">
                <a:extLst>
                  <a:ext uri="{FF2B5EF4-FFF2-40B4-BE49-F238E27FC236}">
                    <a16:creationId xmlns:a16="http://schemas.microsoft.com/office/drawing/2014/main" id="{1F95C2B6-6979-4E45-B4A3-F3CE7881BC5F}"/>
                  </a:ext>
                </a:extLst>
              </p:cNvPr>
              <p:cNvSpPr>
                <a:spLocks noChangeArrowheads="1"/>
              </p:cNvSpPr>
              <p:nvPr/>
            </p:nvSpPr>
            <p:spPr bwMode="auto">
              <a:xfrm>
                <a:off x="5867039" y="3084712"/>
                <a:ext cx="374449" cy="407504"/>
              </a:xfrm>
              <a:prstGeom prst="rect">
                <a:avLst/>
              </a:prstGeom>
              <a:grpFill/>
              <a:ln w="1270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grpSp>
        <p:sp>
          <p:nvSpPr>
            <p:cNvPr id="1082" name="Rectangle 19">
              <a:extLst>
                <a:ext uri="{FF2B5EF4-FFF2-40B4-BE49-F238E27FC236}">
                  <a16:creationId xmlns:a16="http://schemas.microsoft.com/office/drawing/2014/main" id="{E7603A11-E1B3-47EA-92E9-7BBBB4BA92AD}"/>
                </a:ext>
              </a:extLst>
            </p:cNvPr>
            <p:cNvSpPr>
              <a:spLocks noChangeArrowheads="1"/>
            </p:cNvSpPr>
            <p:nvPr/>
          </p:nvSpPr>
          <p:spPr bwMode="auto">
            <a:xfrm>
              <a:off x="6513389" y="3084712"/>
              <a:ext cx="374449" cy="407504"/>
            </a:xfrm>
            <a:prstGeom prst="rect">
              <a:avLst/>
            </a:prstGeom>
            <a:grpFill/>
            <a:ln w="1270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grpSp>
      <p:sp useBgFill="1">
        <p:nvSpPr>
          <p:cNvPr id="469" name="Freeform: Shape 468">
            <a:extLst>
              <a:ext uri="{FF2B5EF4-FFF2-40B4-BE49-F238E27FC236}">
                <a16:creationId xmlns:a16="http://schemas.microsoft.com/office/drawing/2014/main" id="{62BCA3EC-3778-4FC5-8617-3E94A4D98A9E}"/>
              </a:ext>
            </a:extLst>
          </p:cNvPr>
          <p:cNvSpPr/>
          <p:nvPr/>
        </p:nvSpPr>
        <p:spPr>
          <a:xfrm>
            <a:off x="0" y="0"/>
            <a:ext cx="9144000" cy="5143500"/>
          </a:xfrm>
          <a:custGeom>
            <a:avLst/>
            <a:gdLst>
              <a:gd name="connsiteX0" fmla="*/ 0 w 9144000"/>
              <a:gd name="connsiteY0" fmla="*/ 0 h 5143500"/>
              <a:gd name="connsiteX1" fmla="*/ 9144000 w 9144000"/>
              <a:gd name="connsiteY1" fmla="*/ 0 h 5143500"/>
              <a:gd name="connsiteX2" fmla="*/ 9144000 w 9144000"/>
              <a:gd name="connsiteY2" fmla="*/ 5143500 h 5143500"/>
              <a:gd name="connsiteX3" fmla="*/ 0 w 9144000"/>
              <a:gd name="connsiteY3" fmla="*/ 5143500 h 5143500"/>
              <a:gd name="connsiteX4" fmla="*/ 0 w 9144000"/>
              <a:gd name="connsiteY4" fmla="*/ 0 h 5143500"/>
              <a:gd name="connsiteX5" fmla="*/ 4572000 w 9144000"/>
              <a:gd name="connsiteY5" fmla="*/ 294166 h 5143500"/>
              <a:gd name="connsiteX6" fmla="*/ 3406956 w 9144000"/>
              <a:gd name="connsiteY6" fmla="*/ 1459210 h 5143500"/>
              <a:gd name="connsiteX7" fmla="*/ 4572000 w 9144000"/>
              <a:gd name="connsiteY7" fmla="*/ 2624254 h 5143500"/>
              <a:gd name="connsiteX8" fmla="*/ 5737044 w 9144000"/>
              <a:gd name="connsiteY8" fmla="*/ 1459210 h 5143500"/>
              <a:gd name="connsiteX9" fmla="*/ 4572000 w 9144000"/>
              <a:gd name="connsiteY9" fmla="*/ 294166 h 5143500"/>
              <a:gd name="connsiteX10" fmla="*/ 7660973 w 9144000"/>
              <a:gd name="connsiteY10" fmla="*/ 789685 h 5143500"/>
              <a:gd name="connsiteX11" fmla="*/ 6893897 w 9144000"/>
              <a:gd name="connsiteY11" fmla="*/ 1556761 h 5143500"/>
              <a:gd name="connsiteX12" fmla="*/ 7660973 w 9144000"/>
              <a:gd name="connsiteY12" fmla="*/ 2323837 h 5143500"/>
              <a:gd name="connsiteX13" fmla="*/ 8428049 w 9144000"/>
              <a:gd name="connsiteY13" fmla="*/ 1556761 h 5143500"/>
              <a:gd name="connsiteX14" fmla="*/ 7660973 w 9144000"/>
              <a:gd name="connsiteY14" fmla="*/ 789685 h 5143500"/>
              <a:gd name="connsiteX15" fmla="*/ 1494347 w 9144000"/>
              <a:gd name="connsiteY15" fmla="*/ 789685 h 5143500"/>
              <a:gd name="connsiteX16" fmla="*/ 727271 w 9144000"/>
              <a:gd name="connsiteY16" fmla="*/ 1556761 h 5143500"/>
              <a:gd name="connsiteX17" fmla="*/ 1494347 w 9144000"/>
              <a:gd name="connsiteY17" fmla="*/ 2323837 h 5143500"/>
              <a:gd name="connsiteX18" fmla="*/ 2261423 w 9144000"/>
              <a:gd name="connsiteY18" fmla="*/ 1556761 h 5143500"/>
              <a:gd name="connsiteX19" fmla="*/ 1494347 w 9144000"/>
              <a:gd name="connsiteY19" fmla="*/ 789685 h 5143500"/>
              <a:gd name="connsiteX20" fmla="*/ 2873644 w 9144000"/>
              <a:gd name="connsiteY20" fmla="*/ 3053860 h 5143500"/>
              <a:gd name="connsiteX21" fmla="*/ 2106568 w 9144000"/>
              <a:gd name="connsiteY21" fmla="*/ 3820936 h 5143500"/>
              <a:gd name="connsiteX22" fmla="*/ 2873644 w 9144000"/>
              <a:gd name="connsiteY22" fmla="*/ 4588012 h 5143500"/>
              <a:gd name="connsiteX23" fmla="*/ 3640720 w 9144000"/>
              <a:gd name="connsiteY23" fmla="*/ 3820936 h 5143500"/>
              <a:gd name="connsiteX24" fmla="*/ 2873644 w 9144000"/>
              <a:gd name="connsiteY24" fmla="*/ 3053860 h 5143500"/>
              <a:gd name="connsiteX25" fmla="*/ 6270355 w 9144000"/>
              <a:gd name="connsiteY25" fmla="*/ 3053860 h 5143500"/>
              <a:gd name="connsiteX26" fmla="*/ 5503279 w 9144000"/>
              <a:gd name="connsiteY26" fmla="*/ 3820936 h 5143500"/>
              <a:gd name="connsiteX27" fmla="*/ 6270355 w 9144000"/>
              <a:gd name="connsiteY27" fmla="*/ 4588012 h 5143500"/>
              <a:gd name="connsiteX28" fmla="*/ 7037431 w 9144000"/>
              <a:gd name="connsiteY28" fmla="*/ 3820936 h 5143500"/>
              <a:gd name="connsiteX29" fmla="*/ 6270355 w 9144000"/>
              <a:gd name="connsiteY29" fmla="*/ 305386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9144000" h="5143500">
                <a:moveTo>
                  <a:pt x="0" y="0"/>
                </a:moveTo>
                <a:lnTo>
                  <a:pt x="9144000" y="0"/>
                </a:lnTo>
                <a:lnTo>
                  <a:pt x="9144000" y="5143500"/>
                </a:lnTo>
                <a:lnTo>
                  <a:pt x="0" y="5143500"/>
                </a:lnTo>
                <a:lnTo>
                  <a:pt x="0" y="0"/>
                </a:lnTo>
                <a:close/>
                <a:moveTo>
                  <a:pt x="4572000" y="294166"/>
                </a:moveTo>
                <a:cubicBezTo>
                  <a:pt x="3928564" y="294166"/>
                  <a:pt x="3406956" y="815774"/>
                  <a:pt x="3406956" y="1459210"/>
                </a:cubicBezTo>
                <a:cubicBezTo>
                  <a:pt x="3406956" y="2102646"/>
                  <a:pt x="3928564" y="2624254"/>
                  <a:pt x="4572000" y="2624254"/>
                </a:cubicBezTo>
                <a:cubicBezTo>
                  <a:pt x="5215436" y="2624254"/>
                  <a:pt x="5737044" y="2102646"/>
                  <a:pt x="5737044" y="1459210"/>
                </a:cubicBezTo>
                <a:cubicBezTo>
                  <a:pt x="5737044" y="815774"/>
                  <a:pt x="5215436" y="294166"/>
                  <a:pt x="4572000" y="294166"/>
                </a:cubicBezTo>
                <a:close/>
                <a:moveTo>
                  <a:pt x="7660973" y="789685"/>
                </a:moveTo>
                <a:cubicBezTo>
                  <a:pt x="7237329" y="789685"/>
                  <a:pt x="6893897" y="1133117"/>
                  <a:pt x="6893897" y="1556761"/>
                </a:cubicBezTo>
                <a:cubicBezTo>
                  <a:pt x="6893897" y="1980405"/>
                  <a:pt x="7237329" y="2323837"/>
                  <a:pt x="7660973" y="2323837"/>
                </a:cubicBezTo>
                <a:cubicBezTo>
                  <a:pt x="8084617" y="2323837"/>
                  <a:pt x="8428049" y="1980405"/>
                  <a:pt x="8428049" y="1556761"/>
                </a:cubicBezTo>
                <a:cubicBezTo>
                  <a:pt x="8428049" y="1133117"/>
                  <a:pt x="8084617" y="789685"/>
                  <a:pt x="7660973" y="789685"/>
                </a:cubicBezTo>
                <a:close/>
                <a:moveTo>
                  <a:pt x="1494347" y="789685"/>
                </a:moveTo>
                <a:cubicBezTo>
                  <a:pt x="1070703" y="789685"/>
                  <a:pt x="727271" y="1133117"/>
                  <a:pt x="727271" y="1556761"/>
                </a:cubicBezTo>
                <a:cubicBezTo>
                  <a:pt x="727271" y="1980405"/>
                  <a:pt x="1070703" y="2323837"/>
                  <a:pt x="1494347" y="2323837"/>
                </a:cubicBezTo>
                <a:cubicBezTo>
                  <a:pt x="1917991" y="2323837"/>
                  <a:pt x="2261423" y="1980405"/>
                  <a:pt x="2261423" y="1556761"/>
                </a:cubicBezTo>
                <a:cubicBezTo>
                  <a:pt x="2261423" y="1133117"/>
                  <a:pt x="1917991" y="789685"/>
                  <a:pt x="1494347" y="789685"/>
                </a:cubicBezTo>
                <a:close/>
                <a:moveTo>
                  <a:pt x="2873644" y="3053860"/>
                </a:moveTo>
                <a:cubicBezTo>
                  <a:pt x="2450000" y="3053860"/>
                  <a:pt x="2106568" y="3397292"/>
                  <a:pt x="2106568" y="3820936"/>
                </a:cubicBezTo>
                <a:cubicBezTo>
                  <a:pt x="2106568" y="4244580"/>
                  <a:pt x="2450000" y="4588012"/>
                  <a:pt x="2873644" y="4588012"/>
                </a:cubicBezTo>
                <a:cubicBezTo>
                  <a:pt x="3297288" y="4588012"/>
                  <a:pt x="3640720" y="4244580"/>
                  <a:pt x="3640720" y="3820936"/>
                </a:cubicBezTo>
                <a:cubicBezTo>
                  <a:pt x="3640720" y="3397292"/>
                  <a:pt x="3297288" y="3053860"/>
                  <a:pt x="2873644" y="3053860"/>
                </a:cubicBezTo>
                <a:close/>
                <a:moveTo>
                  <a:pt x="6270355" y="3053860"/>
                </a:moveTo>
                <a:cubicBezTo>
                  <a:pt x="5846711" y="3053860"/>
                  <a:pt x="5503279" y="3397292"/>
                  <a:pt x="5503279" y="3820936"/>
                </a:cubicBezTo>
                <a:cubicBezTo>
                  <a:pt x="5503279" y="4244580"/>
                  <a:pt x="5846711" y="4588012"/>
                  <a:pt x="6270355" y="4588012"/>
                </a:cubicBezTo>
                <a:cubicBezTo>
                  <a:pt x="6693999" y="4588012"/>
                  <a:pt x="7037431" y="4244580"/>
                  <a:pt x="7037431" y="3820936"/>
                </a:cubicBezTo>
                <a:cubicBezTo>
                  <a:pt x="7037431" y="3397292"/>
                  <a:pt x="6693999" y="3053860"/>
                  <a:pt x="6270355" y="3053860"/>
                </a:cubicBezTo>
                <a:close/>
              </a:path>
            </a:pathLst>
          </a:custGeom>
          <a:ln w="19050">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useBgFill="1">
        <p:nvSpPr>
          <p:cNvPr id="474" name="Freeform: Shape 473">
            <a:extLst>
              <a:ext uri="{FF2B5EF4-FFF2-40B4-BE49-F238E27FC236}">
                <a16:creationId xmlns:a16="http://schemas.microsoft.com/office/drawing/2014/main" id="{953F2165-8882-454E-85EE-DED2A70AE42C}"/>
              </a:ext>
            </a:extLst>
          </p:cNvPr>
          <p:cNvSpPr/>
          <p:nvPr/>
        </p:nvSpPr>
        <p:spPr>
          <a:xfrm>
            <a:off x="3406956" y="294166"/>
            <a:ext cx="2330088" cy="2330088"/>
          </a:xfrm>
          <a:custGeom>
            <a:avLst/>
            <a:gdLst>
              <a:gd name="connsiteX0" fmla="*/ 1165044 w 2330088"/>
              <a:gd name="connsiteY0" fmla="*/ 0 h 2330088"/>
              <a:gd name="connsiteX1" fmla="*/ 2330088 w 2330088"/>
              <a:gd name="connsiteY1" fmla="*/ 1165044 h 2330088"/>
              <a:gd name="connsiteX2" fmla="*/ 1165044 w 2330088"/>
              <a:gd name="connsiteY2" fmla="*/ 2330088 h 2330088"/>
              <a:gd name="connsiteX3" fmla="*/ 0 w 2330088"/>
              <a:gd name="connsiteY3" fmla="*/ 1165044 h 2330088"/>
              <a:gd name="connsiteX4" fmla="*/ 1165044 w 2330088"/>
              <a:gd name="connsiteY4" fmla="*/ 0 h 23300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0088" h="2330088">
                <a:moveTo>
                  <a:pt x="1165044" y="0"/>
                </a:moveTo>
                <a:cubicBezTo>
                  <a:pt x="1808480" y="0"/>
                  <a:pt x="2330088" y="521608"/>
                  <a:pt x="2330088" y="1165044"/>
                </a:cubicBezTo>
                <a:cubicBezTo>
                  <a:pt x="2330088" y="1808480"/>
                  <a:pt x="1808480" y="2330088"/>
                  <a:pt x="1165044" y="2330088"/>
                </a:cubicBezTo>
                <a:cubicBezTo>
                  <a:pt x="521608" y="2330088"/>
                  <a:pt x="0" y="1808480"/>
                  <a:pt x="0" y="1165044"/>
                </a:cubicBezTo>
                <a:cubicBezTo>
                  <a:pt x="0" y="521608"/>
                  <a:pt x="521608" y="0"/>
                  <a:pt x="1165044" y="0"/>
                </a:cubicBezTo>
                <a:close/>
              </a:path>
            </a:pathLst>
          </a:custGeom>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cxnSp>
        <p:nvCxnSpPr>
          <p:cNvPr id="6" name="Straight Connector 5">
            <a:extLst>
              <a:ext uri="{FF2B5EF4-FFF2-40B4-BE49-F238E27FC236}">
                <a16:creationId xmlns:a16="http://schemas.microsoft.com/office/drawing/2014/main" id="{75B983D7-0A6B-42EF-867D-35DBE1D3A7E0}"/>
              </a:ext>
            </a:extLst>
          </p:cNvPr>
          <p:cNvCxnSpPr>
            <a:cxnSpLocks/>
          </p:cNvCxnSpPr>
          <p:nvPr/>
        </p:nvCxnSpPr>
        <p:spPr>
          <a:xfrm flipH="1" flipV="1">
            <a:off x="5737045" y="1459211"/>
            <a:ext cx="1151613" cy="98068"/>
          </a:xfrm>
          <a:prstGeom prst="line">
            <a:avLst/>
          </a:prstGeom>
          <a:gradFill rotWithShape="0">
            <a:gsLst>
              <a:gs pos="100000">
                <a:srgbClr val="6B6C6B"/>
              </a:gs>
              <a:gs pos="21000">
                <a:srgbClr val="545554"/>
              </a:gs>
            </a:gsLst>
            <a:path path="circle">
              <a:fillToRect l="147405" t="283793" r="-47405" b="-183793"/>
            </a:path>
            <a:tileRect l="-448624" t="-51474" r="-47405" b="-183793"/>
          </a:gradFill>
          <a:ln w="19050">
            <a:solidFill>
              <a:schemeClr val="tx1"/>
            </a:solidFill>
          </a:ln>
          <a:effectLst/>
        </p:spPr>
        <p:style>
          <a:lnRef idx="1">
            <a:schemeClr val="accent1"/>
          </a:lnRef>
          <a:fillRef idx="3">
            <a:schemeClr val="accent1"/>
          </a:fillRef>
          <a:effectRef idx="2">
            <a:schemeClr val="accent1"/>
          </a:effectRef>
          <a:fontRef idx="minor">
            <a:schemeClr val="lt1"/>
          </a:fontRef>
        </p:style>
      </p:cxnSp>
      <p:cxnSp>
        <p:nvCxnSpPr>
          <p:cNvPr id="84" name="Straight Connector 83">
            <a:extLst>
              <a:ext uri="{FF2B5EF4-FFF2-40B4-BE49-F238E27FC236}">
                <a16:creationId xmlns:a16="http://schemas.microsoft.com/office/drawing/2014/main" id="{1D6281BA-4136-4A36-9F0A-3B12B5C03E9E}"/>
              </a:ext>
            </a:extLst>
          </p:cNvPr>
          <p:cNvCxnSpPr>
            <a:cxnSpLocks/>
          </p:cNvCxnSpPr>
          <p:nvPr/>
        </p:nvCxnSpPr>
        <p:spPr>
          <a:xfrm flipH="1" flipV="1">
            <a:off x="5233642" y="2408664"/>
            <a:ext cx="577996" cy="796510"/>
          </a:xfrm>
          <a:prstGeom prst="line">
            <a:avLst/>
          </a:prstGeom>
          <a:gradFill rotWithShape="0">
            <a:gsLst>
              <a:gs pos="100000">
                <a:srgbClr val="6B6C6B"/>
              </a:gs>
              <a:gs pos="21000">
                <a:srgbClr val="545554"/>
              </a:gs>
            </a:gsLst>
            <a:path path="circle">
              <a:fillToRect l="147405" t="283793" r="-47405" b="-183793"/>
            </a:path>
            <a:tileRect l="-448624" t="-51474" r="-47405" b="-183793"/>
          </a:gradFill>
          <a:ln w="19050">
            <a:solidFill>
              <a:schemeClr val="tx1"/>
            </a:solidFill>
          </a:ln>
          <a:effectLst/>
        </p:spPr>
        <p:style>
          <a:lnRef idx="1">
            <a:schemeClr val="accent1"/>
          </a:lnRef>
          <a:fillRef idx="3">
            <a:schemeClr val="accent1"/>
          </a:fillRef>
          <a:effectRef idx="2">
            <a:schemeClr val="accent1"/>
          </a:effectRef>
          <a:fontRef idx="minor">
            <a:schemeClr val="lt1"/>
          </a:fontRef>
        </p:style>
      </p:cxnSp>
      <p:cxnSp>
        <p:nvCxnSpPr>
          <p:cNvPr id="85" name="Straight Connector 84">
            <a:extLst>
              <a:ext uri="{FF2B5EF4-FFF2-40B4-BE49-F238E27FC236}">
                <a16:creationId xmlns:a16="http://schemas.microsoft.com/office/drawing/2014/main" id="{F513C451-8DD8-4484-83B1-51FAF9599D22}"/>
              </a:ext>
            </a:extLst>
          </p:cNvPr>
          <p:cNvCxnSpPr>
            <a:cxnSpLocks/>
          </p:cNvCxnSpPr>
          <p:nvPr/>
        </p:nvCxnSpPr>
        <p:spPr>
          <a:xfrm flipV="1">
            <a:off x="3377381" y="2442118"/>
            <a:ext cx="573868" cy="790820"/>
          </a:xfrm>
          <a:prstGeom prst="line">
            <a:avLst/>
          </a:prstGeom>
          <a:gradFill rotWithShape="0">
            <a:gsLst>
              <a:gs pos="100000">
                <a:srgbClr val="6B6C6B"/>
              </a:gs>
              <a:gs pos="21000">
                <a:srgbClr val="545554"/>
              </a:gs>
            </a:gsLst>
            <a:path path="circle">
              <a:fillToRect l="147405" t="283793" r="-47405" b="-183793"/>
            </a:path>
            <a:tileRect l="-448624" t="-51474" r="-47405" b="-183793"/>
          </a:gradFill>
          <a:ln w="19050">
            <a:solidFill>
              <a:schemeClr val="tx1"/>
            </a:solidFill>
          </a:ln>
          <a:effectLst/>
        </p:spPr>
        <p:style>
          <a:lnRef idx="1">
            <a:schemeClr val="accent1"/>
          </a:lnRef>
          <a:fillRef idx="3">
            <a:schemeClr val="accent1"/>
          </a:fillRef>
          <a:effectRef idx="2">
            <a:schemeClr val="accent1"/>
          </a:effectRef>
          <a:fontRef idx="minor">
            <a:schemeClr val="lt1"/>
          </a:fontRef>
        </p:style>
      </p:cxnSp>
      <p:cxnSp>
        <p:nvCxnSpPr>
          <p:cNvPr id="86" name="Straight Connector 85">
            <a:extLst>
              <a:ext uri="{FF2B5EF4-FFF2-40B4-BE49-F238E27FC236}">
                <a16:creationId xmlns:a16="http://schemas.microsoft.com/office/drawing/2014/main" id="{F99E46A1-1267-475C-98DB-3C668BF017DF}"/>
              </a:ext>
            </a:extLst>
          </p:cNvPr>
          <p:cNvCxnSpPr>
            <a:cxnSpLocks/>
          </p:cNvCxnSpPr>
          <p:nvPr/>
        </p:nvCxnSpPr>
        <p:spPr>
          <a:xfrm flipV="1">
            <a:off x="2261581" y="1459210"/>
            <a:ext cx="1145533" cy="97551"/>
          </a:xfrm>
          <a:prstGeom prst="line">
            <a:avLst/>
          </a:prstGeom>
          <a:gradFill rotWithShape="0">
            <a:gsLst>
              <a:gs pos="100000">
                <a:srgbClr val="6B6C6B"/>
              </a:gs>
              <a:gs pos="21000">
                <a:srgbClr val="545554"/>
              </a:gs>
            </a:gsLst>
            <a:path path="circle">
              <a:fillToRect l="147405" t="283793" r="-47405" b="-183793"/>
            </a:path>
            <a:tileRect l="-448624" t="-51474" r="-47405" b="-183793"/>
          </a:gradFill>
          <a:ln w="19050">
            <a:solidFill>
              <a:schemeClr val="tx1"/>
            </a:solidFill>
          </a:ln>
          <a:effectLst/>
        </p:spPr>
        <p:style>
          <a:lnRef idx="1">
            <a:schemeClr val="accent1"/>
          </a:lnRef>
          <a:fillRef idx="3">
            <a:schemeClr val="accent1"/>
          </a:fillRef>
          <a:effectRef idx="2">
            <a:schemeClr val="accent1"/>
          </a:effectRef>
          <a:fontRef idx="minor">
            <a:schemeClr val="lt1"/>
          </a:fontRef>
        </p:style>
      </p:cxnSp>
      <p:sp>
        <p:nvSpPr>
          <p:cNvPr id="450" name="TextBox 449">
            <a:extLst>
              <a:ext uri="{FF2B5EF4-FFF2-40B4-BE49-F238E27FC236}">
                <a16:creationId xmlns:a16="http://schemas.microsoft.com/office/drawing/2014/main" id="{4B0D0EFD-32E8-4D04-B9D2-D9872A588DBF}"/>
              </a:ext>
            </a:extLst>
          </p:cNvPr>
          <p:cNvSpPr txBox="1"/>
          <p:nvPr/>
        </p:nvSpPr>
        <p:spPr>
          <a:xfrm>
            <a:off x="3810106" y="1998963"/>
            <a:ext cx="1499129" cy="307777"/>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Arial"/>
                <a:ea typeface="+mn-ea"/>
                <a:cs typeface="+mn-cs"/>
              </a:rPr>
              <a:t>OLD WORLD IT</a:t>
            </a:r>
          </a:p>
        </p:txBody>
      </p:sp>
      <p:sp>
        <p:nvSpPr>
          <p:cNvPr id="451" name="TextBox 450">
            <a:extLst>
              <a:ext uri="{FF2B5EF4-FFF2-40B4-BE49-F238E27FC236}">
                <a16:creationId xmlns:a16="http://schemas.microsoft.com/office/drawing/2014/main" id="{F9007F2A-AD66-4DE9-9E38-560A3A4F83EF}"/>
              </a:ext>
            </a:extLst>
          </p:cNvPr>
          <p:cNvSpPr txBox="1"/>
          <p:nvPr/>
        </p:nvSpPr>
        <p:spPr>
          <a:xfrm>
            <a:off x="6920225" y="2338263"/>
            <a:ext cx="1481496" cy="276999"/>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Arial"/>
                <a:ea typeface="+mn-ea"/>
                <a:cs typeface="+mn-cs"/>
              </a:rPr>
              <a:t>Employees at work</a:t>
            </a:r>
          </a:p>
        </p:txBody>
      </p:sp>
      <p:sp>
        <p:nvSpPr>
          <p:cNvPr id="452" name="TextBox 451">
            <a:extLst>
              <a:ext uri="{FF2B5EF4-FFF2-40B4-BE49-F238E27FC236}">
                <a16:creationId xmlns:a16="http://schemas.microsoft.com/office/drawing/2014/main" id="{0E4ED2A3-4E8A-40E2-B251-FC075D34B9AF}"/>
              </a:ext>
            </a:extLst>
          </p:cNvPr>
          <p:cNvSpPr txBox="1"/>
          <p:nvPr/>
        </p:nvSpPr>
        <p:spPr>
          <a:xfrm>
            <a:off x="5357305" y="4602761"/>
            <a:ext cx="1843774" cy="276999"/>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Arial"/>
                <a:ea typeface="+mn-ea"/>
                <a:cs typeface="+mn-cs"/>
              </a:rPr>
              <a:t>Factories + supply chain</a:t>
            </a:r>
          </a:p>
        </p:txBody>
      </p:sp>
      <p:sp>
        <p:nvSpPr>
          <p:cNvPr id="453" name="TextBox 452">
            <a:extLst>
              <a:ext uri="{FF2B5EF4-FFF2-40B4-BE49-F238E27FC236}">
                <a16:creationId xmlns:a16="http://schemas.microsoft.com/office/drawing/2014/main" id="{08E9C856-E281-4FA8-B0E9-D121B58793A4}"/>
              </a:ext>
            </a:extLst>
          </p:cNvPr>
          <p:cNvSpPr txBox="1"/>
          <p:nvPr/>
        </p:nvSpPr>
        <p:spPr>
          <a:xfrm>
            <a:off x="2261892" y="4602761"/>
            <a:ext cx="1223413" cy="276999"/>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Arial"/>
                <a:ea typeface="+mn-ea"/>
                <a:cs typeface="+mn-cs"/>
              </a:rPr>
              <a:t>Sales channels</a:t>
            </a:r>
          </a:p>
        </p:txBody>
      </p:sp>
      <p:sp>
        <p:nvSpPr>
          <p:cNvPr id="454" name="TextBox 453">
            <a:extLst>
              <a:ext uri="{FF2B5EF4-FFF2-40B4-BE49-F238E27FC236}">
                <a16:creationId xmlns:a16="http://schemas.microsoft.com/office/drawing/2014/main" id="{2D1EDD6A-1A3A-4922-BD4B-2A1D586D3BB5}"/>
              </a:ext>
            </a:extLst>
          </p:cNvPr>
          <p:cNvSpPr txBox="1"/>
          <p:nvPr/>
        </p:nvSpPr>
        <p:spPr>
          <a:xfrm>
            <a:off x="721281" y="2338263"/>
            <a:ext cx="1497526" cy="276999"/>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Arial"/>
                <a:ea typeface="+mn-ea"/>
                <a:cs typeface="+mn-cs"/>
              </a:rPr>
              <a:t>Marketing analytics</a:t>
            </a:r>
          </a:p>
        </p:txBody>
      </p:sp>
      <p:sp>
        <p:nvSpPr>
          <p:cNvPr id="465" name="Oval 464">
            <a:extLst>
              <a:ext uri="{FF2B5EF4-FFF2-40B4-BE49-F238E27FC236}">
                <a16:creationId xmlns:a16="http://schemas.microsoft.com/office/drawing/2014/main" id="{686D20A7-7090-4298-B6FD-CD5BB71DBC71}"/>
              </a:ext>
            </a:extLst>
          </p:cNvPr>
          <p:cNvSpPr/>
          <p:nvPr/>
        </p:nvSpPr>
        <p:spPr>
          <a:xfrm>
            <a:off x="727271" y="789685"/>
            <a:ext cx="1534152" cy="1534152"/>
          </a:xfrm>
          <a:prstGeom prst="ellipse">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466" name="Oval 465">
            <a:extLst>
              <a:ext uri="{FF2B5EF4-FFF2-40B4-BE49-F238E27FC236}">
                <a16:creationId xmlns:a16="http://schemas.microsoft.com/office/drawing/2014/main" id="{8292025D-1A8D-4EF6-832B-27F963C0AFAD}"/>
              </a:ext>
            </a:extLst>
          </p:cNvPr>
          <p:cNvSpPr/>
          <p:nvPr/>
        </p:nvSpPr>
        <p:spPr>
          <a:xfrm>
            <a:off x="2106568" y="3053860"/>
            <a:ext cx="1534152" cy="1534152"/>
          </a:xfrm>
          <a:prstGeom prst="ellipse">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467" name="Oval 466">
            <a:extLst>
              <a:ext uri="{FF2B5EF4-FFF2-40B4-BE49-F238E27FC236}">
                <a16:creationId xmlns:a16="http://schemas.microsoft.com/office/drawing/2014/main" id="{7DDB4BCD-F4B0-462A-8AE4-64ED74789DD0}"/>
              </a:ext>
            </a:extLst>
          </p:cNvPr>
          <p:cNvSpPr/>
          <p:nvPr/>
        </p:nvSpPr>
        <p:spPr>
          <a:xfrm>
            <a:off x="5503279" y="3053860"/>
            <a:ext cx="1534152" cy="1534152"/>
          </a:xfrm>
          <a:prstGeom prst="ellipse">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468" name="Oval 467">
            <a:extLst>
              <a:ext uri="{FF2B5EF4-FFF2-40B4-BE49-F238E27FC236}">
                <a16:creationId xmlns:a16="http://schemas.microsoft.com/office/drawing/2014/main" id="{5438008E-E3AF-4728-A518-D14CC5C3B382}"/>
              </a:ext>
            </a:extLst>
          </p:cNvPr>
          <p:cNvSpPr/>
          <p:nvPr/>
        </p:nvSpPr>
        <p:spPr>
          <a:xfrm>
            <a:off x="6893897" y="789685"/>
            <a:ext cx="1534152" cy="1534152"/>
          </a:xfrm>
          <a:prstGeom prst="ellipse">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grpSp>
        <p:nvGrpSpPr>
          <p:cNvPr id="990" name="Group 989">
            <a:extLst>
              <a:ext uri="{FF2B5EF4-FFF2-40B4-BE49-F238E27FC236}">
                <a16:creationId xmlns:a16="http://schemas.microsoft.com/office/drawing/2014/main" id="{800BD878-D070-41EE-BF33-34A9A280F7B6}"/>
              </a:ext>
            </a:extLst>
          </p:cNvPr>
          <p:cNvGrpSpPr/>
          <p:nvPr/>
        </p:nvGrpSpPr>
        <p:grpSpPr>
          <a:xfrm>
            <a:off x="3962148" y="959669"/>
            <a:ext cx="1219704" cy="933677"/>
            <a:chOff x="3782602" y="596598"/>
            <a:chExt cx="1651964" cy="1264570"/>
          </a:xfrm>
        </p:grpSpPr>
        <p:sp useBgFill="1">
          <p:nvSpPr>
            <p:cNvPr id="978" name="Rectangle: Rounded Corners 977">
              <a:extLst>
                <a:ext uri="{FF2B5EF4-FFF2-40B4-BE49-F238E27FC236}">
                  <a16:creationId xmlns:a16="http://schemas.microsoft.com/office/drawing/2014/main" id="{EC91CDC0-F1F2-4FE2-B663-C64D20682A81}"/>
                </a:ext>
              </a:extLst>
            </p:cNvPr>
            <p:cNvSpPr/>
            <p:nvPr/>
          </p:nvSpPr>
          <p:spPr>
            <a:xfrm>
              <a:off x="4056006" y="596598"/>
              <a:ext cx="1105156" cy="858129"/>
            </a:xfrm>
            <a:prstGeom prst="roundRect">
              <a:avLst>
                <a:gd name="adj" fmla="val 11749"/>
              </a:avLst>
            </a:prstGeom>
            <a:ln w="12700">
              <a:solidFill>
                <a:schemeClr val="tx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useBgFill="1">
          <p:nvSpPr>
            <p:cNvPr id="979" name="Rectangle: Rounded Corners 978">
              <a:extLst>
                <a:ext uri="{FF2B5EF4-FFF2-40B4-BE49-F238E27FC236}">
                  <a16:creationId xmlns:a16="http://schemas.microsoft.com/office/drawing/2014/main" id="{2D054960-204B-4EBB-9157-C4471A107BBB}"/>
                </a:ext>
              </a:extLst>
            </p:cNvPr>
            <p:cNvSpPr/>
            <p:nvPr/>
          </p:nvSpPr>
          <p:spPr>
            <a:xfrm>
              <a:off x="4197521" y="706481"/>
              <a:ext cx="822126" cy="638363"/>
            </a:xfrm>
            <a:prstGeom prst="roundRect">
              <a:avLst>
                <a:gd name="adj" fmla="val 15143"/>
              </a:avLst>
            </a:prstGeom>
            <a:ln w="12700">
              <a:solidFill>
                <a:schemeClr val="tx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980" name="Rectangle: Rounded Corners 979">
              <a:extLst>
                <a:ext uri="{FF2B5EF4-FFF2-40B4-BE49-F238E27FC236}">
                  <a16:creationId xmlns:a16="http://schemas.microsoft.com/office/drawing/2014/main" id="{365BEF52-6E67-4846-9607-10C5BA8E6A88}"/>
                </a:ext>
              </a:extLst>
            </p:cNvPr>
            <p:cNvSpPr/>
            <p:nvPr/>
          </p:nvSpPr>
          <p:spPr>
            <a:xfrm>
              <a:off x="3782602" y="1548446"/>
              <a:ext cx="1651964" cy="312722"/>
            </a:xfrm>
            <a:prstGeom prst="roundRect">
              <a:avLst/>
            </a:prstGeom>
            <a:solidFill>
              <a:srgbClr val="545454"/>
            </a:solidFill>
            <a:ln w="12700">
              <a:solidFill>
                <a:schemeClr val="tx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cxnSp>
          <p:nvCxnSpPr>
            <p:cNvPr id="982" name="Straight Connector 981">
              <a:extLst>
                <a:ext uri="{FF2B5EF4-FFF2-40B4-BE49-F238E27FC236}">
                  <a16:creationId xmlns:a16="http://schemas.microsoft.com/office/drawing/2014/main" id="{DE856951-7679-4EF6-99B2-010CB1933455}"/>
                </a:ext>
              </a:extLst>
            </p:cNvPr>
            <p:cNvCxnSpPr/>
            <p:nvPr/>
          </p:nvCxnSpPr>
          <p:spPr>
            <a:xfrm>
              <a:off x="4608584" y="1704807"/>
              <a:ext cx="625057" cy="0"/>
            </a:xfrm>
            <a:prstGeom prst="line">
              <a:avLst/>
            </a:prstGeom>
            <a:ln cap="rnd">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983" name="Oval 982">
              <a:extLst>
                <a:ext uri="{FF2B5EF4-FFF2-40B4-BE49-F238E27FC236}">
                  <a16:creationId xmlns:a16="http://schemas.microsoft.com/office/drawing/2014/main" id="{09360518-C1C6-4BFA-9EC9-C9DF795210AE}"/>
                </a:ext>
              </a:extLst>
            </p:cNvPr>
            <p:cNvSpPr/>
            <p:nvPr/>
          </p:nvSpPr>
          <p:spPr>
            <a:xfrm>
              <a:off x="3871405" y="1681947"/>
              <a:ext cx="45720" cy="4572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cxnSp>
          <p:nvCxnSpPr>
            <p:cNvPr id="985" name="Straight Connector 984">
              <a:extLst>
                <a:ext uri="{FF2B5EF4-FFF2-40B4-BE49-F238E27FC236}">
                  <a16:creationId xmlns:a16="http://schemas.microsoft.com/office/drawing/2014/main" id="{81C1CA45-19B8-4B83-97C4-C1649821FC4F}"/>
                </a:ext>
              </a:extLst>
            </p:cNvPr>
            <p:cNvCxnSpPr>
              <a:cxnSpLocks/>
            </p:cNvCxnSpPr>
            <p:nvPr/>
          </p:nvCxnSpPr>
          <p:spPr>
            <a:xfrm flipV="1">
              <a:off x="3798277" y="1259698"/>
              <a:ext cx="258973" cy="303735"/>
            </a:xfrm>
            <a:prstGeom prst="line">
              <a:avLst/>
            </a:prstGeom>
            <a:solidFill>
              <a:schemeClr val="accent6">
                <a:lumMod val="50000"/>
              </a:schemeClr>
            </a:solidFill>
            <a:ln w="12700">
              <a:solidFill>
                <a:schemeClr val="tx2"/>
              </a:solidFill>
            </a:ln>
            <a:effectLst/>
          </p:spPr>
          <p:style>
            <a:lnRef idx="1">
              <a:schemeClr val="accent1"/>
            </a:lnRef>
            <a:fillRef idx="3">
              <a:schemeClr val="accent1"/>
            </a:fillRef>
            <a:effectRef idx="2">
              <a:schemeClr val="accent1"/>
            </a:effectRef>
            <a:fontRef idx="minor">
              <a:schemeClr val="lt1"/>
            </a:fontRef>
          </p:style>
        </p:cxnSp>
        <p:cxnSp>
          <p:nvCxnSpPr>
            <p:cNvPr id="988" name="Straight Connector 987">
              <a:extLst>
                <a:ext uri="{FF2B5EF4-FFF2-40B4-BE49-F238E27FC236}">
                  <a16:creationId xmlns:a16="http://schemas.microsoft.com/office/drawing/2014/main" id="{90804F44-E6A2-44E8-9F74-7864C0ABC595}"/>
                </a:ext>
              </a:extLst>
            </p:cNvPr>
            <p:cNvCxnSpPr>
              <a:cxnSpLocks/>
            </p:cNvCxnSpPr>
            <p:nvPr/>
          </p:nvCxnSpPr>
          <p:spPr>
            <a:xfrm flipH="1" flipV="1">
              <a:off x="5159219" y="1258632"/>
              <a:ext cx="258973" cy="303735"/>
            </a:xfrm>
            <a:prstGeom prst="line">
              <a:avLst/>
            </a:prstGeom>
            <a:solidFill>
              <a:schemeClr val="accent6">
                <a:lumMod val="50000"/>
              </a:schemeClr>
            </a:solidFill>
            <a:ln w="12700">
              <a:solidFill>
                <a:schemeClr val="tx2"/>
              </a:solidFill>
            </a:ln>
            <a:effectLst/>
          </p:spPr>
          <p:style>
            <a:lnRef idx="1">
              <a:schemeClr val="accent1"/>
            </a:lnRef>
            <a:fillRef idx="3">
              <a:schemeClr val="accent1"/>
            </a:fillRef>
            <a:effectRef idx="2">
              <a:schemeClr val="accent1"/>
            </a:effectRef>
            <a:fontRef idx="minor">
              <a:schemeClr val="lt1"/>
            </a:fontRef>
          </p:style>
        </p:cxnSp>
        <p:sp>
          <p:nvSpPr>
            <p:cNvPr id="989" name="Oval 988">
              <a:extLst>
                <a:ext uri="{FF2B5EF4-FFF2-40B4-BE49-F238E27FC236}">
                  <a16:creationId xmlns:a16="http://schemas.microsoft.com/office/drawing/2014/main" id="{62E35757-0BFF-4F51-BC2A-CD18260FAD4C}"/>
                </a:ext>
              </a:extLst>
            </p:cNvPr>
            <p:cNvSpPr/>
            <p:nvPr/>
          </p:nvSpPr>
          <p:spPr>
            <a:xfrm>
              <a:off x="3953466" y="1681947"/>
              <a:ext cx="45720" cy="4572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grpSp>
      <p:grpSp>
        <p:nvGrpSpPr>
          <p:cNvPr id="997" name="Group 4">
            <a:extLst>
              <a:ext uri="{FF2B5EF4-FFF2-40B4-BE49-F238E27FC236}">
                <a16:creationId xmlns:a16="http://schemas.microsoft.com/office/drawing/2014/main" id="{E67F5031-223E-485D-B8DC-7B970F9D13E7}"/>
              </a:ext>
            </a:extLst>
          </p:cNvPr>
          <p:cNvGrpSpPr>
            <a:grpSpLocks noChangeAspect="1"/>
          </p:cNvGrpSpPr>
          <p:nvPr/>
        </p:nvGrpSpPr>
        <p:grpSpPr bwMode="auto">
          <a:xfrm rot="3600000">
            <a:off x="4334694" y="1147372"/>
            <a:ext cx="257342" cy="256036"/>
            <a:chOff x="3288" y="1765"/>
            <a:chExt cx="394" cy="392"/>
          </a:xfrm>
        </p:grpSpPr>
        <p:sp>
          <p:nvSpPr>
            <p:cNvPr id="1006" name="Freeform 5">
              <a:extLst>
                <a:ext uri="{FF2B5EF4-FFF2-40B4-BE49-F238E27FC236}">
                  <a16:creationId xmlns:a16="http://schemas.microsoft.com/office/drawing/2014/main" id="{C0B7281F-FCA3-4BC2-9DF8-52CC6147CA01}"/>
                </a:ext>
              </a:extLst>
            </p:cNvPr>
            <p:cNvSpPr>
              <a:spLocks/>
            </p:cNvSpPr>
            <p:nvPr/>
          </p:nvSpPr>
          <p:spPr bwMode="auto">
            <a:xfrm>
              <a:off x="3288" y="1765"/>
              <a:ext cx="312" cy="348"/>
            </a:xfrm>
            <a:custGeom>
              <a:avLst/>
              <a:gdLst>
                <a:gd name="T0" fmla="*/ 296 w 312"/>
                <a:gd name="T1" fmla="*/ 22 h 348"/>
                <a:gd name="T2" fmla="*/ 257 w 312"/>
                <a:gd name="T3" fmla="*/ 56 h 348"/>
                <a:gd name="T4" fmla="*/ 248 w 312"/>
                <a:gd name="T5" fmla="*/ 0 h 348"/>
                <a:gd name="T6" fmla="*/ 152 w 312"/>
                <a:gd name="T7" fmla="*/ 0 h 348"/>
                <a:gd name="T8" fmla="*/ 142 w 312"/>
                <a:gd name="T9" fmla="*/ 58 h 348"/>
                <a:gd name="T10" fmla="*/ 92 w 312"/>
                <a:gd name="T11" fmla="*/ 21 h 348"/>
                <a:gd name="T12" fmla="*/ 24 w 312"/>
                <a:gd name="T13" fmla="*/ 86 h 348"/>
                <a:gd name="T14" fmla="*/ 62 w 312"/>
                <a:gd name="T15" fmla="*/ 134 h 348"/>
                <a:gd name="T16" fmla="*/ 0 w 312"/>
                <a:gd name="T17" fmla="*/ 144 h 348"/>
                <a:gd name="T18" fmla="*/ 0 w 312"/>
                <a:gd name="T19" fmla="*/ 237 h 348"/>
                <a:gd name="T20" fmla="*/ 64 w 312"/>
                <a:gd name="T21" fmla="*/ 248 h 348"/>
                <a:gd name="T22" fmla="*/ 24 w 312"/>
                <a:gd name="T23" fmla="*/ 298 h 348"/>
                <a:gd name="T24" fmla="*/ 75 w 312"/>
                <a:gd name="T25" fmla="*/ 348 h 348"/>
                <a:gd name="T26" fmla="*/ 312 w 312"/>
                <a:gd name="T27" fmla="*/ 38 h 348"/>
                <a:gd name="T28" fmla="*/ 296 w 312"/>
                <a:gd name="T29" fmla="*/ 22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2" h="348">
                  <a:moveTo>
                    <a:pt x="296" y="22"/>
                  </a:moveTo>
                  <a:lnTo>
                    <a:pt x="257" y="56"/>
                  </a:lnTo>
                  <a:lnTo>
                    <a:pt x="248" y="0"/>
                  </a:lnTo>
                  <a:lnTo>
                    <a:pt x="152" y="0"/>
                  </a:lnTo>
                  <a:lnTo>
                    <a:pt x="142" y="58"/>
                  </a:lnTo>
                  <a:lnTo>
                    <a:pt x="92" y="21"/>
                  </a:lnTo>
                  <a:lnTo>
                    <a:pt x="24" y="86"/>
                  </a:lnTo>
                  <a:lnTo>
                    <a:pt x="62" y="134"/>
                  </a:lnTo>
                  <a:lnTo>
                    <a:pt x="0" y="144"/>
                  </a:lnTo>
                  <a:lnTo>
                    <a:pt x="0" y="237"/>
                  </a:lnTo>
                  <a:lnTo>
                    <a:pt x="64" y="248"/>
                  </a:lnTo>
                  <a:lnTo>
                    <a:pt x="24" y="298"/>
                  </a:lnTo>
                  <a:lnTo>
                    <a:pt x="75" y="348"/>
                  </a:lnTo>
                  <a:lnTo>
                    <a:pt x="312" y="38"/>
                  </a:lnTo>
                  <a:lnTo>
                    <a:pt x="296" y="22"/>
                  </a:lnTo>
                  <a:close/>
                </a:path>
              </a:pathLst>
            </a:custGeom>
            <a:solidFill>
              <a:schemeClr val="tx1">
                <a:alpha val="44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useBgFill="1">
          <p:nvSpPr>
            <p:cNvPr id="1007" name="Oval 6">
              <a:extLst>
                <a:ext uri="{FF2B5EF4-FFF2-40B4-BE49-F238E27FC236}">
                  <a16:creationId xmlns:a16="http://schemas.microsoft.com/office/drawing/2014/main" id="{932B66A6-A622-4427-A140-AABFCFD8FAA7}"/>
                </a:ext>
              </a:extLst>
            </p:cNvPr>
            <p:cNvSpPr>
              <a:spLocks noChangeArrowheads="1"/>
            </p:cNvSpPr>
            <p:nvPr/>
          </p:nvSpPr>
          <p:spPr bwMode="auto">
            <a:xfrm>
              <a:off x="3412" y="1888"/>
              <a:ext cx="146" cy="146"/>
            </a:xfrm>
            <a:prstGeom prst="ellipse">
              <a:avLst/>
            </a:prstGeom>
            <a:ln w="12700"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74746"/>
                </a:solidFill>
                <a:effectLst/>
                <a:uLnTx/>
                <a:uFillTx/>
                <a:latin typeface="Arial"/>
                <a:ea typeface="+mn-ea"/>
                <a:cs typeface="+mn-cs"/>
              </a:endParaRPr>
            </a:p>
          </p:txBody>
        </p:sp>
        <p:sp>
          <p:nvSpPr>
            <p:cNvPr id="1008" name="Freeform 7">
              <a:extLst>
                <a:ext uri="{FF2B5EF4-FFF2-40B4-BE49-F238E27FC236}">
                  <a16:creationId xmlns:a16="http://schemas.microsoft.com/office/drawing/2014/main" id="{59EA998F-EC7E-46A5-B68F-9110755B90A8}"/>
                </a:ext>
              </a:extLst>
            </p:cNvPr>
            <p:cNvSpPr>
              <a:spLocks/>
            </p:cNvSpPr>
            <p:nvPr/>
          </p:nvSpPr>
          <p:spPr bwMode="auto">
            <a:xfrm>
              <a:off x="3288" y="1765"/>
              <a:ext cx="394" cy="392"/>
            </a:xfrm>
            <a:custGeom>
              <a:avLst/>
              <a:gdLst>
                <a:gd name="T0" fmla="*/ 152 w 394"/>
                <a:gd name="T1" fmla="*/ 0 h 392"/>
                <a:gd name="T2" fmla="*/ 248 w 394"/>
                <a:gd name="T3" fmla="*/ 0 h 392"/>
                <a:gd name="T4" fmla="*/ 257 w 394"/>
                <a:gd name="T5" fmla="*/ 56 h 392"/>
                <a:gd name="T6" fmla="*/ 296 w 394"/>
                <a:gd name="T7" fmla="*/ 22 h 392"/>
                <a:gd name="T8" fmla="*/ 369 w 394"/>
                <a:gd name="T9" fmla="*/ 96 h 392"/>
                <a:gd name="T10" fmla="*/ 336 w 394"/>
                <a:gd name="T11" fmla="*/ 140 h 392"/>
                <a:gd name="T12" fmla="*/ 394 w 394"/>
                <a:gd name="T13" fmla="*/ 149 h 392"/>
                <a:gd name="T14" fmla="*/ 394 w 394"/>
                <a:gd name="T15" fmla="*/ 245 h 392"/>
                <a:gd name="T16" fmla="*/ 336 w 394"/>
                <a:gd name="T17" fmla="*/ 252 h 392"/>
                <a:gd name="T18" fmla="*/ 376 w 394"/>
                <a:gd name="T19" fmla="*/ 302 h 392"/>
                <a:gd name="T20" fmla="*/ 306 w 394"/>
                <a:gd name="T21" fmla="*/ 372 h 392"/>
                <a:gd name="T22" fmla="*/ 255 w 394"/>
                <a:gd name="T23" fmla="*/ 330 h 392"/>
                <a:gd name="T24" fmla="*/ 246 w 394"/>
                <a:gd name="T25" fmla="*/ 392 h 392"/>
                <a:gd name="T26" fmla="*/ 152 w 394"/>
                <a:gd name="T27" fmla="*/ 392 h 392"/>
                <a:gd name="T28" fmla="*/ 141 w 394"/>
                <a:gd name="T29" fmla="*/ 328 h 392"/>
                <a:gd name="T30" fmla="*/ 92 w 394"/>
                <a:gd name="T31" fmla="*/ 366 h 392"/>
                <a:gd name="T32" fmla="*/ 24 w 394"/>
                <a:gd name="T33" fmla="*/ 298 h 392"/>
                <a:gd name="T34" fmla="*/ 64 w 394"/>
                <a:gd name="T35" fmla="*/ 248 h 392"/>
                <a:gd name="T36" fmla="*/ 0 w 394"/>
                <a:gd name="T37" fmla="*/ 237 h 392"/>
                <a:gd name="T38" fmla="*/ 0 w 394"/>
                <a:gd name="T39" fmla="*/ 144 h 392"/>
                <a:gd name="T40" fmla="*/ 62 w 394"/>
                <a:gd name="T41" fmla="*/ 134 h 392"/>
                <a:gd name="T42" fmla="*/ 24 w 394"/>
                <a:gd name="T43" fmla="*/ 86 h 392"/>
                <a:gd name="T44" fmla="*/ 92 w 394"/>
                <a:gd name="T45" fmla="*/ 21 h 392"/>
                <a:gd name="T46" fmla="*/ 142 w 394"/>
                <a:gd name="T47" fmla="*/ 58 h 392"/>
                <a:gd name="T48" fmla="*/ 152 w 394"/>
                <a:gd name="T49" fmla="*/ 0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94" h="392">
                  <a:moveTo>
                    <a:pt x="152" y="0"/>
                  </a:moveTo>
                  <a:lnTo>
                    <a:pt x="248" y="0"/>
                  </a:lnTo>
                  <a:lnTo>
                    <a:pt x="257" y="56"/>
                  </a:lnTo>
                  <a:lnTo>
                    <a:pt x="296" y="22"/>
                  </a:lnTo>
                  <a:lnTo>
                    <a:pt x="369" y="96"/>
                  </a:lnTo>
                  <a:lnTo>
                    <a:pt x="336" y="140"/>
                  </a:lnTo>
                  <a:lnTo>
                    <a:pt x="394" y="149"/>
                  </a:lnTo>
                  <a:lnTo>
                    <a:pt x="394" y="245"/>
                  </a:lnTo>
                  <a:lnTo>
                    <a:pt x="336" y="252"/>
                  </a:lnTo>
                  <a:lnTo>
                    <a:pt x="376" y="302"/>
                  </a:lnTo>
                  <a:lnTo>
                    <a:pt x="306" y="372"/>
                  </a:lnTo>
                  <a:lnTo>
                    <a:pt x="255" y="330"/>
                  </a:lnTo>
                  <a:lnTo>
                    <a:pt x="246" y="392"/>
                  </a:lnTo>
                  <a:lnTo>
                    <a:pt x="152" y="392"/>
                  </a:lnTo>
                  <a:lnTo>
                    <a:pt x="141" y="328"/>
                  </a:lnTo>
                  <a:lnTo>
                    <a:pt x="92" y="366"/>
                  </a:lnTo>
                  <a:lnTo>
                    <a:pt x="24" y="298"/>
                  </a:lnTo>
                  <a:lnTo>
                    <a:pt x="64" y="248"/>
                  </a:lnTo>
                  <a:lnTo>
                    <a:pt x="0" y="237"/>
                  </a:lnTo>
                  <a:lnTo>
                    <a:pt x="0" y="144"/>
                  </a:lnTo>
                  <a:lnTo>
                    <a:pt x="62" y="134"/>
                  </a:lnTo>
                  <a:lnTo>
                    <a:pt x="24" y="86"/>
                  </a:lnTo>
                  <a:lnTo>
                    <a:pt x="92" y="21"/>
                  </a:lnTo>
                  <a:lnTo>
                    <a:pt x="142" y="58"/>
                  </a:lnTo>
                  <a:lnTo>
                    <a:pt x="152" y="0"/>
                  </a:lnTo>
                  <a:close/>
                </a:path>
              </a:pathLst>
            </a:cu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74746"/>
                </a:solidFill>
                <a:effectLst/>
                <a:uLnTx/>
                <a:uFillTx/>
                <a:latin typeface="Arial"/>
                <a:ea typeface="+mn-ea"/>
                <a:cs typeface="+mn-cs"/>
              </a:endParaRPr>
            </a:p>
          </p:txBody>
        </p:sp>
      </p:grpSp>
      <p:grpSp>
        <p:nvGrpSpPr>
          <p:cNvPr id="998" name="Group 4">
            <a:extLst>
              <a:ext uri="{FF2B5EF4-FFF2-40B4-BE49-F238E27FC236}">
                <a16:creationId xmlns:a16="http://schemas.microsoft.com/office/drawing/2014/main" id="{68BBFA10-AA0B-44E3-A625-661C188D390E}"/>
              </a:ext>
            </a:extLst>
          </p:cNvPr>
          <p:cNvGrpSpPr>
            <a:grpSpLocks noChangeAspect="1"/>
          </p:cNvGrpSpPr>
          <p:nvPr/>
        </p:nvGrpSpPr>
        <p:grpSpPr bwMode="auto">
          <a:xfrm>
            <a:off x="4630482" y="1124771"/>
            <a:ext cx="129324" cy="128667"/>
            <a:chOff x="3288" y="1765"/>
            <a:chExt cx="394" cy="392"/>
          </a:xfrm>
        </p:grpSpPr>
        <p:sp>
          <p:nvSpPr>
            <p:cNvPr id="1003" name="Freeform 5">
              <a:extLst>
                <a:ext uri="{FF2B5EF4-FFF2-40B4-BE49-F238E27FC236}">
                  <a16:creationId xmlns:a16="http://schemas.microsoft.com/office/drawing/2014/main" id="{909CEBB8-8E77-4FFE-8193-57EE16242282}"/>
                </a:ext>
              </a:extLst>
            </p:cNvPr>
            <p:cNvSpPr>
              <a:spLocks/>
            </p:cNvSpPr>
            <p:nvPr/>
          </p:nvSpPr>
          <p:spPr bwMode="auto">
            <a:xfrm>
              <a:off x="3288" y="1765"/>
              <a:ext cx="312" cy="348"/>
            </a:xfrm>
            <a:custGeom>
              <a:avLst/>
              <a:gdLst>
                <a:gd name="T0" fmla="*/ 296 w 312"/>
                <a:gd name="T1" fmla="*/ 22 h 348"/>
                <a:gd name="T2" fmla="*/ 257 w 312"/>
                <a:gd name="T3" fmla="*/ 56 h 348"/>
                <a:gd name="T4" fmla="*/ 248 w 312"/>
                <a:gd name="T5" fmla="*/ 0 h 348"/>
                <a:gd name="T6" fmla="*/ 152 w 312"/>
                <a:gd name="T7" fmla="*/ 0 h 348"/>
                <a:gd name="T8" fmla="*/ 142 w 312"/>
                <a:gd name="T9" fmla="*/ 58 h 348"/>
                <a:gd name="T10" fmla="*/ 92 w 312"/>
                <a:gd name="T11" fmla="*/ 21 h 348"/>
                <a:gd name="T12" fmla="*/ 24 w 312"/>
                <a:gd name="T13" fmla="*/ 86 h 348"/>
                <a:gd name="T14" fmla="*/ 62 w 312"/>
                <a:gd name="T15" fmla="*/ 134 h 348"/>
                <a:gd name="T16" fmla="*/ 0 w 312"/>
                <a:gd name="T17" fmla="*/ 144 h 348"/>
                <a:gd name="T18" fmla="*/ 0 w 312"/>
                <a:gd name="T19" fmla="*/ 237 h 348"/>
                <a:gd name="T20" fmla="*/ 64 w 312"/>
                <a:gd name="T21" fmla="*/ 248 h 348"/>
                <a:gd name="T22" fmla="*/ 24 w 312"/>
                <a:gd name="T23" fmla="*/ 298 h 348"/>
                <a:gd name="T24" fmla="*/ 75 w 312"/>
                <a:gd name="T25" fmla="*/ 348 h 348"/>
                <a:gd name="T26" fmla="*/ 312 w 312"/>
                <a:gd name="T27" fmla="*/ 38 h 348"/>
                <a:gd name="T28" fmla="*/ 296 w 312"/>
                <a:gd name="T29" fmla="*/ 22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2" h="348">
                  <a:moveTo>
                    <a:pt x="296" y="22"/>
                  </a:moveTo>
                  <a:lnTo>
                    <a:pt x="257" y="56"/>
                  </a:lnTo>
                  <a:lnTo>
                    <a:pt x="248" y="0"/>
                  </a:lnTo>
                  <a:lnTo>
                    <a:pt x="152" y="0"/>
                  </a:lnTo>
                  <a:lnTo>
                    <a:pt x="142" y="58"/>
                  </a:lnTo>
                  <a:lnTo>
                    <a:pt x="92" y="21"/>
                  </a:lnTo>
                  <a:lnTo>
                    <a:pt x="24" y="86"/>
                  </a:lnTo>
                  <a:lnTo>
                    <a:pt x="62" y="134"/>
                  </a:lnTo>
                  <a:lnTo>
                    <a:pt x="0" y="144"/>
                  </a:lnTo>
                  <a:lnTo>
                    <a:pt x="0" y="237"/>
                  </a:lnTo>
                  <a:lnTo>
                    <a:pt x="64" y="248"/>
                  </a:lnTo>
                  <a:lnTo>
                    <a:pt x="24" y="298"/>
                  </a:lnTo>
                  <a:lnTo>
                    <a:pt x="75" y="348"/>
                  </a:lnTo>
                  <a:lnTo>
                    <a:pt x="312" y="38"/>
                  </a:lnTo>
                  <a:lnTo>
                    <a:pt x="296" y="22"/>
                  </a:lnTo>
                  <a:close/>
                </a:path>
              </a:pathLst>
            </a:custGeom>
            <a:solidFill>
              <a:schemeClr val="tx1">
                <a:alpha val="44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useBgFill="1">
          <p:nvSpPr>
            <p:cNvPr id="1004" name="Oval 6">
              <a:extLst>
                <a:ext uri="{FF2B5EF4-FFF2-40B4-BE49-F238E27FC236}">
                  <a16:creationId xmlns:a16="http://schemas.microsoft.com/office/drawing/2014/main" id="{B77950BC-AAE3-4FD0-A403-67CAF71C8AB9}"/>
                </a:ext>
              </a:extLst>
            </p:cNvPr>
            <p:cNvSpPr>
              <a:spLocks noChangeArrowheads="1"/>
            </p:cNvSpPr>
            <p:nvPr/>
          </p:nvSpPr>
          <p:spPr bwMode="auto">
            <a:xfrm>
              <a:off x="3412" y="1888"/>
              <a:ext cx="146" cy="146"/>
            </a:xfrm>
            <a:prstGeom prst="ellipse">
              <a:avLst/>
            </a:prstGeom>
            <a:ln w="12700"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74746"/>
                </a:solidFill>
                <a:effectLst/>
                <a:uLnTx/>
                <a:uFillTx/>
                <a:latin typeface="Arial"/>
                <a:ea typeface="+mn-ea"/>
                <a:cs typeface="+mn-cs"/>
              </a:endParaRPr>
            </a:p>
          </p:txBody>
        </p:sp>
        <p:sp>
          <p:nvSpPr>
            <p:cNvPr id="1005" name="Freeform 7">
              <a:extLst>
                <a:ext uri="{FF2B5EF4-FFF2-40B4-BE49-F238E27FC236}">
                  <a16:creationId xmlns:a16="http://schemas.microsoft.com/office/drawing/2014/main" id="{201629BF-B91F-49B7-9579-5922E1AED173}"/>
                </a:ext>
              </a:extLst>
            </p:cNvPr>
            <p:cNvSpPr>
              <a:spLocks/>
            </p:cNvSpPr>
            <p:nvPr/>
          </p:nvSpPr>
          <p:spPr bwMode="auto">
            <a:xfrm>
              <a:off x="3288" y="1765"/>
              <a:ext cx="394" cy="392"/>
            </a:xfrm>
            <a:custGeom>
              <a:avLst/>
              <a:gdLst>
                <a:gd name="T0" fmla="*/ 152 w 394"/>
                <a:gd name="T1" fmla="*/ 0 h 392"/>
                <a:gd name="T2" fmla="*/ 248 w 394"/>
                <a:gd name="T3" fmla="*/ 0 h 392"/>
                <a:gd name="T4" fmla="*/ 257 w 394"/>
                <a:gd name="T5" fmla="*/ 56 h 392"/>
                <a:gd name="T6" fmla="*/ 296 w 394"/>
                <a:gd name="T7" fmla="*/ 22 h 392"/>
                <a:gd name="T8" fmla="*/ 369 w 394"/>
                <a:gd name="T9" fmla="*/ 96 h 392"/>
                <a:gd name="T10" fmla="*/ 336 w 394"/>
                <a:gd name="T11" fmla="*/ 140 h 392"/>
                <a:gd name="T12" fmla="*/ 394 w 394"/>
                <a:gd name="T13" fmla="*/ 149 h 392"/>
                <a:gd name="T14" fmla="*/ 394 w 394"/>
                <a:gd name="T15" fmla="*/ 245 h 392"/>
                <a:gd name="T16" fmla="*/ 336 w 394"/>
                <a:gd name="T17" fmla="*/ 252 h 392"/>
                <a:gd name="T18" fmla="*/ 376 w 394"/>
                <a:gd name="T19" fmla="*/ 302 h 392"/>
                <a:gd name="T20" fmla="*/ 306 w 394"/>
                <a:gd name="T21" fmla="*/ 372 h 392"/>
                <a:gd name="T22" fmla="*/ 255 w 394"/>
                <a:gd name="T23" fmla="*/ 330 h 392"/>
                <a:gd name="T24" fmla="*/ 246 w 394"/>
                <a:gd name="T25" fmla="*/ 392 h 392"/>
                <a:gd name="T26" fmla="*/ 152 w 394"/>
                <a:gd name="T27" fmla="*/ 392 h 392"/>
                <a:gd name="T28" fmla="*/ 141 w 394"/>
                <a:gd name="T29" fmla="*/ 328 h 392"/>
                <a:gd name="T30" fmla="*/ 92 w 394"/>
                <a:gd name="T31" fmla="*/ 366 h 392"/>
                <a:gd name="T32" fmla="*/ 24 w 394"/>
                <a:gd name="T33" fmla="*/ 298 h 392"/>
                <a:gd name="T34" fmla="*/ 64 w 394"/>
                <a:gd name="T35" fmla="*/ 248 h 392"/>
                <a:gd name="T36" fmla="*/ 0 w 394"/>
                <a:gd name="T37" fmla="*/ 237 h 392"/>
                <a:gd name="T38" fmla="*/ 0 w 394"/>
                <a:gd name="T39" fmla="*/ 144 h 392"/>
                <a:gd name="T40" fmla="*/ 62 w 394"/>
                <a:gd name="T41" fmla="*/ 134 h 392"/>
                <a:gd name="T42" fmla="*/ 24 w 394"/>
                <a:gd name="T43" fmla="*/ 86 h 392"/>
                <a:gd name="T44" fmla="*/ 92 w 394"/>
                <a:gd name="T45" fmla="*/ 21 h 392"/>
                <a:gd name="T46" fmla="*/ 142 w 394"/>
                <a:gd name="T47" fmla="*/ 58 h 392"/>
                <a:gd name="T48" fmla="*/ 152 w 394"/>
                <a:gd name="T49" fmla="*/ 0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94" h="392">
                  <a:moveTo>
                    <a:pt x="152" y="0"/>
                  </a:moveTo>
                  <a:lnTo>
                    <a:pt x="248" y="0"/>
                  </a:lnTo>
                  <a:lnTo>
                    <a:pt x="257" y="56"/>
                  </a:lnTo>
                  <a:lnTo>
                    <a:pt x="296" y="22"/>
                  </a:lnTo>
                  <a:lnTo>
                    <a:pt x="369" y="96"/>
                  </a:lnTo>
                  <a:lnTo>
                    <a:pt x="336" y="140"/>
                  </a:lnTo>
                  <a:lnTo>
                    <a:pt x="394" y="149"/>
                  </a:lnTo>
                  <a:lnTo>
                    <a:pt x="394" y="245"/>
                  </a:lnTo>
                  <a:lnTo>
                    <a:pt x="336" y="252"/>
                  </a:lnTo>
                  <a:lnTo>
                    <a:pt x="376" y="302"/>
                  </a:lnTo>
                  <a:lnTo>
                    <a:pt x="306" y="372"/>
                  </a:lnTo>
                  <a:lnTo>
                    <a:pt x="255" y="330"/>
                  </a:lnTo>
                  <a:lnTo>
                    <a:pt x="246" y="392"/>
                  </a:lnTo>
                  <a:lnTo>
                    <a:pt x="152" y="392"/>
                  </a:lnTo>
                  <a:lnTo>
                    <a:pt x="141" y="328"/>
                  </a:lnTo>
                  <a:lnTo>
                    <a:pt x="92" y="366"/>
                  </a:lnTo>
                  <a:lnTo>
                    <a:pt x="24" y="298"/>
                  </a:lnTo>
                  <a:lnTo>
                    <a:pt x="64" y="248"/>
                  </a:lnTo>
                  <a:lnTo>
                    <a:pt x="0" y="237"/>
                  </a:lnTo>
                  <a:lnTo>
                    <a:pt x="0" y="144"/>
                  </a:lnTo>
                  <a:lnTo>
                    <a:pt x="62" y="134"/>
                  </a:lnTo>
                  <a:lnTo>
                    <a:pt x="24" y="86"/>
                  </a:lnTo>
                  <a:lnTo>
                    <a:pt x="92" y="21"/>
                  </a:lnTo>
                  <a:lnTo>
                    <a:pt x="142" y="58"/>
                  </a:lnTo>
                  <a:lnTo>
                    <a:pt x="152" y="0"/>
                  </a:lnTo>
                  <a:close/>
                </a:path>
              </a:pathLst>
            </a:cu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74746"/>
                </a:solidFill>
                <a:effectLst/>
                <a:uLnTx/>
                <a:uFillTx/>
                <a:latin typeface="Arial"/>
                <a:ea typeface="+mn-ea"/>
                <a:cs typeface="+mn-cs"/>
              </a:endParaRPr>
            </a:p>
          </p:txBody>
        </p:sp>
      </p:grpSp>
      <p:grpSp>
        <p:nvGrpSpPr>
          <p:cNvPr id="999" name="Group 4">
            <a:extLst>
              <a:ext uri="{FF2B5EF4-FFF2-40B4-BE49-F238E27FC236}">
                <a16:creationId xmlns:a16="http://schemas.microsoft.com/office/drawing/2014/main" id="{B7543005-2808-405F-B287-3BCEC929A074}"/>
              </a:ext>
            </a:extLst>
          </p:cNvPr>
          <p:cNvGrpSpPr>
            <a:grpSpLocks noChangeAspect="1"/>
          </p:cNvGrpSpPr>
          <p:nvPr/>
        </p:nvGrpSpPr>
        <p:grpSpPr bwMode="auto">
          <a:xfrm>
            <a:off x="4630482" y="1296159"/>
            <a:ext cx="129324" cy="128667"/>
            <a:chOff x="3288" y="1765"/>
            <a:chExt cx="394" cy="392"/>
          </a:xfrm>
        </p:grpSpPr>
        <p:sp>
          <p:nvSpPr>
            <p:cNvPr id="1000" name="Freeform 5">
              <a:extLst>
                <a:ext uri="{FF2B5EF4-FFF2-40B4-BE49-F238E27FC236}">
                  <a16:creationId xmlns:a16="http://schemas.microsoft.com/office/drawing/2014/main" id="{33CF622F-9F91-486F-B65D-8C50791FB67B}"/>
                </a:ext>
              </a:extLst>
            </p:cNvPr>
            <p:cNvSpPr>
              <a:spLocks/>
            </p:cNvSpPr>
            <p:nvPr/>
          </p:nvSpPr>
          <p:spPr bwMode="auto">
            <a:xfrm>
              <a:off x="3288" y="1765"/>
              <a:ext cx="312" cy="348"/>
            </a:xfrm>
            <a:custGeom>
              <a:avLst/>
              <a:gdLst>
                <a:gd name="T0" fmla="*/ 296 w 312"/>
                <a:gd name="T1" fmla="*/ 22 h 348"/>
                <a:gd name="T2" fmla="*/ 257 w 312"/>
                <a:gd name="T3" fmla="*/ 56 h 348"/>
                <a:gd name="T4" fmla="*/ 248 w 312"/>
                <a:gd name="T5" fmla="*/ 0 h 348"/>
                <a:gd name="T6" fmla="*/ 152 w 312"/>
                <a:gd name="T7" fmla="*/ 0 h 348"/>
                <a:gd name="T8" fmla="*/ 142 w 312"/>
                <a:gd name="T9" fmla="*/ 58 h 348"/>
                <a:gd name="T10" fmla="*/ 92 w 312"/>
                <a:gd name="T11" fmla="*/ 21 h 348"/>
                <a:gd name="T12" fmla="*/ 24 w 312"/>
                <a:gd name="T13" fmla="*/ 86 h 348"/>
                <a:gd name="T14" fmla="*/ 62 w 312"/>
                <a:gd name="T15" fmla="*/ 134 h 348"/>
                <a:gd name="T16" fmla="*/ 0 w 312"/>
                <a:gd name="T17" fmla="*/ 144 h 348"/>
                <a:gd name="T18" fmla="*/ 0 w 312"/>
                <a:gd name="T19" fmla="*/ 237 h 348"/>
                <a:gd name="T20" fmla="*/ 64 w 312"/>
                <a:gd name="T21" fmla="*/ 248 h 348"/>
                <a:gd name="T22" fmla="*/ 24 w 312"/>
                <a:gd name="T23" fmla="*/ 298 h 348"/>
                <a:gd name="T24" fmla="*/ 75 w 312"/>
                <a:gd name="T25" fmla="*/ 348 h 348"/>
                <a:gd name="T26" fmla="*/ 312 w 312"/>
                <a:gd name="T27" fmla="*/ 38 h 348"/>
                <a:gd name="T28" fmla="*/ 296 w 312"/>
                <a:gd name="T29" fmla="*/ 22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2" h="348">
                  <a:moveTo>
                    <a:pt x="296" y="22"/>
                  </a:moveTo>
                  <a:lnTo>
                    <a:pt x="257" y="56"/>
                  </a:lnTo>
                  <a:lnTo>
                    <a:pt x="248" y="0"/>
                  </a:lnTo>
                  <a:lnTo>
                    <a:pt x="152" y="0"/>
                  </a:lnTo>
                  <a:lnTo>
                    <a:pt x="142" y="58"/>
                  </a:lnTo>
                  <a:lnTo>
                    <a:pt x="92" y="21"/>
                  </a:lnTo>
                  <a:lnTo>
                    <a:pt x="24" y="86"/>
                  </a:lnTo>
                  <a:lnTo>
                    <a:pt x="62" y="134"/>
                  </a:lnTo>
                  <a:lnTo>
                    <a:pt x="0" y="144"/>
                  </a:lnTo>
                  <a:lnTo>
                    <a:pt x="0" y="237"/>
                  </a:lnTo>
                  <a:lnTo>
                    <a:pt x="64" y="248"/>
                  </a:lnTo>
                  <a:lnTo>
                    <a:pt x="24" y="298"/>
                  </a:lnTo>
                  <a:lnTo>
                    <a:pt x="75" y="348"/>
                  </a:lnTo>
                  <a:lnTo>
                    <a:pt x="312" y="38"/>
                  </a:lnTo>
                  <a:lnTo>
                    <a:pt x="296" y="22"/>
                  </a:lnTo>
                  <a:close/>
                </a:path>
              </a:pathLst>
            </a:custGeom>
            <a:solidFill>
              <a:schemeClr val="tx1">
                <a:alpha val="44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useBgFill="1">
          <p:nvSpPr>
            <p:cNvPr id="1001" name="Oval 6">
              <a:extLst>
                <a:ext uri="{FF2B5EF4-FFF2-40B4-BE49-F238E27FC236}">
                  <a16:creationId xmlns:a16="http://schemas.microsoft.com/office/drawing/2014/main" id="{44D9BD90-AFAE-4AD9-9A2B-1C06AAEFEFA1}"/>
                </a:ext>
              </a:extLst>
            </p:cNvPr>
            <p:cNvSpPr>
              <a:spLocks noChangeArrowheads="1"/>
            </p:cNvSpPr>
            <p:nvPr/>
          </p:nvSpPr>
          <p:spPr bwMode="auto">
            <a:xfrm>
              <a:off x="3412" y="1888"/>
              <a:ext cx="146" cy="146"/>
            </a:xfrm>
            <a:prstGeom prst="ellipse">
              <a:avLst/>
            </a:prstGeom>
            <a:ln w="12700"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74746"/>
                </a:solidFill>
                <a:effectLst/>
                <a:uLnTx/>
                <a:uFillTx/>
                <a:latin typeface="Arial"/>
                <a:ea typeface="+mn-ea"/>
                <a:cs typeface="+mn-cs"/>
              </a:endParaRPr>
            </a:p>
          </p:txBody>
        </p:sp>
        <p:sp>
          <p:nvSpPr>
            <p:cNvPr id="1002" name="Freeform 7">
              <a:extLst>
                <a:ext uri="{FF2B5EF4-FFF2-40B4-BE49-F238E27FC236}">
                  <a16:creationId xmlns:a16="http://schemas.microsoft.com/office/drawing/2014/main" id="{22A240B8-D92A-4160-8175-8D04BA1C010F}"/>
                </a:ext>
              </a:extLst>
            </p:cNvPr>
            <p:cNvSpPr>
              <a:spLocks/>
            </p:cNvSpPr>
            <p:nvPr/>
          </p:nvSpPr>
          <p:spPr bwMode="auto">
            <a:xfrm>
              <a:off x="3288" y="1765"/>
              <a:ext cx="394" cy="392"/>
            </a:xfrm>
            <a:custGeom>
              <a:avLst/>
              <a:gdLst>
                <a:gd name="T0" fmla="*/ 152 w 394"/>
                <a:gd name="T1" fmla="*/ 0 h 392"/>
                <a:gd name="T2" fmla="*/ 248 w 394"/>
                <a:gd name="T3" fmla="*/ 0 h 392"/>
                <a:gd name="T4" fmla="*/ 257 w 394"/>
                <a:gd name="T5" fmla="*/ 56 h 392"/>
                <a:gd name="T6" fmla="*/ 296 w 394"/>
                <a:gd name="T7" fmla="*/ 22 h 392"/>
                <a:gd name="T8" fmla="*/ 369 w 394"/>
                <a:gd name="T9" fmla="*/ 96 h 392"/>
                <a:gd name="T10" fmla="*/ 336 w 394"/>
                <a:gd name="T11" fmla="*/ 140 h 392"/>
                <a:gd name="T12" fmla="*/ 394 w 394"/>
                <a:gd name="T13" fmla="*/ 149 h 392"/>
                <a:gd name="T14" fmla="*/ 394 w 394"/>
                <a:gd name="T15" fmla="*/ 245 h 392"/>
                <a:gd name="T16" fmla="*/ 336 w 394"/>
                <a:gd name="T17" fmla="*/ 252 h 392"/>
                <a:gd name="T18" fmla="*/ 376 w 394"/>
                <a:gd name="T19" fmla="*/ 302 h 392"/>
                <a:gd name="T20" fmla="*/ 306 w 394"/>
                <a:gd name="T21" fmla="*/ 372 h 392"/>
                <a:gd name="T22" fmla="*/ 255 w 394"/>
                <a:gd name="T23" fmla="*/ 330 h 392"/>
                <a:gd name="T24" fmla="*/ 246 w 394"/>
                <a:gd name="T25" fmla="*/ 392 h 392"/>
                <a:gd name="T26" fmla="*/ 152 w 394"/>
                <a:gd name="T27" fmla="*/ 392 h 392"/>
                <a:gd name="T28" fmla="*/ 141 w 394"/>
                <a:gd name="T29" fmla="*/ 328 h 392"/>
                <a:gd name="T30" fmla="*/ 92 w 394"/>
                <a:gd name="T31" fmla="*/ 366 h 392"/>
                <a:gd name="T32" fmla="*/ 24 w 394"/>
                <a:gd name="T33" fmla="*/ 298 h 392"/>
                <a:gd name="T34" fmla="*/ 64 w 394"/>
                <a:gd name="T35" fmla="*/ 248 h 392"/>
                <a:gd name="T36" fmla="*/ 0 w 394"/>
                <a:gd name="T37" fmla="*/ 237 h 392"/>
                <a:gd name="T38" fmla="*/ 0 w 394"/>
                <a:gd name="T39" fmla="*/ 144 h 392"/>
                <a:gd name="T40" fmla="*/ 62 w 394"/>
                <a:gd name="T41" fmla="*/ 134 h 392"/>
                <a:gd name="T42" fmla="*/ 24 w 394"/>
                <a:gd name="T43" fmla="*/ 86 h 392"/>
                <a:gd name="T44" fmla="*/ 92 w 394"/>
                <a:gd name="T45" fmla="*/ 21 h 392"/>
                <a:gd name="T46" fmla="*/ 142 w 394"/>
                <a:gd name="T47" fmla="*/ 58 h 392"/>
                <a:gd name="T48" fmla="*/ 152 w 394"/>
                <a:gd name="T49" fmla="*/ 0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94" h="392">
                  <a:moveTo>
                    <a:pt x="152" y="0"/>
                  </a:moveTo>
                  <a:lnTo>
                    <a:pt x="248" y="0"/>
                  </a:lnTo>
                  <a:lnTo>
                    <a:pt x="257" y="56"/>
                  </a:lnTo>
                  <a:lnTo>
                    <a:pt x="296" y="22"/>
                  </a:lnTo>
                  <a:lnTo>
                    <a:pt x="369" y="96"/>
                  </a:lnTo>
                  <a:lnTo>
                    <a:pt x="336" y="140"/>
                  </a:lnTo>
                  <a:lnTo>
                    <a:pt x="394" y="149"/>
                  </a:lnTo>
                  <a:lnTo>
                    <a:pt x="394" y="245"/>
                  </a:lnTo>
                  <a:lnTo>
                    <a:pt x="336" y="252"/>
                  </a:lnTo>
                  <a:lnTo>
                    <a:pt x="376" y="302"/>
                  </a:lnTo>
                  <a:lnTo>
                    <a:pt x="306" y="372"/>
                  </a:lnTo>
                  <a:lnTo>
                    <a:pt x="255" y="330"/>
                  </a:lnTo>
                  <a:lnTo>
                    <a:pt x="246" y="392"/>
                  </a:lnTo>
                  <a:lnTo>
                    <a:pt x="152" y="392"/>
                  </a:lnTo>
                  <a:lnTo>
                    <a:pt x="141" y="328"/>
                  </a:lnTo>
                  <a:lnTo>
                    <a:pt x="92" y="366"/>
                  </a:lnTo>
                  <a:lnTo>
                    <a:pt x="24" y="298"/>
                  </a:lnTo>
                  <a:lnTo>
                    <a:pt x="64" y="248"/>
                  </a:lnTo>
                  <a:lnTo>
                    <a:pt x="0" y="237"/>
                  </a:lnTo>
                  <a:lnTo>
                    <a:pt x="0" y="144"/>
                  </a:lnTo>
                  <a:lnTo>
                    <a:pt x="62" y="134"/>
                  </a:lnTo>
                  <a:lnTo>
                    <a:pt x="24" y="86"/>
                  </a:lnTo>
                  <a:lnTo>
                    <a:pt x="92" y="21"/>
                  </a:lnTo>
                  <a:lnTo>
                    <a:pt x="142" y="58"/>
                  </a:lnTo>
                  <a:lnTo>
                    <a:pt x="152" y="0"/>
                  </a:lnTo>
                  <a:close/>
                </a:path>
              </a:pathLst>
            </a:cu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74746"/>
                </a:solidFill>
                <a:effectLst/>
                <a:uLnTx/>
                <a:uFillTx/>
                <a:latin typeface="Arial"/>
                <a:ea typeface="+mn-ea"/>
                <a:cs typeface="+mn-cs"/>
              </a:endParaRPr>
            </a:p>
          </p:txBody>
        </p:sp>
      </p:grpSp>
      <p:grpSp>
        <p:nvGrpSpPr>
          <p:cNvPr id="10" name="Group 9">
            <a:extLst>
              <a:ext uri="{FF2B5EF4-FFF2-40B4-BE49-F238E27FC236}">
                <a16:creationId xmlns:a16="http://schemas.microsoft.com/office/drawing/2014/main" id="{2391FCDE-FF6D-4AB6-8564-A5CE8E0227A2}"/>
              </a:ext>
            </a:extLst>
          </p:cNvPr>
          <p:cNvGrpSpPr/>
          <p:nvPr/>
        </p:nvGrpSpPr>
        <p:grpSpPr>
          <a:xfrm>
            <a:off x="1103062" y="1020706"/>
            <a:ext cx="219639" cy="157637"/>
            <a:chOff x="57931" y="3512929"/>
            <a:chExt cx="707252" cy="507601"/>
          </a:xfrm>
        </p:grpSpPr>
        <p:sp>
          <p:nvSpPr>
            <p:cNvPr id="121" name="Freeform 23">
              <a:extLst>
                <a:ext uri="{FF2B5EF4-FFF2-40B4-BE49-F238E27FC236}">
                  <a16:creationId xmlns:a16="http://schemas.microsoft.com/office/drawing/2014/main" id="{58275852-F262-48FD-8A0C-477263A3BFF1}"/>
                </a:ext>
              </a:extLst>
            </p:cNvPr>
            <p:cNvSpPr>
              <a:spLocks/>
            </p:cNvSpPr>
            <p:nvPr/>
          </p:nvSpPr>
          <p:spPr bwMode="auto">
            <a:xfrm>
              <a:off x="57931" y="3763433"/>
              <a:ext cx="185524" cy="249563"/>
            </a:xfrm>
            <a:custGeom>
              <a:avLst/>
              <a:gdLst>
                <a:gd name="T0" fmla="*/ 94 w 94"/>
                <a:gd name="T1" fmla="*/ 3 h 126"/>
                <a:gd name="T2" fmla="*/ 90 w 94"/>
                <a:gd name="T3" fmla="*/ 0 h 126"/>
                <a:gd name="T4" fmla="*/ 5 w 94"/>
                <a:gd name="T5" fmla="*/ 0 h 126"/>
                <a:gd name="T6" fmla="*/ 0 w 94"/>
                <a:gd name="T7" fmla="*/ 5 h 126"/>
                <a:gd name="T8" fmla="*/ 0 w 94"/>
                <a:gd name="T9" fmla="*/ 125 h 126"/>
                <a:gd name="T10" fmla="*/ 0 w 94"/>
                <a:gd name="T11" fmla="*/ 126 h 126"/>
                <a:gd name="T12" fmla="*/ 94 w 94"/>
                <a:gd name="T13" fmla="*/ 3 h 126"/>
              </a:gdLst>
              <a:ahLst/>
              <a:cxnLst>
                <a:cxn ang="0">
                  <a:pos x="T0" y="T1"/>
                </a:cxn>
                <a:cxn ang="0">
                  <a:pos x="T2" y="T3"/>
                </a:cxn>
                <a:cxn ang="0">
                  <a:pos x="T4" y="T5"/>
                </a:cxn>
                <a:cxn ang="0">
                  <a:pos x="T6" y="T7"/>
                </a:cxn>
                <a:cxn ang="0">
                  <a:pos x="T8" y="T9"/>
                </a:cxn>
                <a:cxn ang="0">
                  <a:pos x="T10" y="T11"/>
                </a:cxn>
                <a:cxn ang="0">
                  <a:pos x="T12" y="T13"/>
                </a:cxn>
              </a:cxnLst>
              <a:rect l="0" t="0" r="r" b="b"/>
              <a:pathLst>
                <a:path w="94" h="126">
                  <a:moveTo>
                    <a:pt x="94" y="3"/>
                  </a:moveTo>
                  <a:cubicBezTo>
                    <a:pt x="93" y="2"/>
                    <a:pt x="92" y="0"/>
                    <a:pt x="90" y="0"/>
                  </a:cubicBezTo>
                  <a:cubicBezTo>
                    <a:pt x="5" y="0"/>
                    <a:pt x="5" y="0"/>
                    <a:pt x="5" y="0"/>
                  </a:cubicBezTo>
                  <a:cubicBezTo>
                    <a:pt x="2" y="0"/>
                    <a:pt x="0" y="3"/>
                    <a:pt x="0" y="5"/>
                  </a:cubicBezTo>
                  <a:cubicBezTo>
                    <a:pt x="0" y="125"/>
                    <a:pt x="0" y="125"/>
                    <a:pt x="0" y="125"/>
                  </a:cubicBezTo>
                  <a:cubicBezTo>
                    <a:pt x="0" y="126"/>
                    <a:pt x="0" y="126"/>
                    <a:pt x="0" y="126"/>
                  </a:cubicBezTo>
                  <a:lnTo>
                    <a:pt x="94" y="3"/>
                  </a:lnTo>
                  <a:close/>
                </a:path>
              </a:pathLst>
            </a:custGeom>
            <a:solidFill>
              <a:schemeClr val="tx1">
                <a:alpha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74746"/>
                </a:solidFill>
                <a:effectLst/>
                <a:uLnTx/>
                <a:uFillTx/>
                <a:latin typeface="Arial"/>
                <a:ea typeface="+mn-ea"/>
                <a:cs typeface="+mn-cs"/>
              </a:endParaRPr>
            </a:p>
          </p:txBody>
        </p:sp>
        <p:sp>
          <p:nvSpPr>
            <p:cNvPr id="122" name="Freeform 14">
              <a:extLst>
                <a:ext uri="{FF2B5EF4-FFF2-40B4-BE49-F238E27FC236}">
                  <a16:creationId xmlns:a16="http://schemas.microsoft.com/office/drawing/2014/main" id="{9E547A8F-E131-42A0-8A17-B810A429A33B}"/>
                </a:ext>
              </a:extLst>
            </p:cNvPr>
            <p:cNvSpPr>
              <a:spLocks/>
            </p:cNvSpPr>
            <p:nvPr/>
          </p:nvSpPr>
          <p:spPr bwMode="auto">
            <a:xfrm>
              <a:off x="57931" y="3763433"/>
              <a:ext cx="187408" cy="257097"/>
            </a:xfrm>
            <a:custGeom>
              <a:avLst/>
              <a:gdLst>
                <a:gd name="T0" fmla="*/ 90 w 95"/>
                <a:gd name="T1" fmla="*/ 130 h 130"/>
                <a:gd name="T2" fmla="*/ 5 w 95"/>
                <a:gd name="T3" fmla="*/ 130 h 130"/>
                <a:gd name="T4" fmla="*/ 0 w 95"/>
                <a:gd name="T5" fmla="*/ 125 h 130"/>
                <a:gd name="T6" fmla="*/ 0 w 95"/>
                <a:gd name="T7" fmla="*/ 5 h 130"/>
                <a:gd name="T8" fmla="*/ 5 w 95"/>
                <a:gd name="T9" fmla="*/ 0 h 130"/>
                <a:gd name="T10" fmla="*/ 90 w 95"/>
                <a:gd name="T11" fmla="*/ 0 h 130"/>
                <a:gd name="T12" fmla="*/ 95 w 95"/>
                <a:gd name="T13" fmla="*/ 5 h 130"/>
                <a:gd name="T14" fmla="*/ 95 w 95"/>
                <a:gd name="T15" fmla="*/ 125 h 130"/>
                <a:gd name="T16" fmla="*/ 90 w 95"/>
                <a:gd name="T17" fmla="*/ 13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130">
                  <a:moveTo>
                    <a:pt x="90" y="130"/>
                  </a:moveTo>
                  <a:cubicBezTo>
                    <a:pt x="5" y="130"/>
                    <a:pt x="5" y="130"/>
                    <a:pt x="5" y="130"/>
                  </a:cubicBezTo>
                  <a:cubicBezTo>
                    <a:pt x="2" y="130"/>
                    <a:pt x="0" y="128"/>
                    <a:pt x="0" y="125"/>
                  </a:cubicBezTo>
                  <a:cubicBezTo>
                    <a:pt x="0" y="5"/>
                    <a:pt x="0" y="5"/>
                    <a:pt x="0" y="5"/>
                  </a:cubicBezTo>
                  <a:cubicBezTo>
                    <a:pt x="0" y="3"/>
                    <a:pt x="2" y="0"/>
                    <a:pt x="5" y="0"/>
                  </a:cubicBezTo>
                  <a:cubicBezTo>
                    <a:pt x="90" y="0"/>
                    <a:pt x="90" y="0"/>
                    <a:pt x="90" y="0"/>
                  </a:cubicBezTo>
                  <a:cubicBezTo>
                    <a:pt x="92" y="0"/>
                    <a:pt x="95" y="3"/>
                    <a:pt x="95" y="5"/>
                  </a:cubicBezTo>
                  <a:cubicBezTo>
                    <a:pt x="95" y="125"/>
                    <a:pt x="95" y="125"/>
                    <a:pt x="95" y="125"/>
                  </a:cubicBezTo>
                  <a:cubicBezTo>
                    <a:pt x="95" y="128"/>
                    <a:pt x="92" y="130"/>
                    <a:pt x="90" y="130"/>
                  </a:cubicBezTo>
                  <a:close/>
                </a:path>
              </a:pathLst>
            </a:custGeom>
            <a:noFill/>
            <a:ln w="15875">
              <a:solidFill>
                <a:schemeClr val="tx1"/>
              </a:solid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74746"/>
                </a:solidFill>
                <a:effectLst/>
                <a:uLnTx/>
                <a:uFillTx/>
                <a:latin typeface="Arial"/>
                <a:ea typeface="+mn-ea"/>
                <a:cs typeface="+mn-cs"/>
              </a:endParaRPr>
            </a:p>
          </p:txBody>
        </p:sp>
        <p:sp>
          <p:nvSpPr>
            <p:cNvPr id="126" name="Freeform 24">
              <a:extLst>
                <a:ext uri="{FF2B5EF4-FFF2-40B4-BE49-F238E27FC236}">
                  <a16:creationId xmlns:a16="http://schemas.microsoft.com/office/drawing/2014/main" id="{61FB2F85-83D9-4CD3-9053-958ACEEC61E2}"/>
                </a:ext>
              </a:extLst>
            </p:cNvPr>
            <p:cNvSpPr>
              <a:spLocks/>
            </p:cNvSpPr>
            <p:nvPr/>
          </p:nvSpPr>
          <p:spPr bwMode="auto">
            <a:xfrm>
              <a:off x="567327" y="3512929"/>
              <a:ext cx="183641" cy="507601"/>
            </a:xfrm>
            <a:custGeom>
              <a:avLst/>
              <a:gdLst>
                <a:gd name="T0" fmla="*/ 5 w 93"/>
                <a:gd name="T1" fmla="*/ 257 h 257"/>
                <a:gd name="T2" fmla="*/ 93 w 93"/>
                <a:gd name="T3" fmla="*/ 2 h 257"/>
                <a:gd name="T4" fmla="*/ 90 w 93"/>
                <a:gd name="T5" fmla="*/ 0 h 257"/>
                <a:gd name="T6" fmla="*/ 5 w 93"/>
                <a:gd name="T7" fmla="*/ 0 h 257"/>
                <a:gd name="T8" fmla="*/ 0 w 93"/>
                <a:gd name="T9" fmla="*/ 5 h 257"/>
                <a:gd name="T10" fmla="*/ 0 w 93"/>
                <a:gd name="T11" fmla="*/ 252 h 257"/>
                <a:gd name="T12" fmla="*/ 5 w 93"/>
                <a:gd name="T13" fmla="*/ 257 h 257"/>
              </a:gdLst>
              <a:ahLst/>
              <a:cxnLst>
                <a:cxn ang="0">
                  <a:pos x="T0" y="T1"/>
                </a:cxn>
                <a:cxn ang="0">
                  <a:pos x="T2" y="T3"/>
                </a:cxn>
                <a:cxn ang="0">
                  <a:pos x="T4" y="T5"/>
                </a:cxn>
                <a:cxn ang="0">
                  <a:pos x="T6" y="T7"/>
                </a:cxn>
                <a:cxn ang="0">
                  <a:pos x="T8" y="T9"/>
                </a:cxn>
                <a:cxn ang="0">
                  <a:pos x="T10" y="T11"/>
                </a:cxn>
                <a:cxn ang="0">
                  <a:pos x="T12" y="T13"/>
                </a:cxn>
              </a:cxnLst>
              <a:rect l="0" t="0" r="r" b="b"/>
              <a:pathLst>
                <a:path w="93" h="257">
                  <a:moveTo>
                    <a:pt x="5" y="257"/>
                  </a:moveTo>
                  <a:cubicBezTo>
                    <a:pt x="93" y="2"/>
                    <a:pt x="93" y="2"/>
                    <a:pt x="93" y="2"/>
                  </a:cubicBezTo>
                  <a:cubicBezTo>
                    <a:pt x="92" y="1"/>
                    <a:pt x="91" y="0"/>
                    <a:pt x="90" y="0"/>
                  </a:cubicBezTo>
                  <a:cubicBezTo>
                    <a:pt x="5" y="0"/>
                    <a:pt x="5" y="0"/>
                    <a:pt x="5" y="0"/>
                  </a:cubicBezTo>
                  <a:cubicBezTo>
                    <a:pt x="2" y="0"/>
                    <a:pt x="0" y="2"/>
                    <a:pt x="0" y="5"/>
                  </a:cubicBezTo>
                  <a:cubicBezTo>
                    <a:pt x="0" y="252"/>
                    <a:pt x="0" y="252"/>
                    <a:pt x="0" y="252"/>
                  </a:cubicBezTo>
                  <a:cubicBezTo>
                    <a:pt x="0" y="255"/>
                    <a:pt x="2" y="257"/>
                    <a:pt x="5" y="257"/>
                  </a:cubicBezTo>
                  <a:close/>
                </a:path>
              </a:pathLst>
            </a:custGeom>
            <a:solidFill>
              <a:schemeClr val="tx1">
                <a:alpha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74746"/>
                </a:solidFill>
                <a:effectLst/>
                <a:uLnTx/>
                <a:uFillTx/>
                <a:latin typeface="Arial"/>
                <a:ea typeface="+mn-ea"/>
                <a:cs typeface="+mn-cs"/>
              </a:endParaRPr>
            </a:p>
          </p:txBody>
        </p:sp>
        <p:sp>
          <p:nvSpPr>
            <p:cNvPr id="127" name="Freeform 13">
              <a:extLst>
                <a:ext uri="{FF2B5EF4-FFF2-40B4-BE49-F238E27FC236}">
                  <a16:creationId xmlns:a16="http://schemas.microsoft.com/office/drawing/2014/main" id="{8E70920B-9223-4F52-A13A-242547A7D251}"/>
                </a:ext>
              </a:extLst>
            </p:cNvPr>
            <p:cNvSpPr>
              <a:spLocks/>
            </p:cNvSpPr>
            <p:nvPr/>
          </p:nvSpPr>
          <p:spPr bwMode="auto">
            <a:xfrm>
              <a:off x="577775" y="3512929"/>
              <a:ext cx="187408" cy="507601"/>
            </a:xfrm>
            <a:custGeom>
              <a:avLst/>
              <a:gdLst>
                <a:gd name="T0" fmla="*/ 90 w 95"/>
                <a:gd name="T1" fmla="*/ 257 h 257"/>
                <a:gd name="T2" fmla="*/ 5 w 95"/>
                <a:gd name="T3" fmla="*/ 257 h 257"/>
                <a:gd name="T4" fmla="*/ 0 w 95"/>
                <a:gd name="T5" fmla="*/ 252 h 257"/>
                <a:gd name="T6" fmla="*/ 0 w 95"/>
                <a:gd name="T7" fmla="*/ 5 h 257"/>
                <a:gd name="T8" fmla="*/ 5 w 95"/>
                <a:gd name="T9" fmla="*/ 0 h 257"/>
                <a:gd name="T10" fmla="*/ 90 w 95"/>
                <a:gd name="T11" fmla="*/ 0 h 257"/>
                <a:gd name="T12" fmla="*/ 95 w 95"/>
                <a:gd name="T13" fmla="*/ 5 h 257"/>
                <a:gd name="T14" fmla="*/ 95 w 95"/>
                <a:gd name="T15" fmla="*/ 252 h 257"/>
                <a:gd name="T16" fmla="*/ 90 w 95"/>
                <a:gd name="T17" fmla="*/ 257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257">
                  <a:moveTo>
                    <a:pt x="90" y="257"/>
                  </a:moveTo>
                  <a:cubicBezTo>
                    <a:pt x="5" y="257"/>
                    <a:pt x="5" y="257"/>
                    <a:pt x="5" y="257"/>
                  </a:cubicBezTo>
                  <a:cubicBezTo>
                    <a:pt x="2" y="257"/>
                    <a:pt x="0" y="255"/>
                    <a:pt x="0" y="252"/>
                  </a:cubicBezTo>
                  <a:cubicBezTo>
                    <a:pt x="0" y="5"/>
                    <a:pt x="0" y="5"/>
                    <a:pt x="0" y="5"/>
                  </a:cubicBezTo>
                  <a:cubicBezTo>
                    <a:pt x="0" y="2"/>
                    <a:pt x="2" y="0"/>
                    <a:pt x="5" y="0"/>
                  </a:cubicBezTo>
                  <a:cubicBezTo>
                    <a:pt x="90" y="0"/>
                    <a:pt x="90" y="0"/>
                    <a:pt x="90" y="0"/>
                  </a:cubicBezTo>
                  <a:cubicBezTo>
                    <a:pt x="92" y="0"/>
                    <a:pt x="95" y="2"/>
                    <a:pt x="95" y="5"/>
                  </a:cubicBezTo>
                  <a:cubicBezTo>
                    <a:pt x="95" y="252"/>
                    <a:pt x="95" y="252"/>
                    <a:pt x="95" y="252"/>
                  </a:cubicBezTo>
                  <a:cubicBezTo>
                    <a:pt x="95" y="255"/>
                    <a:pt x="92" y="257"/>
                    <a:pt x="90" y="257"/>
                  </a:cubicBezTo>
                  <a:close/>
                </a:path>
              </a:pathLst>
            </a:custGeom>
            <a:noFill/>
            <a:ln w="15875">
              <a:solidFill>
                <a:schemeClr val="tx1"/>
              </a:solid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74746"/>
                </a:solidFill>
                <a:effectLst/>
                <a:uLnTx/>
                <a:uFillTx/>
                <a:latin typeface="Arial"/>
                <a:ea typeface="+mn-ea"/>
                <a:cs typeface="+mn-cs"/>
              </a:endParaRPr>
            </a:p>
          </p:txBody>
        </p:sp>
        <p:sp>
          <p:nvSpPr>
            <p:cNvPr id="128" name="Freeform 25">
              <a:extLst>
                <a:ext uri="{FF2B5EF4-FFF2-40B4-BE49-F238E27FC236}">
                  <a16:creationId xmlns:a16="http://schemas.microsoft.com/office/drawing/2014/main" id="{B59C97B7-7D39-455D-8F2E-F4F8B8E865D3}"/>
                </a:ext>
              </a:extLst>
            </p:cNvPr>
            <p:cNvSpPr>
              <a:spLocks/>
            </p:cNvSpPr>
            <p:nvPr/>
          </p:nvSpPr>
          <p:spPr bwMode="auto">
            <a:xfrm>
              <a:off x="317853" y="3645715"/>
              <a:ext cx="185524" cy="374815"/>
            </a:xfrm>
            <a:custGeom>
              <a:avLst/>
              <a:gdLst>
                <a:gd name="T0" fmla="*/ 3 w 94"/>
                <a:gd name="T1" fmla="*/ 190 h 190"/>
                <a:gd name="T2" fmla="*/ 94 w 94"/>
                <a:gd name="T3" fmla="*/ 3 h 190"/>
                <a:gd name="T4" fmla="*/ 90 w 94"/>
                <a:gd name="T5" fmla="*/ 0 h 190"/>
                <a:gd name="T6" fmla="*/ 5 w 94"/>
                <a:gd name="T7" fmla="*/ 0 h 190"/>
                <a:gd name="T8" fmla="*/ 0 w 94"/>
                <a:gd name="T9" fmla="*/ 5 h 190"/>
                <a:gd name="T10" fmla="*/ 0 w 94"/>
                <a:gd name="T11" fmla="*/ 185 h 190"/>
                <a:gd name="T12" fmla="*/ 3 w 94"/>
                <a:gd name="T13" fmla="*/ 190 h 190"/>
              </a:gdLst>
              <a:ahLst/>
              <a:cxnLst>
                <a:cxn ang="0">
                  <a:pos x="T0" y="T1"/>
                </a:cxn>
                <a:cxn ang="0">
                  <a:pos x="T2" y="T3"/>
                </a:cxn>
                <a:cxn ang="0">
                  <a:pos x="T4" y="T5"/>
                </a:cxn>
                <a:cxn ang="0">
                  <a:pos x="T6" y="T7"/>
                </a:cxn>
                <a:cxn ang="0">
                  <a:pos x="T8" y="T9"/>
                </a:cxn>
                <a:cxn ang="0">
                  <a:pos x="T10" y="T11"/>
                </a:cxn>
                <a:cxn ang="0">
                  <a:pos x="T12" y="T13"/>
                </a:cxn>
              </a:cxnLst>
              <a:rect l="0" t="0" r="r" b="b"/>
              <a:pathLst>
                <a:path w="94" h="190">
                  <a:moveTo>
                    <a:pt x="3" y="190"/>
                  </a:moveTo>
                  <a:cubicBezTo>
                    <a:pt x="94" y="3"/>
                    <a:pt x="94" y="3"/>
                    <a:pt x="94" y="3"/>
                  </a:cubicBezTo>
                  <a:cubicBezTo>
                    <a:pt x="93" y="1"/>
                    <a:pt x="92" y="0"/>
                    <a:pt x="90" y="0"/>
                  </a:cubicBezTo>
                  <a:cubicBezTo>
                    <a:pt x="5" y="0"/>
                    <a:pt x="5" y="0"/>
                    <a:pt x="5" y="0"/>
                  </a:cubicBezTo>
                  <a:cubicBezTo>
                    <a:pt x="2" y="0"/>
                    <a:pt x="0" y="2"/>
                    <a:pt x="0" y="5"/>
                  </a:cubicBezTo>
                  <a:cubicBezTo>
                    <a:pt x="0" y="185"/>
                    <a:pt x="0" y="185"/>
                    <a:pt x="0" y="185"/>
                  </a:cubicBezTo>
                  <a:cubicBezTo>
                    <a:pt x="0" y="187"/>
                    <a:pt x="1" y="189"/>
                    <a:pt x="3" y="190"/>
                  </a:cubicBezTo>
                  <a:close/>
                </a:path>
              </a:pathLst>
            </a:custGeom>
            <a:solidFill>
              <a:schemeClr val="tx1">
                <a:alpha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74746"/>
                </a:solidFill>
                <a:effectLst/>
                <a:uLnTx/>
                <a:uFillTx/>
                <a:latin typeface="Arial"/>
                <a:ea typeface="+mn-ea"/>
                <a:cs typeface="+mn-cs"/>
              </a:endParaRPr>
            </a:p>
          </p:txBody>
        </p:sp>
        <p:sp>
          <p:nvSpPr>
            <p:cNvPr id="129" name="Freeform 13">
              <a:extLst>
                <a:ext uri="{FF2B5EF4-FFF2-40B4-BE49-F238E27FC236}">
                  <a16:creationId xmlns:a16="http://schemas.microsoft.com/office/drawing/2014/main" id="{B1FA73DC-3AF3-4355-9275-9FB717A7B02B}"/>
                </a:ext>
              </a:extLst>
            </p:cNvPr>
            <p:cNvSpPr>
              <a:spLocks/>
            </p:cNvSpPr>
            <p:nvPr/>
          </p:nvSpPr>
          <p:spPr bwMode="auto">
            <a:xfrm>
              <a:off x="317853" y="3645715"/>
              <a:ext cx="187408" cy="374815"/>
            </a:xfrm>
            <a:custGeom>
              <a:avLst/>
              <a:gdLst>
                <a:gd name="T0" fmla="*/ 90 w 95"/>
                <a:gd name="T1" fmla="*/ 257 h 257"/>
                <a:gd name="T2" fmla="*/ 5 w 95"/>
                <a:gd name="T3" fmla="*/ 257 h 257"/>
                <a:gd name="T4" fmla="*/ 0 w 95"/>
                <a:gd name="T5" fmla="*/ 252 h 257"/>
                <a:gd name="T6" fmla="*/ 0 w 95"/>
                <a:gd name="T7" fmla="*/ 5 h 257"/>
                <a:gd name="T8" fmla="*/ 5 w 95"/>
                <a:gd name="T9" fmla="*/ 0 h 257"/>
                <a:gd name="T10" fmla="*/ 90 w 95"/>
                <a:gd name="T11" fmla="*/ 0 h 257"/>
                <a:gd name="T12" fmla="*/ 95 w 95"/>
                <a:gd name="T13" fmla="*/ 5 h 257"/>
                <a:gd name="T14" fmla="*/ 95 w 95"/>
                <a:gd name="T15" fmla="*/ 252 h 257"/>
                <a:gd name="T16" fmla="*/ 90 w 95"/>
                <a:gd name="T17" fmla="*/ 257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257">
                  <a:moveTo>
                    <a:pt x="90" y="257"/>
                  </a:moveTo>
                  <a:cubicBezTo>
                    <a:pt x="5" y="257"/>
                    <a:pt x="5" y="257"/>
                    <a:pt x="5" y="257"/>
                  </a:cubicBezTo>
                  <a:cubicBezTo>
                    <a:pt x="2" y="257"/>
                    <a:pt x="0" y="255"/>
                    <a:pt x="0" y="252"/>
                  </a:cubicBezTo>
                  <a:cubicBezTo>
                    <a:pt x="0" y="5"/>
                    <a:pt x="0" y="5"/>
                    <a:pt x="0" y="5"/>
                  </a:cubicBezTo>
                  <a:cubicBezTo>
                    <a:pt x="0" y="2"/>
                    <a:pt x="2" y="0"/>
                    <a:pt x="5" y="0"/>
                  </a:cubicBezTo>
                  <a:cubicBezTo>
                    <a:pt x="90" y="0"/>
                    <a:pt x="90" y="0"/>
                    <a:pt x="90" y="0"/>
                  </a:cubicBezTo>
                  <a:cubicBezTo>
                    <a:pt x="92" y="0"/>
                    <a:pt x="95" y="2"/>
                    <a:pt x="95" y="5"/>
                  </a:cubicBezTo>
                  <a:cubicBezTo>
                    <a:pt x="95" y="252"/>
                    <a:pt x="95" y="252"/>
                    <a:pt x="95" y="252"/>
                  </a:cubicBezTo>
                  <a:cubicBezTo>
                    <a:pt x="95" y="255"/>
                    <a:pt x="92" y="257"/>
                    <a:pt x="90" y="257"/>
                  </a:cubicBezTo>
                  <a:close/>
                </a:path>
              </a:pathLst>
            </a:custGeom>
            <a:noFill/>
            <a:ln w="15875">
              <a:solidFill>
                <a:schemeClr val="tx1"/>
              </a:solid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74746"/>
                </a:solidFill>
                <a:effectLst/>
                <a:uLnTx/>
                <a:uFillTx/>
                <a:latin typeface="Arial"/>
                <a:ea typeface="+mn-ea"/>
                <a:cs typeface="+mn-cs"/>
              </a:endParaRPr>
            </a:p>
          </p:txBody>
        </p:sp>
      </p:grpSp>
      <p:grpSp>
        <p:nvGrpSpPr>
          <p:cNvPr id="9" name="Group 8">
            <a:extLst>
              <a:ext uri="{FF2B5EF4-FFF2-40B4-BE49-F238E27FC236}">
                <a16:creationId xmlns:a16="http://schemas.microsoft.com/office/drawing/2014/main" id="{C642FFA0-8AF0-47A7-AAF7-D284B257B362}"/>
              </a:ext>
            </a:extLst>
          </p:cNvPr>
          <p:cNvGrpSpPr/>
          <p:nvPr/>
        </p:nvGrpSpPr>
        <p:grpSpPr>
          <a:xfrm rot="4250459">
            <a:off x="939957" y="1164689"/>
            <a:ext cx="246135" cy="168961"/>
            <a:chOff x="94980" y="3003444"/>
            <a:chExt cx="632445" cy="434145"/>
          </a:xfrm>
        </p:grpSpPr>
        <p:sp>
          <p:nvSpPr>
            <p:cNvPr id="123" name="Freeform 20">
              <a:extLst>
                <a:ext uri="{FF2B5EF4-FFF2-40B4-BE49-F238E27FC236}">
                  <a16:creationId xmlns:a16="http://schemas.microsoft.com/office/drawing/2014/main" id="{306A320C-395E-412E-837D-87A5E65C4E7A}"/>
                </a:ext>
              </a:extLst>
            </p:cNvPr>
            <p:cNvSpPr>
              <a:spLocks/>
            </p:cNvSpPr>
            <p:nvPr/>
          </p:nvSpPr>
          <p:spPr bwMode="auto">
            <a:xfrm>
              <a:off x="94980" y="3327405"/>
              <a:ext cx="97942" cy="108301"/>
            </a:xfrm>
            <a:custGeom>
              <a:avLst/>
              <a:gdLst>
                <a:gd name="T0" fmla="*/ 50 w 50"/>
                <a:gd name="T1" fmla="*/ 10 h 55"/>
                <a:gd name="T2" fmla="*/ 28 w 50"/>
                <a:gd name="T3" fmla="*/ 0 h 55"/>
                <a:gd name="T4" fmla="*/ 0 w 50"/>
                <a:gd name="T5" fmla="*/ 28 h 55"/>
                <a:gd name="T6" fmla="*/ 19 w 50"/>
                <a:gd name="T7" fmla="*/ 55 h 55"/>
                <a:gd name="T8" fmla="*/ 50 w 50"/>
                <a:gd name="T9" fmla="*/ 10 h 55"/>
              </a:gdLst>
              <a:ahLst/>
              <a:cxnLst>
                <a:cxn ang="0">
                  <a:pos x="T0" y="T1"/>
                </a:cxn>
                <a:cxn ang="0">
                  <a:pos x="T2" y="T3"/>
                </a:cxn>
                <a:cxn ang="0">
                  <a:pos x="T4" y="T5"/>
                </a:cxn>
                <a:cxn ang="0">
                  <a:pos x="T6" y="T7"/>
                </a:cxn>
                <a:cxn ang="0">
                  <a:pos x="T8" y="T9"/>
                </a:cxn>
              </a:cxnLst>
              <a:rect l="0" t="0" r="r" b="b"/>
              <a:pathLst>
                <a:path w="50" h="55">
                  <a:moveTo>
                    <a:pt x="50" y="10"/>
                  </a:moveTo>
                  <a:cubicBezTo>
                    <a:pt x="45" y="4"/>
                    <a:pt x="37" y="0"/>
                    <a:pt x="28" y="0"/>
                  </a:cubicBezTo>
                  <a:cubicBezTo>
                    <a:pt x="13" y="0"/>
                    <a:pt x="0" y="12"/>
                    <a:pt x="0" y="28"/>
                  </a:cubicBezTo>
                  <a:cubicBezTo>
                    <a:pt x="0" y="40"/>
                    <a:pt x="8" y="51"/>
                    <a:pt x="19" y="55"/>
                  </a:cubicBezTo>
                  <a:cubicBezTo>
                    <a:pt x="23" y="20"/>
                    <a:pt x="41" y="12"/>
                    <a:pt x="50" y="10"/>
                  </a:cubicBezTo>
                  <a:close/>
                </a:path>
              </a:pathLst>
            </a:custGeom>
            <a:solidFill>
              <a:schemeClr val="tx1">
                <a:alpha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74746"/>
                </a:solidFill>
                <a:effectLst/>
                <a:uLnTx/>
                <a:uFillTx/>
                <a:latin typeface="Arial"/>
                <a:ea typeface="+mn-ea"/>
                <a:cs typeface="+mn-cs"/>
              </a:endParaRPr>
            </a:p>
          </p:txBody>
        </p:sp>
        <p:sp>
          <p:nvSpPr>
            <p:cNvPr id="124" name="Freeform 21">
              <a:extLst>
                <a:ext uri="{FF2B5EF4-FFF2-40B4-BE49-F238E27FC236}">
                  <a16:creationId xmlns:a16="http://schemas.microsoft.com/office/drawing/2014/main" id="{027C85EB-B80A-46C4-85EF-B09AAF364655}"/>
                </a:ext>
              </a:extLst>
            </p:cNvPr>
            <p:cNvSpPr>
              <a:spLocks/>
            </p:cNvSpPr>
            <p:nvPr/>
          </p:nvSpPr>
          <p:spPr bwMode="auto">
            <a:xfrm>
              <a:off x="353019" y="3194618"/>
              <a:ext cx="97942" cy="108301"/>
            </a:xfrm>
            <a:custGeom>
              <a:avLst/>
              <a:gdLst>
                <a:gd name="T0" fmla="*/ 50 w 50"/>
                <a:gd name="T1" fmla="*/ 10 h 55"/>
                <a:gd name="T2" fmla="*/ 28 w 50"/>
                <a:gd name="T3" fmla="*/ 0 h 55"/>
                <a:gd name="T4" fmla="*/ 0 w 50"/>
                <a:gd name="T5" fmla="*/ 28 h 55"/>
                <a:gd name="T6" fmla="*/ 19 w 50"/>
                <a:gd name="T7" fmla="*/ 55 h 55"/>
                <a:gd name="T8" fmla="*/ 50 w 50"/>
                <a:gd name="T9" fmla="*/ 10 h 55"/>
              </a:gdLst>
              <a:ahLst/>
              <a:cxnLst>
                <a:cxn ang="0">
                  <a:pos x="T0" y="T1"/>
                </a:cxn>
                <a:cxn ang="0">
                  <a:pos x="T2" y="T3"/>
                </a:cxn>
                <a:cxn ang="0">
                  <a:pos x="T4" y="T5"/>
                </a:cxn>
                <a:cxn ang="0">
                  <a:pos x="T6" y="T7"/>
                </a:cxn>
                <a:cxn ang="0">
                  <a:pos x="T8" y="T9"/>
                </a:cxn>
              </a:cxnLst>
              <a:rect l="0" t="0" r="r" b="b"/>
              <a:pathLst>
                <a:path w="50" h="55">
                  <a:moveTo>
                    <a:pt x="50" y="10"/>
                  </a:moveTo>
                  <a:cubicBezTo>
                    <a:pt x="44" y="4"/>
                    <a:pt x="37" y="0"/>
                    <a:pt x="28" y="0"/>
                  </a:cubicBezTo>
                  <a:cubicBezTo>
                    <a:pt x="12" y="0"/>
                    <a:pt x="0" y="13"/>
                    <a:pt x="0" y="28"/>
                  </a:cubicBezTo>
                  <a:cubicBezTo>
                    <a:pt x="0" y="41"/>
                    <a:pt x="8" y="51"/>
                    <a:pt x="19" y="55"/>
                  </a:cubicBezTo>
                  <a:cubicBezTo>
                    <a:pt x="22" y="20"/>
                    <a:pt x="41" y="12"/>
                    <a:pt x="50" y="10"/>
                  </a:cubicBezTo>
                  <a:close/>
                </a:path>
              </a:pathLst>
            </a:custGeom>
            <a:solidFill>
              <a:schemeClr val="tx1">
                <a:alpha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74746"/>
                </a:solidFill>
                <a:effectLst/>
                <a:uLnTx/>
                <a:uFillTx/>
                <a:latin typeface="Arial"/>
                <a:ea typeface="+mn-ea"/>
                <a:cs typeface="+mn-cs"/>
              </a:endParaRPr>
            </a:p>
          </p:txBody>
        </p:sp>
        <p:sp>
          <p:nvSpPr>
            <p:cNvPr id="125" name="Freeform 22">
              <a:extLst>
                <a:ext uri="{FF2B5EF4-FFF2-40B4-BE49-F238E27FC236}">
                  <a16:creationId xmlns:a16="http://schemas.microsoft.com/office/drawing/2014/main" id="{7636E925-942A-4563-9994-7C9B5DFE5A0A}"/>
                </a:ext>
              </a:extLst>
            </p:cNvPr>
            <p:cNvSpPr>
              <a:spLocks/>
            </p:cNvSpPr>
            <p:nvPr/>
          </p:nvSpPr>
          <p:spPr bwMode="auto">
            <a:xfrm>
              <a:off x="614824" y="3003444"/>
              <a:ext cx="97942" cy="108301"/>
            </a:xfrm>
            <a:custGeom>
              <a:avLst/>
              <a:gdLst>
                <a:gd name="T0" fmla="*/ 50 w 50"/>
                <a:gd name="T1" fmla="*/ 10 h 55"/>
                <a:gd name="T2" fmla="*/ 28 w 50"/>
                <a:gd name="T3" fmla="*/ 0 h 55"/>
                <a:gd name="T4" fmla="*/ 0 w 50"/>
                <a:gd name="T5" fmla="*/ 28 h 55"/>
                <a:gd name="T6" fmla="*/ 19 w 50"/>
                <a:gd name="T7" fmla="*/ 55 h 55"/>
                <a:gd name="T8" fmla="*/ 50 w 50"/>
                <a:gd name="T9" fmla="*/ 10 h 55"/>
              </a:gdLst>
              <a:ahLst/>
              <a:cxnLst>
                <a:cxn ang="0">
                  <a:pos x="T0" y="T1"/>
                </a:cxn>
                <a:cxn ang="0">
                  <a:pos x="T2" y="T3"/>
                </a:cxn>
                <a:cxn ang="0">
                  <a:pos x="T4" y="T5"/>
                </a:cxn>
                <a:cxn ang="0">
                  <a:pos x="T6" y="T7"/>
                </a:cxn>
                <a:cxn ang="0">
                  <a:pos x="T8" y="T9"/>
                </a:cxn>
              </a:cxnLst>
              <a:rect l="0" t="0" r="r" b="b"/>
              <a:pathLst>
                <a:path w="50" h="55">
                  <a:moveTo>
                    <a:pt x="50" y="10"/>
                  </a:moveTo>
                  <a:cubicBezTo>
                    <a:pt x="45" y="4"/>
                    <a:pt x="37" y="0"/>
                    <a:pt x="28" y="0"/>
                  </a:cubicBezTo>
                  <a:cubicBezTo>
                    <a:pt x="13" y="0"/>
                    <a:pt x="0" y="13"/>
                    <a:pt x="0" y="28"/>
                  </a:cubicBezTo>
                  <a:cubicBezTo>
                    <a:pt x="0" y="41"/>
                    <a:pt x="8" y="51"/>
                    <a:pt x="19" y="55"/>
                  </a:cubicBezTo>
                  <a:cubicBezTo>
                    <a:pt x="23" y="20"/>
                    <a:pt x="41" y="12"/>
                    <a:pt x="50" y="10"/>
                  </a:cubicBezTo>
                  <a:close/>
                </a:path>
              </a:pathLst>
            </a:custGeom>
            <a:solidFill>
              <a:schemeClr val="tx1">
                <a:alpha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74746"/>
                </a:solidFill>
                <a:effectLst/>
                <a:uLnTx/>
                <a:uFillTx/>
                <a:latin typeface="Arial"/>
                <a:ea typeface="+mn-ea"/>
                <a:cs typeface="+mn-cs"/>
              </a:endParaRPr>
            </a:p>
          </p:txBody>
        </p:sp>
        <p:sp>
          <p:nvSpPr>
            <p:cNvPr id="130" name="Oval 15">
              <a:extLst>
                <a:ext uri="{FF2B5EF4-FFF2-40B4-BE49-F238E27FC236}">
                  <a16:creationId xmlns:a16="http://schemas.microsoft.com/office/drawing/2014/main" id="{ED1874B4-B8F4-4FE2-BA45-B3B8E3008970}"/>
                </a:ext>
              </a:extLst>
            </p:cNvPr>
            <p:cNvSpPr>
              <a:spLocks noChangeArrowheads="1"/>
            </p:cNvSpPr>
            <p:nvPr/>
          </p:nvSpPr>
          <p:spPr bwMode="auto">
            <a:xfrm>
              <a:off x="94980" y="3327405"/>
              <a:ext cx="112068" cy="110184"/>
            </a:xfrm>
            <a:prstGeom prst="ellipse">
              <a:avLst/>
            </a:prstGeom>
            <a:noFill/>
            <a:ln w="15875">
              <a:solidFill>
                <a:schemeClr val="tx1"/>
              </a:solidFill>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74746"/>
                </a:solidFill>
                <a:effectLst/>
                <a:uLnTx/>
                <a:uFillTx/>
                <a:latin typeface="Arial"/>
                <a:ea typeface="+mn-ea"/>
                <a:cs typeface="+mn-cs"/>
              </a:endParaRPr>
            </a:p>
          </p:txBody>
        </p:sp>
        <p:sp>
          <p:nvSpPr>
            <p:cNvPr id="131" name="Oval 16">
              <a:extLst>
                <a:ext uri="{FF2B5EF4-FFF2-40B4-BE49-F238E27FC236}">
                  <a16:creationId xmlns:a16="http://schemas.microsoft.com/office/drawing/2014/main" id="{E76BD4FC-D52E-44F3-B984-89CB6E8409DD}"/>
                </a:ext>
              </a:extLst>
            </p:cNvPr>
            <p:cNvSpPr>
              <a:spLocks noChangeArrowheads="1"/>
            </p:cNvSpPr>
            <p:nvPr/>
          </p:nvSpPr>
          <p:spPr bwMode="auto">
            <a:xfrm>
              <a:off x="357319" y="3199394"/>
              <a:ext cx="110184" cy="111126"/>
            </a:xfrm>
            <a:prstGeom prst="ellipse">
              <a:avLst/>
            </a:prstGeom>
            <a:noFill/>
            <a:ln w="15875">
              <a:solidFill>
                <a:schemeClr val="tx1"/>
              </a:solidFill>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74746"/>
                </a:solidFill>
                <a:effectLst/>
                <a:uLnTx/>
                <a:uFillTx/>
                <a:latin typeface="Arial"/>
                <a:ea typeface="+mn-ea"/>
                <a:cs typeface="+mn-cs"/>
              </a:endParaRPr>
            </a:p>
          </p:txBody>
        </p:sp>
        <p:sp>
          <p:nvSpPr>
            <p:cNvPr id="132" name="Oval 17">
              <a:extLst>
                <a:ext uri="{FF2B5EF4-FFF2-40B4-BE49-F238E27FC236}">
                  <a16:creationId xmlns:a16="http://schemas.microsoft.com/office/drawing/2014/main" id="{4ADF5EB2-27A3-4772-BBC8-8D8901EF495E}"/>
                </a:ext>
              </a:extLst>
            </p:cNvPr>
            <p:cNvSpPr>
              <a:spLocks noChangeArrowheads="1"/>
            </p:cNvSpPr>
            <p:nvPr/>
          </p:nvSpPr>
          <p:spPr bwMode="auto">
            <a:xfrm>
              <a:off x="617241" y="3008220"/>
              <a:ext cx="110184" cy="110184"/>
            </a:xfrm>
            <a:prstGeom prst="ellipse">
              <a:avLst/>
            </a:prstGeom>
            <a:noFill/>
            <a:ln w="15875">
              <a:solidFill>
                <a:schemeClr val="tx1"/>
              </a:solidFill>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74746"/>
                </a:solidFill>
                <a:effectLst/>
                <a:uLnTx/>
                <a:uFillTx/>
                <a:latin typeface="Arial"/>
                <a:ea typeface="+mn-ea"/>
                <a:cs typeface="+mn-cs"/>
              </a:endParaRPr>
            </a:p>
          </p:txBody>
        </p:sp>
        <p:sp>
          <p:nvSpPr>
            <p:cNvPr id="133" name="Line 18">
              <a:extLst>
                <a:ext uri="{FF2B5EF4-FFF2-40B4-BE49-F238E27FC236}">
                  <a16:creationId xmlns:a16="http://schemas.microsoft.com/office/drawing/2014/main" id="{CF5C4481-EF6A-40CF-9DC8-D215AE16572A}"/>
                </a:ext>
              </a:extLst>
            </p:cNvPr>
            <p:cNvSpPr>
              <a:spLocks noChangeShapeType="1"/>
            </p:cNvSpPr>
            <p:nvPr/>
          </p:nvSpPr>
          <p:spPr bwMode="auto">
            <a:xfrm flipH="1">
              <a:off x="454727" y="3091968"/>
              <a:ext cx="169514" cy="128077"/>
            </a:xfrm>
            <a:prstGeom prst="line">
              <a:avLst/>
            </a:prstGeom>
            <a:noFill/>
            <a:ln w="15875">
              <a:solidFill>
                <a:schemeClr val="tx1"/>
              </a:solidFill>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74746"/>
                </a:solidFill>
                <a:effectLst/>
                <a:uLnTx/>
                <a:uFillTx/>
                <a:latin typeface="Arial"/>
                <a:ea typeface="+mn-ea"/>
                <a:cs typeface="+mn-cs"/>
              </a:endParaRPr>
            </a:p>
          </p:txBody>
        </p:sp>
        <p:sp>
          <p:nvSpPr>
            <p:cNvPr id="134" name="Line 19">
              <a:extLst>
                <a:ext uri="{FF2B5EF4-FFF2-40B4-BE49-F238E27FC236}">
                  <a16:creationId xmlns:a16="http://schemas.microsoft.com/office/drawing/2014/main" id="{52FF841B-0933-419E-97FE-A55B7FA86EB1}"/>
                </a:ext>
              </a:extLst>
            </p:cNvPr>
            <p:cNvSpPr>
              <a:spLocks noChangeShapeType="1"/>
            </p:cNvSpPr>
            <p:nvPr/>
          </p:nvSpPr>
          <p:spPr bwMode="auto">
            <a:xfrm flipH="1">
              <a:off x="203281" y="3277492"/>
              <a:ext cx="157272" cy="84757"/>
            </a:xfrm>
            <a:prstGeom prst="line">
              <a:avLst/>
            </a:prstGeom>
            <a:noFill/>
            <a:ln w="15875">
              <a:solidFill>
                <a:schemeClr val="tx1"/>
              </a:solidFill>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74746"/>
                </a:solidFill>
                <a:effectLst/>
                <a:uLnTx/>
                <a:uFillTx/>
                <a:latin typeface="Arial"/>
                <a:ea typeface="+mn-ea"/>
                <a:cs typeface="+mn-cs"/>
              </a:endParaRPr>
            </a:p>
          </p:txBody>
        </p:sp>
      </p:grpSp>
      <p:grpSp>
        <p:nvGrpSpPr>
          <p:cNvPr id="13" name="Group 12">
            <a:extLst>
              <a:ext uri="{FF2B5EF4-FFF2-40B4-BE49-F238E27FC236}">
                <a16:creationId xmlns:a16="http://schemas.microsoft.com/office/drawing/2014/main" id="{32DEEE9E-F3F2-4A89-9709-5C3058F09DDE}"/>
              </a:ext>
            </a:extLst>
          </p:cNvPr>
          <p:cNvGrpSpPr/>
          <p:nvPr/>
        </p:nvGrpSpPr>
        <p:grpSpPr>
          <a:xfrm rot="9900000">
            <a:off x="834579" y="1316237"/>
            <a:ext cx="189203" cy="182702"/>
            <a:chOff x="1140194" y="3065109"/>
            <a:chExt cx="341350" cy="329621"/>
          </a:xfrm>
        </p:grpSpPr>
        <p:sp>
          <p:nvSpPr>
            <p:cNvPr id="141" name="Freeform: Shape 140">
              <a:extLst>
                <a:ext uri="{FF2B5EF4-FFF2-40B4-BE49-F238E27FC236}">
                  <a16:creationId xmlns:a16="http://schemas.microsoft.com/office/drawing/2014/main" id="{4ABD1AB1-BF26-45B6-A298-F5614F781DC9}"/>
                </a:ext>
              </a:extLst>
            </p:cNvPr>
            <p:cNvSpPr/>
            <p:nvPr/>
          </p:nvSpPr>
          <p:spPr>
            <a:xfrm rot="19706579">
              <a:off x="1303209" y="3211798"/>
              <a:ext cx="116620" cy="178687"/>
            </a:xfrm>
            <a:custGeom>
              <a:avLst/>
              <a:gdLst>
                <a:gd name="connsiteX0" fmla="*/ 59039 w 116620"/>
                <a:gd name="connsiteY0" fmla="*/ 0 h 178687"/>
                <a:gd name="connsiteX1" fmla="*/ 116620 w 116620"/>
                <a:gd name="connsiteY1" fmla="*/ 162835 h 178687"/>
                <a:gd name="connsiteX2" fmla="*/ 92097 w 116620"/>
                <a:gd name="connsiteY2" fmla="*/ 173988 h 178687"/>
                <a:gd name="connsiteX3" fmla="*/ 26735 w 116620"/>
                <a:gd name="connsiteY3" fmla="*/ 176763 h 178687"/>
                <a:gd name="connsiteX4" fmla="*/ 0 w 116620"/>
                <a:gd name="connsiteY4" fmla="*/ 166957 h 178687"/>
                <a:gd name="connsiteX5" fmla="*/ 59039 w 116620"/>
                <a:gd name="connsiteY5" fmla="*/ 0 h 178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620" h="178687">
                  <a:moveTo>
                    <a:pt x="59039" y="0"/>
                  </a:moveTo>
                  <a:lnTo>
                    <a:pt x="116620" y="162835"/>
                  </a:lnTo>
                  <a:lnTo>
                    <a:pt x="92097" y="173988"/>
                  </a:lnTo>
                  <a:cubicBezTo>
                    <a:pt x="70858" y="179064"/>
                    <a:pt x="48651" y="180090"/>
                    <a:pt x="26735" y="176763"/>
                  </a:cubicBezTo>
                  <a:lnTo>
                    <a:pt x="0" y="166957"/>
                  </a:lnTo>
                  <a:lnTo>
                    <a:pt x="59039" y="0"/>
                  </a:lnTo>
                  <a:close/>
                </a:path>
              </a:pathLst>
            </a:custGeom>
            <a:solidFill>
              <a:schemeClr val="tx1">
                <a:alpha val="44000"/>
              </a:schemeClr>
            </a:solid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useBgFill="1">
          <p:nvSpPr>
            <p:cNvPr id="140" name="Freeform: Shape 139">
              <a:extLst>
                <a:ext uri="{FF2B5EF4-FFF2-40B4-BE49-F238E27FC236}">
                  <a16:creationId xmlns:a16="http://schemas.microsoft.com/office/drawing/2014/main" id="{385B7CDD-A24F-4BF5-9918-610FE875959F}"/>
                </a:ext>
              </a:extLst>
            </p:cNvPr>
            <p:cNvSpPr/>
            <p:nvPr/>
          </p:nvSpPr>
          <p:spPr>
            <a:xfrm rot="19706579">
              <a:off x="1140194" y="3065109"/>
              <a:ext cx="341350" cy="329621"/>
            </a:xfrm>
            <a:custGeom>
              <a:avLst/>
              <a:gdLst>
                <a:gd name="connsiteX0" fmla="*/ 259985 w 341350"/>
                <a:gd name="connsiteY0" fmla="*/ 25259 h 329621"/>
                <a:gd name="connsiteX1" fmla="*/ 316091 w 341350"/>
                <a:gd name="connsiteY1" fmla="*/ 259986 h 329621"/>
                <a:gd name="connsiteX2" fmla="*/ 269900 w 341350"/>
                <a:gd name="connsiteY2" fmla="*/ 309569 h 329621"/>
                <a:gd name="connsiteX3" fmla="*/ 234871 w 341350"/>
                <a:gd name="connsiteY3" fmla="*/ 325499 h 329621"/>
                <a:gd name="connsiteX4" fmla="*/ 177290 w 341350"/>
                <a:gd name="connsiteY4" fmla="*/ 162664 h 329621"/>
                <a:gd name="connsiteX5" fmla="*/ 118251 w 341350"/>
                <a:gd name="connsiteY5" fmla="*/ 329621 h 329621"/>
                <a:gd name="connsiteX6" fmla="*/ 81365 w 341350"/>
                <a:gd name="connsiteY6" fmla="*/ 316091 h 329621"/>
                <a:gd name="connsiteX7" fmla="*/ 25259 w 341350"/>
                <a:gd name="connsiteY7" fmla="*/ 81365 h 329621"/>
                <a:gd name="connsiteX8" fmla="*/ 259985 w 341350"/>
                <a:gd name="connsiteY8" fmla="*/ 25259 h 329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1350" h="329621">
                  <a:moveTo>
                    <a:pt x="259985" y="25259"/>
                  </a:moveTo>
                  <a:cubicBezTo>
                    <a:pt x="340296" y="74584"/>
                    <a:pt x="365415" y="179675"/>
                    <a:pt x="316091" y="259986"/>
                  </a:cubicBezTo>
                  <a:cubicBezTo>
                    <a:pt x="303760" y="280063"/>
                    <a:pt x="287943" y="296691"/>
                    <a:pt x="269900" y="309569"/>
                  </a:cubicBezTo>
                  <a:lnTo>
                    <a:pt x="234871" y="325499"/>
                  </a:lnTo>
                  <a:lnTo>
                    <a:pt x="177290" y="162664"/>
                  </a:lnTo>
                  <a:lnTo>
                    <a:pt x="118251" y="329621"/>
                  </a:lnTo>
                  <a:lnTo>
                    <a:pt x="81365" y="316091"/>
                  </a:lnTo>
                  <a:cubicBezTo>
                    <a:pt x="1054" y="266767"/>
                    <a:pt x="-24065" y="161676"/>
                    <a:pt x="25259" y="81365"/>
                  </a:cubicBezTo>
                  <a:cubicBezTo>
                    <a:pt x="74584" y="1055"/>
                    <a:pt x="179675" y="-24065"/>
                    <a:pt x="259985" y="25259"/>
                  </a:cubicBezTo>
                  <a:close/>
                </a:path>
              </a:pathLst>
            </a:custGeom>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grpSp>
      <p:sp>
        <p:nvSpPr>
          <p:cNvPr id="135" name="Oval 134">
            <a:extLst>
              <a:ext uri="{FF2B5EF4-FFF2-40B4-BE49-F238E27FC236}">
                <a16:creationId xmlns:a16="http://schemas.microsoft.com/office/drawing/2014/main" id="{D0C8E8AB-C988-47C1-B445-E951E9D70243}"/>
              </a:ext>
            </a:extLst>
          </p:cNvPr>
          <p:cNvSpPr/>
          <p:nvPr/>
        </p:nvSpPr>
        <p:spPr>
          <a:xfrm>
            <a:off x="8965392" y="4974974"/>
            <a:ext cx="88711" cy="88711"/>
          </a:xfrm>
          <a:prstGeom prst="ellipse">
            <a:avLst/>
          </a:prstGeom>
          <a:solidFill>
            <a:schemeClr val="tx1">
              <a:alpha val="36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Tree>
    <p:custDataLst>
      <p:tags r:id="rId1"/>
    </p:custDataLst>
    <p:extLst>
      <p:ext uri="{BB962C8B-B14F-4D97-AF65-F5344CB8AC3E}">
        <p14:creationId xmlns:p14="http://schemas.microsoft.com/office/powerpoint/2010/main" val="29330482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474"/>
                                        </p:tgtEl>
                                        <p:attrNameLst>
                                          <p:attrName>style.visibility</p:attrName>
                                        </p:attrNameLst>
                                      </p:cBhvr>
                                      <p:to>
                                        <p:strVal val="visible"/>
                                      </p:to>
                                    </p:set>
                                    <p:anim calcmode="lin" valueType="num">
                                      <p:cBhvr>
                                        <p:cTn id="7" dur="400" fill="hold"/>
                                        <p:tgtEl>
                                          <p:spTgt spid="474"/>
                                        </p:tgtEl>
                                        <p:attrNameLst>
                                          <p:attrName>ppt_w</p:attrName>
                                        </p:attrNameLst>
                                      </p:cBhvr>
                                      <p:tavLst>
                                        <p:tav tm="0">
                                          <p:val>
                                            <p:fltVal val="0"/>
                                          </p:val>
                                        </p:tav>
                                        <p:tav tm="100000">
                                          <p:val>
                                            <p:strVal val="#ppt_w"/>
                                          </p:val>
                                        </p:tav>
                                      </p:tavLst>
                                    </p:anim>
                                    <p:anim calcmode="lin" valueType="num">
                                      <p:cBhvr>
                                        <p:cTn id="8" dur="400" fill="hold"/>
                                        <p:tgtEl>
                                          <p:spTgt spid="474"/>
                                        </p:tgtEl>
                                        <p:attrNameLst>
                                          <p:attrName>ppt_h</p:attrName>
                                        </p:attrNameLst>
                                      </p:cBhvr>
                                      <p:tavLst>
                                        <p:tav tm="0">
                                          <p:val>
                                            <p:fltVal val="0"/>
                                          </p:val>
                                        </p:tav>
                                        <p:tav tm="100000">
                                          <p:val>
                                            <p:strVal val="#ppt_h"/>
                                          </p:val>
                                        </p:tav>
                                      </p:tavLst>
                                    </p:anim>
                                    <p:animEffect transition="in" filter="fade">
                                      <p:cBhvr>
                                        <p:cTn id="9" dur="400"/>
                                        <p:tgtEl>
                                          <p:spTgt spid="474"/>
                                        </p:tgtEl>
                                      </p:cBhvr>
                                    </p:animEffect>
                                  </p:childTnLst>
                                </p:cTn>
                              </p:par>
                              <p:par>
                                <p:cTn id="10" presetID="53" presetClass="entr" presetSubtype="16" fill="hold" nodeType="withEffect">
                                  <p:stCondLst>
                                    <p:cond delay="0"/>
                                  </p:stCondLst>
                                  <p:childTnLst>
                                    <p:set>
                                      <p:cBhvr>
                                        <p:cTn id="11" dur="1" fill="hold">
                                          <p:stCondLst>
                                            <p:cond delay="0"/>
                                          </p:stCondLst>
                                        </p:cTn>
                                        <p:tgtEl>
                                          <p:spTgt spid="990"/>
                                        </p:tgtEl>
                                        <p:attrNameLst>
                                          <p:attrName>style.visibility</p:attrName>
                                        </p:attrNameLst>
                                      </p:cBhvr>
                                      <p:to>
                                        <p:strVal val="visible"/>
                                      </p:to>
                                    </p:set>
                                    <p:anim calcmode="lin" valueType="num">
                                      <p:cBhvr>
                                        <p:cTn id="12" dur="400" fill="hold"/>
                                        <p:tgtEl>
                                          <p:spTgt spid="990"/>
                                        </p:tgtEl>
                                        <p:attrNameLst>
                                          <p:attrName>ppt_w</p:attrName>
                                        </p:attrNameLst>
                                      </p:cBhvr>
                                      <p:tavLst>
                                        <p:tav tm="0">
                                          <p:val>
                                            <p:fltVal val="0"/>
                                          </p:val>
                                        </p:tav>
                                        <p:tav tm="100000">
                                          <p:val>
                                            <p:strVal val="#ppt_w"/>
                                          </p:val>
                                        </p:tav>
                                      </p:tavLst>
                                    </p:anim>
                                    <p:anim calcmode="lin" valueType="num">
                                      <p:cBhvr>
                                        <p:cTn id="13" dur="400" fill="hold"/>
                                        <p:tgtEl>
                                          <p:spTgt spid="990"/>
                                        </p:tgtEl>
                                        <p:attrNameLst>
                                          <p:attrName>ppt_h</p:attrName>
                                        </p:attrNameLst>
                                      </p:cBhvr>
                                      <p:tavLst>
                                        <p:tav tm="0">
                                          <p:val>
                                            <p:fltVal val="0"/>
                                          </p:val>
                                        </p:tav>
                                        <p:tav tm="100000">
                                          <p:val>
                                            <p:strVal val="#ppt_h"/>
                                          </p:val>
                                        </p:tav>
                                      </p:tavLst>
                                    </p:anim>
                                    <p:animEffect transition="in" filter="fade">
                                      <p:cBhvr>
                                        <p:cTn id="14" dur="400"/>
                                        <p:tgtEl>
                                          <p:spTgt spid="990"/>
                                        </p:tgtEl>
                                      </p:cBhvr>
                                    </p:animEffect>
                                  </p:childTnLst>
                                </p:cTn>
                              </p:par>
                              <p:par>
                                <p:cTn id="15" presetID="10" presetClass="entr" presetSubtype="0" fill="hold" grpId="0" nodeType="withEffect">
                                  <p:stCondLst>
                                    <p:cond delay="400"/>
                                  </p:stCondLst>
                                  <p:childTnLst>
                                    <p:set>
                                      <p:cBhvr>
                                        <p:cTn id="16" dur="1" fill="hold">
                                          <p:stCondLst>
                                            <p:cond delay="0"/>
                                          </p:stCondLst>
                                        </p:cTn>
                                        <p:tgtEl>
                                          <p:spTgt spid="450"/>
                                        </p:tgtEl>
                                        <p:attrNameLst>
                                          <p:attrName>style.visibility</p:attrName>
                                        </p:attrNameLst>
                                      </p:cBhvr>
                                      <p:to>
                                        <p:strVal val="visible"/>
                                      </p:to>
                                    </p:set>
                                    <p:animEffect transition="in" filter="fade">
                                      <p:cBhvr>
                                        <p:cTn id="17" dur="350"/>
                                        <p:tgtEl>
                                          <p:spTgt spid="450"/>
                                        </p:tgtEl>
                                      </p:cBhvr>
                                    </p:animEffect>
                                  </p:childTnLst>
                                </p:cTn>
                              </p:par>
                              <p:par>
                                <p:cTn id="18" presetID="42" presetClass="path" presetSubtype="0" decel="100000" fill="hold" grpId="1" nodeType="withEffect">
                                  <p:stCondLst>
                                    <p:cond delay="250"/>
                                  </p:stCondLst>
                                  <p:childTnLst>
                                    <p:animMotion origin="layout" path="M -1.11111E-6 1.48148E-6 L -1.11111E-6 -0.0355 " pathEditMode="relative" rAng="0" ptsTypes="AA">
                                      <p:cBhvr>
                                        <p:cTn id="19" dur="500" spd="-100000" fill="hold"/>
                                        <p:tgtEl>
                                          <p:spTgt spid="450"/>
                                        </p:tgtEl>
                                        <p:attrNameLst>
                                          <p:attrName>ppt_x</p:attrName>
                                          <p:attrName>ppt_y</p:attrName>
                                        </p:attrNameLst>
                                      </p:cBhvr>
                                      <p:rCtr x="0" y="-1790"/>
                                    </p:animMotion>
                                  </p:childTnLst>
                                </p:cTn>
                              </p:par>
                            </p:childTnLst>
                          </p:cTn>
                        </p:par>
                        <p:par>
                          <p:cTn id="20" fill="hold">
                            <p:stCondLst>
                              <p:cond delay="750"/>
                            </p:stCondLst>
                            <p:childTnLst>
                              <p:par>
                                <p:cTn id="21" presetID="10" presetClass="entr" presetSubtype="0" fill="hold" nodeType="afterEffect">
                                  <p:stCondLst>
                                    <p:cond delay="0"/>
                                  </p:stCondLst>
                                  <p:childTnLst>
                                    <p:set>
                                      <p:cBhvr>
                                        <p:cTn id="22" dur="1" fill="hold">
                                          <p:stCondLst>
                                            <p:cond delay="0"/>
                                          </p:stCondLst>
                                        </p:cTn>
                                        <p:tgtEl>
                                          <p:spTgt spid="997"/>
                                        </p:tgtEl>
                                        <p:attrNameLst>
                                          <p:attrName>style.visibility</p:attrName>
                                        </p:attrNameLst>
                                      </p:cBhvr>
                                      <p:to>
                                        <p:strVal val="visible"/>
                                      </p:to>
                                    </p:set>
                                    <p:animEffect transition="in" filter="fade">
                                      <p:cBhvr>
                                        <p:cTn id="23" dur="500"/>
                                        <p:tgtEl>
                                          <p:spTgt spid="997"/>
                                        </p:tgtEl>
                                      </p:cBhvr>
                                    </p:animEffect>
                                  </p:childTnLst>
                                </p:cTn>
                              </p:par>
                              <p:par>
                                <p:cTn id="24" presetID="10" presetClass="entr" presetSubtype="0" fill="hold" nodeType="withEffect">
                                  <p:stCondLst>
                                    <p:cond delay="0"/>
                                  </p:stCondLst>
                                  <p:childTnLst>
                                    <p:set>
                                      <p:cBhvr>
                                        <p:cTn id="25" dur="1" fill="hold">
                                          <p:stCondLst>
                                            <p:cond delay="0"/>
                                          </p:stCondLst>
                                        </p:cTn>
                                        <p:tgtEl>
                                          <p:spTgt spid="998"/>
                                        </p:tgtEl>
                                        <p:attrNameLst>
                                          <p:attrName>style.visibility</p:attrName>
                                        </p:attrNameLst>
                                      </p:cBhvr>
                                      <p:to>
                                        <p:strVal val="visible"/>
                                      </p:to>
                                    </p:set>
                                    <p:animEffect transition="in" filter="fade">
                                      <p:cBhvr>
                                        <p:cTn id="26" dur="500"/>
                                        <p:tgtEl>
                                          <p:spTgt spid="998"/>
                                        </p:tgtEl>
                                      </p:cBhvr>
                                    </p:animEffect>
                                  </p:childTnLst>
                                </p:cTn>
                              </p:par>
                              <p:par>
                                <p:cTn id="27" presetID="10" presetClass="entr" presetSubtype="0" fill="hold" nodeType="withEffect">
                                  <p:stCondLst>
                                    <p:cond delay="0"/>
                                  </p:stCondLst>
                                  <p:childTnLst>
                                    <p:set>
                                      <p:cBhvr>
                                        <p:cTn id="28" dur="1" fill="hold">
                                          <p:stCondLst>
                                            <p:cond delay="0"/>
                                          </p:stCondLst>
                                        </p:cTn>
                                        <p:tgtEl>
                                          <p:spTgt spid="999"/>
                                        </p:tgtEl>
                                        <p:attrNameLst>
                                          <p:attrName>style.visibility</p:attrName>
                                        </p:attrNameLst>
                                      </p:cBhvr>
                                      <p:to>
                                        <p:strVal val="visible"/>
                                      </p:to>
                                    </p:set>
                                    <p:animEffect transition="in" filter="fade">
                                      <p:cBhvr>
                                        <p:cTn id="29" dur="500"/>
                                        <p:tgtEl>
                                          <p:spTgt spid="999"/>
                                        </p:tgtEl>
                                      </p:cBhvr>
                                    </p:animEffect>
                                  </p:childTnLst>
                                </p:cTn>
                              </p:par>
                              <p:par>
                                <p:cTn id="30" presetID="8" presetClass="emph" presetSubtype="0" repeatCount="indefinite" fill="hold" nodeType="withEffect">
                                  <p:stCondLst>
                                    <p:cond delay="0"/>
                                  </p:stCondLst>
                                  <p:childTnLst>
                                    <p:animRot by="21600000">
                                      <p:cBhvr>
                                        <p:cTn id="31" dur="2000" fill="hold"/>
                                        <p:tgtEl>
                                          <p:spTgt spid="997"/>
                                        </p:tgtEl>
                                        <p:attrNameLst>
                                          <p:attrName>r</p:attrName>
                                        </p:attrNameLst>
                                      </p:cBhvr>
                                    </p:animRot>
                                  </p:childTnLst>
                                </p:cTn>
                              </p:par>
                              <p:par>
                                <p:cTn id="32" presetID="8" presetClass="emph" presetSubtype="0" repeatCount="indefinite" fill="hold" nodeType="withEffect">
                                  <p:stCondLst>
                                    <p:cond delay="0"/>
                                  </p:stCondLst>
                                  <p:childTnLst>
                                    <p:animRot by="21600000">
                                      <p:cBhvr>
                                        <p:cTn id="33" dur="2000" fill="hold"/>
                                        <p:tgtEl>
                                          <p:spTgt spid="998"/>
                                        </p:tgtEl>
                                        <p:attrNameLst>
                                          <p:attrName>r</p:attrName>
                                        </p:attrNameLst>
                                      </p:cBhvr>
                                    </p:animRot>
                                  </p:childTnLst>
                                </p:cTn>
                              </p:par>
                              <p:par>
                                <p:cTn id="34" presetID="8" presetClass="emph" presetSubtype="0" repeatCount="indefinite" fill="hold" nodeType="withEffect">
                                  <p:stCondLst>
                                    <p:cond delay="0"/>
                                  </p:stCondLst>
                                  <p:childTnLst>
                                    <p:animRot by="21600000">
                                      <p:cBhvr>
                                        <p:cTn id="35" dur="2000" fill="hold"/>
                                        <p:tgtEl>
                                          <p:spTgt spid="999"/>
                                        </p:tgtEl>
                                        <p:attrNameLst>
                                          <p:attrName>r</p:attrName>
                                        </p:attrNameLst>
                                      </p:cBhvr>
                                    </p:animRot>
                                  </p:childTnLst>
                                </p:cTn>
                              </p:par>
                              <p:par>
                                <p:cTn id="36" presetID="22" presetClass="entr" presetSubtype="8" fill="hold" nodeType="withEffect">
                                  <p:stCondLst>
                                    <p:cond delay="500"/>
                                  </p:stCondLst>
                                  <p:childTnLst>
                                    <p:set>
                                      <p:cBhvr>
                                        <p:cTn id="37" dur="1" fill="hold">
                                          <p:stCondLst>
                                            <p:cond delay="0"/>
                                          </p:stCondLst>
                                        </p:cTn>
                                        <p:tgtEl>
                                          <p:spTgt spid="6"/>
                                        </p:tgtEl>
                                        <p:attrNameLst>
                                          <p:attrName>style.visibility</p:attrName>
                                        </p:attrNameLst>
                                      </p:cBhvr>
                                      <p:to>
                                        <p:strVal val="visible"/>
                                      </p:to>
                                    </p:set>
                                    <p:animEffect transition="in" filter="wipe(left)">
                                      <p:cBhvr>
                                        <p:cTn id="38" dur="400"/>
                                        <p:tgtEl>
                                          <p:spTgt spid="6"/>
                                        </p:tgtEl>
                                      </p:cBhvr>
                                    </p:animEffect>
                                  </p:childTnLst>
                                </p:cTn>
                              </p:par>
                              <p:par>
                                <p:cTn id="39" presetID="53" presetClass="entr" presetSubtype="16" fill="hold" grpId="0" nodeType="withEffect">
                                  <p:stCondLst>
                                    <p:cond delay="500"/>
                                  </p:stCondLst>
                                  <p:childTnLst>
                                    <p:set>
                                      <p:cBhvr>
                                        <p:cTn id="40" dur="1" fill="hold">
                                          <p:stCondLst>
                                            <p:cond delay="0"/>
                                          </p:stCondLst>
                                        </p:cTn>
                                        <p:tgtEl>
                                          <p:spTgt spid="468"/>
                                        </p:tgtEl>
                                        <p:attrNameLst>
                                          <p:attrName>style.visibility</p:attrName>
                                        </p:attrNameLst>
                                      </p:cBhvr>
                                      <p:to>
                                        <p:strVal val="visible"/>
                                      </p:to>
                                    </p:set>
                                    <p:anim calcmode="lin" valueType="num">
                                      <p:cBhvr>
                                        <p:cTn id="41" dur="400" fill="hold"/>
                                        <p:tgtEl>
                                          <p:spTgt spid="468"/>
                                        </p:tgtEl>
                                        <p:attrNameLst>
                                          <p:attrName>ppt_w</p:attrName>
                                        </p:attrNameLst>
                                      </p:cBhvr>
                                      <p:tavLst>
                                        <p:tav tm="0">
                                          <p:val>
                                            <p:fltVal val="0"/>
                                          </p:val>
                                        </p:tav>
                                        <p:tav tm="100000">
                                          <p:val>
                                            <p:strVal val="#ppt_w"/>
                                          </p:val>
                                        </p:tav>
                                      </p:tavLst>
                                    </p:anim>
                                    <p:anim calcmode="lin" valueType="num">
                                      <p:cBhvr>
                                        <p:cTn id="42" dur="400" fill="hold"/>
                                        <p:tgtEl>
                                          <p:spTgt spid="468"/>
                                        </p:tgtEl>
                                        <p:attrNameLst>
                                          <p:attrName>ppt_h</p:attrName>
                                        </p:attrNameLst>
                                      </p:cBhvr>
                                      <p:tavLst>
                                        <p:tav tm="0">
                                          <p:val>
                                            <p:fltVal val="0"/>
                                          </p:val>
                                        </p:tav>
                                        <p:tav tm="100000">
                                          <p:val>
                                            <p:strVal val="#ppt_h"/>
                                          </p:val>
                                        </p:tav>
                                      </p:tavLst>
                                    </p:anim>
                                    <p:animEffect transition="in" filter="fade">
                                      <p:cBhvr>
                                        <p:cTn id="43" dur="400"/>
                                        <p:tgtEl>
                                          <p:spTgt spid="468"/>
                                        </p:tgtEl>
                                      </p:cBhvr>
                                    </p:animEffect>
                                  </p:childTnLst>
                                </p:cTn>
                              </p:par>
                              <p:par>
                                <p:cTn id="44" presetID="10" presetClass="entr" presetSubtype="0" fill="hold" grpId="0" nodeType="withEffect">
                                  <p:stCondLst>
                                    <p:cond delay="500"/>
                                  </p:stCondLst>
                                  <p:childTnLst>
                                    <p:set>
                                      <p:cBhvr>
                                        <p:cTn id="45" dur="1" fill="hold">
                                          <p:stCondLst>
                                            <p:cond delay="0"/>
                                          </p:stCondLst>
                                        </p:cTn>
                                        <p:tgtEl>
                                          <p:spTgt spid="451"/>
                                        </p:tgtEl>
                                        <p:attrNameLst>
                                          <p:attrName>style.visibility</p:attrName>
                                        </p:attrNameLst>
                                      </p:cBhvr>
                                      <p:to>
                                        <p:strVal val="visible"/>
                                      </p:to>
                                    </p:set>
                                    <p:animEffect transition="in" filter="fade">
                                      <p:cBhvr>
                                        <p:cTn id="46" dur="500"/>
                                        <p:tgtEl>
                                          <p:spTgt spid="451"/>
                                        </p:tgtEl>
                                      </p:cBhvr>
                                    </p:animEffect>
                                  </p:childTnLst>
                                </p:cTn>
                              </p:par>
                              <p:par>
                                <p:cTn id="47" presetID="42" presetClass="path" presetSubtype="0" decel="100000" fill="hold" grpId="1" nodeType="withEffect">
                                  <p:stCondLst>
                                    <p:cond delay="500"/>
                                  </p:stCondLst>
                                  <p:childTnLst>
                                    <p:animMotion origin="layout" path="M -1.94444E-6 -4.93827E-6 L -1.94444E-6 0.02933 " pathEditMode="relative" rAng="0" ptsTypes="AA">
                                      <p:cBhvr>
                                        <p:cTn id="48" dur="500" spd="-100000" fill="hold"/>
                                        <p:tgtEl>
                                          <p:spTgt spid="451"/>
                                        </p:tgtEl>
                                        <p:attrNameLst>
                                          <p:attrName>ppt_x</p:attrName>
                                          <p:attrName>ppt_y</p:attrName>
                                        </p:attrNameLst>
                                      </p:cBhvr>
                                      <p:rCtr x="0" y="1451"/>
                                    </p:animMotion>
                                  </p:childTnLst>
                                </p:cTn>
                              </p:par>
                              <p:par>
                                <p:cTn id="49" presetID="2" presetClass="entr" presetSubtype="4" decel="100000" fill="hold" nodeType="withEffect">
                                  <p:stCondLst>
                                    <p:cond delay="500"/>
                                  </p:stCondLst>
                                  <p:childTnLst>
                                    <p:set>
                                      <p:cBhvr>
                                        <p:cTn id="50" dur="1" fill="hold">
                                          <p:stCondLst>
                                            <p:cond delay="0"/>
                                          </p:stCondLst>
                                        </p:cTn>
                                        <p:tgtEl>
                                          <p:spTgt spid="1202"/>
                                        </p:tgtEl>
                                        <p:attrNameLst>
                                          <p:attrName>style.visibility</p:attrName>
                                        </p:attrNameLst>
                                      </p:cBhvr>
                                      <p:to>
                                        <p:strVal val="visible"/>
                                      </p:to>
                                    </p:set>
                                    <p:anim calcmode="lin" valueType="num">
                                      <p:cBhvr additive="base">
                                        <p:cTn id="51" dur="750" fill="hold"/>
                                        <p:tgtEl>
                                          <p:spTgt spid="1202"/>
                                        </p:tgtEl>
                                        <p:attrNameLst>
                                          <p:attrName>ppt_x</p:attrName>
                                        </p:attrNameLst>
                                      </p:cBhvr>
                                      <p:tavLst>
                                        <p:tav tm="0">
                                          <p:val>
                                            <p:strVal val="#ppt_x"/>
                                          </p:val>
                                        </p:tav>
                                        <p:tav tm="100000">
                                          <p:val>
                                            <p:strVal val="#ppt_x"/>
                                          </p:val>
                                        </p:tav>
                                      </p:tavLst>
                                    </p:anim>
                                    <p:anim calcmode="lin" valueType="num">
                                      <p:cBhvr additive="base">
                                        <p:cTn id="52" dur="750" fill="hold"/>
                                        <p:tgtEl>
                                          <p:spTgt spid="1202"/>
                                        </p:tgtEl>
                                        <p:attrNameLst>
                                          <p:attrName>ppt_y</p:attrName>
                                        </p:attrNameLst>
                                      </p:cBhvr>
                                      <p:tavLst>
                                        <p:tav tm="0">
                                          <p:val>
                                            <p:strVal val="1+#ppt_h/2"/>
                                          </p:val>
                                        </p:tav>
                                        <p:tav tm="100000">
                                          <p:val>
                                            <p:strVal val="#ppt_y"/>
                                          </p:val>
                                        </p:tav>
                                      </p:tavLst>
                                    </p:anim>
                                  </p:childTnLst>
                                </p:cTn>
                              </p:par>
                              <p:par>
                                <p:cTn id="53" presetID="22" presetClass="entr" presetSubtype="2" fill="hold" grpId="2" nodeType="withEffect">
                                  <p:stCondLst>
                                    <p:cond delay="1250"/>
                                  </p:stCondLst>
                                  <p:childTnLst>
                                    <p:set>
                                      <p:cBhvr>
                                        <p:cTn id="54" dur="1" fill="hold">
                                          <p:stCondLst>
                                            <p:cond delay="0"/>
                                          </p:stCondLst>
                                        </p:cTn>
                                        <p:tgtEl>
                                          <p:spTgt spid="1199"/>
                                        </p:tgtEl>
                                        <p:attrNameLst>
                                          <p:attrName>style.visibility</p:attrName>
                                        </p:attrNameLst>
                                      </p:cBhvr>
                                      <p:to>
                                        <p:strVal val="visible"/>
                                      </p:to>
                                    </p:set>
                                    <p:animEffect transition="in" filter="wipe(right)">
                                      <p:cBhvr>
                                        <p:cTn id="55" dur="750"/>
                                        <p:tgtEl>
                                          <p:spTgt spid="1199"/>
                                        </p:tgtEl>
                                      </p:cBhvr>
                                    </p:animEffect>
                                  </p:childTnLst>
                                </p:cTn>
                              </p:par>
                            </p:childTnLst>
                          </p:cTn>
                        </p:par>
                        <p:par>
                          <p:cTn id="56" fill="hold">
                            <p:stCondLst>
                              <p:cond delay="2750"/>
                            </p:stCondLst>
                            <p:childTnLst>
                              <p:par>
                                <p:cTn id="57" presetID="22" presetClass="exit" presetSubtype="2" fill="hold" grpId="1" nodeType="afterEffect">
                                  <p:stCondLst>
                                    <p:cond delay="0"/>
                                  </p:stCondLst>
                                  <p:childTnLst>
                                    <p:animEffect transition="out" filter="wipe(right)">
                                      <p:cBhvr>
                                        <p:cTn id="58" dur="750"/>
                                        <p:tgtEl>
                                          <p:spTgt spid="1199"/>
                                        </p:tgtEl>
                                      </p:cBhvr>
                                    </p:animEffect>
                                    <p:set>
                                      <p:cBhvr>
                                        <p:cTn id="59" dur="1" fill="hold">
                                          <p:stCondLst>
                                            <p:cond delay="749"/>
                                          </p:stCondLst>
                                        </p:cTn>
                                        <p:tgtEl>
                                          <p:spTgt spid="1199"/>
                                        </p:tgtEl>
                                        <p:attrNameLst>
                                          <p:attrName>style.visibility</p:attrName>
                                        </p:attrNameLst>
                                      </p:cBhvr>
                                      <p:to>
                                        <p:strVal val="hidden"/>
                                      </p:to>
                                    </p:set>
                                  </p:childTnLst>
                                </p:cTn>
                              </p:par>
                            </p:childTnLst>
                          </p:cTn>
                        </p:par>
                        <p:par>
                          <p:cTn id="60" fill="hold">
                            <p:stCondLst>
                              <p:cond delay="3500"/>
                            </p:stCondLst>
                            <p:childTnLst>
                              <p:par>
                                <p:cTn id="61" presetID="22" presetClass="entr" presetSubtype="2" fill="hold" grpId="0" nodeType="afterEffect">
                                  <p:stCondLst>
                                    <p:cond delay="0"/>
                                  </p:stCondLst>
                                  <p:childTnLst>
                                    <p:set>
                                      <p:cBhvr>
                                        <p:cTn id="62" dur="1" fill="hold">
                                          <p:stCondLst>
                                            <p:cond delay="0"/>
                                          </p:stCondLst>
                                        </p:cTn>
                                        <p:tgtEl>
                                          <p:spTgt spid="1199"/>
                                        </p:tgtEl>
                                        <p:attrNameLst>
                                          <p:attrName>style.visibility</p:attrName>
                                        </p:attrNameLst>
                                      </p:cBhvr>
                                      <p:to>
                                        <p:strVal val="visible"/>
                                      </p:to>
                                    </p:set>
                                    <p:animEffect transition="in" filter="wipe(right)">
                                      <p:cBhvr>
                                        <p:cTn id="63" dur="750"/>
                                        <p:tgtEl>
                                          <p:spTgt spid="1199"/>
                                        </p:tgtEl>
                                      </p:cBhvr>
                                    </p:animEffect>
                                  </p:childTnLst>
                                </p:cTn>
                              </p:par>
                              <p:par>
                                <p:cTn id="64" presetID="22" presetClass="entr" presetSubtype="1" fill="hold" nodeType="withEffect">
                                  <p:stCondLst>
                                    <p:cond delay="0"/>
                                  </p:stCondLst>
                                  <p:childTnLst>
                                    <p:set>
                                      <p:cBhvr>
                                        <p:cTn id="65" dur="1" fill="hold">
                                          <p:stCondLst>
                                            <p:cond delay="0"/>
                                          </p:stCondLst>
                                        </p:cTn>
                                        <p:tgtEl>
                                          <p:spTgt spid="84"/>
                                        </p:tgtEl>
                                        <p:attrNameLst>
                                          <p:attrName>style.visibility</p:attrName>
                                        </p:attrNameLst>
                                      </p:cBhvr>
                                      <p:to>
                                        <p:strVal val="visible"/>
                                      </p:to>
                                    </p:set>
                                    <p:animEffect transition="in" filter="wipe(up)">
                                      <p:cBhvr>
                                        <p:cTn id="66" dur="400"/>
                                        <p:tgtEl>
                                          <p:spTgt spid="84"/>
                                        </p:tgtEl>
                                      </p:cBhvr>
                                    </p:animEffect>
                                  </p:childTnLst>
                                </p:cTn>
                              </p:par>
                              <p:par>
                                <p:cTn id="67" presetID="53" presetClass="entr" presetSubtype="16" fill="hold" grpId="0" nodeType="withEffect">
                                  <p:stCondLst>
                                    <p:cond delay="0"/>
                                  </p:stCondLst>
                                  <p:childTnLst>
                                    <p:set>
                                      <p:cBhvr>
                                        <p:cTn id="68" dur="1" fill="hold">
                                          <p:stCondLst>
                                            <p:cond delay="0"/>
                                          </p:stCondLst>
                                        </p:cTn>
                                        <p:tgtEl>
                                          <p:spTgt spid="467"/>
                                        </p:tgtEl>
                                        <p:attrNameLst>
                                          <p:attrName>style.visibility</p:attrName>
                                        </p:attrNameLst>
                                      </p:cBhvr>
                                      <p:to>
                                        <p:strVal val="visible"/>
                                      </p:to>
                                    </p:set>
                                    <p:anim calcmode="lin" valueType="num">
                                      <p:cBhvr>
                                        <p:cTn id="69" dur="400" fill="hold"/>
                                        <p:tgtEl>
                                          <p:spTgt spid="467"/>
                                        </p:tgtEl>
                                        <p:attrNameLst>
                                          <p:attrName>ppt_w</p:attrName>
                                        </p:attrNameLst>
                                      </p:cBhvr>
                                      <p:tavLst>
                                        <p:tav tm="0">
                                          <p:val>
                                            <p:fltVal val="0"/>
                                          </p:val>
                                        </p:tav>
                                        <p:tav tm="100000">
                                          <p:val>
                                            <p:strVal val="#ppt_w"/>
                                          </p:val>
                                        </p:tav>
                                      </p:tavLst>
                                    </p:anim>
                                    <p:anim calcmode="lin" valueType="num">
                                      <p:cBhvr>
                                        <p:cTn id="70" dur="400" fill="hold"/>
                                        <p:tgtEl>
                                          <p:spTgt spid="467"/>
                                        </p:tgtEl>
                                        <p:attrNameLst>
                                          <p:attrName>ppt_h</p:attrName>
                                        </p:attrNameLst>
                                      </p:cBhvr>
                                      <p:tavLst>
                                        <p:tav tm="0">
                                          <p:val>
                                            <p:fltVal val="0"/>
                                          </p:val>
                                        </p:tav>
                                        <p:tav tm="100000">
                                          <p:val>
                                            <p:strVal val="#ppt_h"/>
                                          </p:val>
                                        </p:tav>
                                      </p:tavLst>
                                    </p:anim>
                                    <p:animEffect transition="in" filter="fade">
                                      <p:cBhvr>
                                        <p:cTn id="71" dur="400"/>
                                        <p:tgtEl>
                                          <p:spTgt spid="467"/>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452"/>
                                        </p:tgtEl>
                                        <p:attrNameLst>
                                          <p:attrName>style.visibility</p:attrName>
                                        </p:attrNameLst>
                                      </p:cBhvr>
                                      <p:to>
                                        <p:strVal val="visible"/>
                                      </p:to>
                                    </p:set>
                                    <p:animEffect transition="in" filter="fade">
                                      <p:cBhvr>
                                        <p:cTn id="74" dur="500"/>
                                        <p:tgtEl>
                                          <p:spTgt spid="452"/>
                                        </p:tgtEl>
                                      </p:cBhvr>
                                    </p:animEffect>
                                  </p:childTnLst>
                                </p:cTn>
                              </p:par>
                              <p:par>
                                <p:cTn id="75" presetID="42" presetClass="path" presetSubtype="0" decel="100000" fill="hold" grpId="1" nodeType="withEffect">
                                  <p:stCondLst>
                                    <p:cond delay="0"/>
                                  </p:stCondLst>
                                  <p:childTnLst>
                                    <p:animMotion origin="layout" path="M -1.94444E-6 -4.93827E-6 L -1.94444E-6 0.02933 " pathEditMode="relative" rAng="0" ptsTypes="AA">
                                      <p:cBhvr>
                                        <p:cTn id="76" dur="500" spd="-100000" fill="hold"/>
                                        <p:tgtEl>
                                          <p:spTgt spid="452"/>
                                        </p:tgtEl>
                                        <p:attrNameLst>
                                          <p:attrName>ppt_x</p:attrName>
                                          <p:attrName>ppt_y</p:attrName>
                                        </p:attrNameLst>
                                      </p:cBhvr>
                                      <p:rCtr x="0" y="1451"/>
                                    </p:animMotion>
                                  </p:childTnLst>
                                </p:cTn>
                              </p:par>
                            </p:childTnLst>
                          </p:cTn>
                        </p:par>
                        <p:par>
                          <p:cTn id="77" fill="hold">
                            <p:stCondLst>
                              <p:cond delay="4250"/>
                            </p:stCondLst>
                            <p:childTnLst>
                              <p:par>
                                <p:cTn id="78" presetID="2" presetClass="entr" presetSubtype="4" decel="100000" fill="hold" nodeType="afterEffect">
                                  <p:stCondLst>
                                    <p:cond delay="0"/>
                                  </p:stCondLst>
                                  <p:childTnLst>
                                    <p:set>
                                      <p:cBhvr>
                                        <p:cTn id="79" dur="1" fill="hold">
                                          <p:stCondLst>
                                            <p:cond delay="0"/>
                                          </p:stCondLst>
                                        </p:cTn>
                                        <p:tgtEl>
                                          <p:spTgt spid="1071"/>
                                        </p:tgtEl>
                                        <p:attrNameLst>
                                          <p:attrName>style.visibility</p:attrName>
                                        </p:attrNameLst>
                                      </p:cBhvr>
                                      <p:to>
                                        <p:strVal val="visible"/>
                                      </p:to>
                                    </p:set>
                                    <p:anim calcmode="lin" valueType="num">
                                      <p:cBhvr additive="base">
                                        <p:cTn id="80" dur="500" fill="hold"/>
                                        <p:tgtEl>
                                          <p:spTgt spid="1071"/>
                                        </p:tgtEl>
                                        <p:attrNameLst>
                                          <p:attrName>ppt_x</p:attrName>
                                        </p:attrNameLst>
                                      </p:cBhvr>
                                      <p:tavLst>
                                        <p:tav tm="0">
                                          <p:val>
                                            <p:strVal val="#ppt_x"/>
                                          </p:val>
                                        </p:tav>
                                        <p:tav tm="100000">
                                          <p:val>
                                            <p:strVal val="#ppt_x"/>
                                          </p:val>
                                        </p:tav>
                                      </p:tavLst>
                                    </p:anim>
                                    <p:anim calcmode="lin" valueType="num">
                                      <p:cBhvr additive="base">
                                        <p:cTn id="81" dur="500" fill="hold"/>
                                        <p:tgtEl>
                                          <p:spTgt spid="1071"/>
                                        </p:tgtEl>
                                        <p:attrNameLst>
                                          <p:attrName>ppt_y</p:attrName>
                                        </p:attrNameLst>
                                      </p:cBhvr>
                                      <p:tavLst>
                                        <p:tav tm="0">
                                          <p:val>
                                            <p:strVal val="1+#ppt_h/2"/>
                                          </p:val>
                                        </p:tav>
                                        <p:tav tm="100000">
                                          <p:val>
                                            <p:strVal val="#ppt_y"/>
                                          </p:val>
                                        </p:tav>
                                      </p:tavLst>
                                    </p:anim>
                                  </p:childTnLst>
                                </p:cTn>
                              </p:par>
                              <p:par>
                                <p:cTn id="82" presetID="2" presetClass="entr" presetSubtype="4" decel="100000" fill="hold" nodeType="withEffect">
                                  <p:stCondLst>
                                    <p:cond delay="0"/>
                                  </p:stCondLst>
                                  <p:childTnLst>
                                    <p:set>
                                      <p:cBhvr>
                                        <p:cTn id="83" dur="1" fill="hold">
                                          <p:stCondLst>
                                            <p:cond delay="0"/>
                                          </p:stCondLst>
                                        </p:cTn>
                                        <p:tgtEl>
                                          <p:spTgt spid="1072"/>
                                        </p:tgtEl>
                                        <p:attrNameLst>
                                          <p:attrName>style.visibility</p:attrName>
                                        </p:attrNameLst>
                                      </p:cBhvr>
                                      <p:to>
                                        <p:strVal val="visible"/>
                                      </p:to>
                                    </p:set>
                                    <p:anim calcmode="lin" valueType="num">
                                      <p:cBhvr additive="base">
                                        <p:cTn id="84" dur="500" fill="hold"/>
                                        <p:tgtEl>
                                          <p:spTgt spid="1072"/>
                                        </p:tgtEl>
                                        <p:attrNameLst>
                                          <p:attrName>ppt_x</p:attrName>
                                        </p:attrNameLst>
                                      </p:cBhvr>
                                      <p:tavLst>
                                        <p:tav tm="0">
                                          <p:val>
                                            <p:strVal val="#ppt_x"/>
                                          </p:val>
                                        </p:tav>
                                        <p:tav tm="100000">
                                          <p:val>
                                            <p:strVal val="#ppt_x"/>
                                          </p:val>
                                        </p:tav>
                                      </p:tavLst>
                                    </p:anim>
                                    <p:anim calcmode="lin" valueType="num">
                                      <p:cBhvr additive="base">
                                        <p:cTn id="85" dur="500" fill="hold"/>
                                        <p:tgtEl>
                                          <p:spTgt spid="1072"/>
                                        </p:tgtEl>
                                        <p:attrNameLst>
                                          <p:attrName>ppt_y</p:attrName>
                                        </p:attrNameLst>
                                      </p:cBhvr>
                                      <p:tavLst>
                                        <p:tav tm="0">
                                          <p:val>
                                            <p:strVal val="1+#ppt_h/2"/>
                                          </p:val>
                                        </p:tav>
                                        <p:tav tm="100000">
                                          <p:val>
                                            <p:strVal val="#ppt_y"/>
                                          </p:val>
                                        </p:tav>
                                      </p:tavLst>
                                    </p:anim>
                                  </p:childTnLst>
                                </p:cTn>
                              </p:par>
                              <p:par>
                                <p:cTn id="86" presetID="2" presetClass="entr" presetSubtype="4" decel="100000" fill="hold" nodeType="withEffect">
                                  <p:stCondLst>
                                    <p:cond delay="0"/>
                                  </p:stCondLst>
                                  <p:childTnLst>
                                    <p:set>
                                      <p:cBhvr>
                                        <p:cTn id="87" dur="1" fill="hold">
                                          <p:stCondLst>
                                            <p:cond delay="0"/>
                                          </p:stCondLst>
                                        </p:cTn>
                                        <p:tgtEl>
                                          <p:spTgt spid="1073"/>
                                        </p:tgtEl>
                                        <p:attrNameLst>
                                          <p:attrName>style.visibility</p:attrName>
                                        </p:attrNameLst>
                                      </p:cBhvr>
                                      <p:to>
                                        <p:strVal val="visible"/>
                                      </p:to>
                                    </p:set>
                                    <p:anim calcmode="lin" valueType="num">
                                      <p:cBhvr additive="base">
                                        <p:cTn id="88" dur="500" fill="hold"/>
                                        <p:tgtEl>
                                          <p:spTgt spid="1073"/>
                                        </p:tgtEl>
                                        <p:attrNameLst>
                                          <p:attrName>ppt_x</p:attrName>
                                        </p:attrNameLst>
                                      </p:cBhvr>
                                      <p:tavLst>
                                        <p:tav tm="0">
                                          <p:val>
                                            <p:strVal val="#ppt_x"/>
                                          </p:val>
                                        </p:tav>
                                        <p:tav tm="100000">
                                          <p:val>
                                            <p:strVal val="#ppt_x"/>
                                          </p:val>
                                        </p:tav>
                                      </p:tavLst>
                                    </p:anim>
                                    <p:anim calcmode="lin" valueType="num">
                                      <p:cBhvr additive="base">
                                        <p:cTn id="89" dur="500" fill="hold"/>
                                        <p:tgtEl>
                                          <p:spTgt spid="1073"/>
                                        </p:tgtEl>
                                        <p:attrNameLst>
                                          <p:attrName>ppt_y</p:attrName>
                                        </p:attrNameLst>
                                      </p:cBhvr>
                                      <p:tavLst>
                                        <p:tav tm="0">
                                          <p:val>
                                            <p:strVal val="1+#ppt_h/2"/>
                                          </p:val>
                                        </p:tav>
                                        <p:tav tm="100000">
                                          <p:val>
                                            <p:strVal val="#ppt_y"/>
                                          </p:val>
                                        </p:tav>
                                      </p:tavLst>
                                    </p:anim>
                                  </p:childTnLst>
                                </p:cTn>
                              </p:par>
                              <p:par>
                                <p:cTn id="90" presetID="2" presetClass="entr" presetSubtype="4" decel="100000" fill="hold" nodeType="withEffect">
                                  <p:stCondLst>
                                    <p:cond delay="0"/>
                                  </p:stCondLst>
                                  <p:childTnLst>
                                    <p:set>
                                      <p:cBhvr>
                                        <p:cTn id="91" dur="1" fill="hold">
                                          <p:stCondLst>
                                            <p:cond delay="0"/>
                                          </p:stCondLst>
                                        </p:cTn>
                                        <p:tgtEl>
                                          <p:spTgt spid="1074"/>
                                        </p:tgtEl>
                                        <p:attrNameLst>
                                          <p:attrName>style.visibility</p:attrName>
                                        </p:attrNameLst>
                                      </p:cBhvr>
                                      <p:to>
                                        <p:strVal val="visible"/>
                                      </p:to>
                                    </p:set>
                                    <p:anim calcmode="lin" valueType="num">
                                      <p:cBhvr additive="base">
                                        <p:cTn id="92" dur="500" fill="hold"/>
                                        <p:tgtEl>
                                          <p:spTgt spid="1074"/>
                                        </p:tgtEl>
                                        <p:attrNameLst>
                                          <p:attrName>ppt_x</p:attrName>
                                        </p:attrNameLst>
                                      </p:cBhvr>
                                      <p:tavLst>
                                        <p:tav tm="0">
                                          <p:val>
                                            <p:strVal val="#ppt_x"/>
                                          </p:val>
                                        </p:tav>
                                        <p:tav tm="100000">
                                          <p:val>
                                            <p:strVal val="#ppt_x"/>
                                          </p:val>
                                        </p:tav>
                                      </p:tavLst>
                                    </p:anim>
                                    <p:anim calcmode="lin" valueType="num">
                                      <p:cBhvr additive="base">
                                        <p:cTn id="93" dur="500" fill="hold"/>
                                        <p:tgtEl>
                                          <p:spTgt spid="1074"/>
                                        </p:tgtEl>
                                        <p:attrNameLst>
                                          <p:attrName>ppt_y</p:attrName>
                                        </p:attrNameLst>
                                      </p:cBhvr>
                                      <p:tavLst>
                                        <p:tav tm="0">
                                          <p:val>
                                            <p:strVal val="1+#ppt_h/2"/>
                                          </p:val>
                                        </p:tav>
                                        <p:tav tm="100000">
                                          <p:val>
                                            <p:strVal val="#ppt_y"/>
                                          </p:val>
                                        </p:tav>
                                      </p:tavLst>
                                    </p:anim>
                                  </p:childTnLst>
                                </p:cTn>
                              </p:par>
                              <p:par>
                                <p:cTn id="94" presetID="2" presetClass="entr" presetSubtype="4" decel="100000" fill="hold" nodeType="withEffect">
                                  <p:stCondLst>
                                    <p:cond delay="0"/>
                                  </p:stCondLst>
                                  <p:childTnLst>
                                    <p:set>
                                      <p:cBhvr>
                                        <p:cTn id="95" dur="1" fill="hold">
                                          <p:stCondLst>
                                            <p:cond delay="0"/>
                                          </p:stCondLst>
                                        </p:cTn>
                                        <p:tgtEl>
                                          <p:spTgt spid="1075"/>
                                        </p:tgtEl>
                                        <p:attrNameLst>
                                          <p:attrName>style.visibility</p:attrName>
                                        </p:attrNameLst>
                                      </p:cBhvr>
                                      <p:to>
                                        <p:strVal val="visible"/>
                                      </p:to>
                                    </p:set>
                                    <p:anim calcmode="lin" valueType="num">
                                      <p:cBhvr additive="base">
                                        <p:cTn id="96" dur="500" fill="hold"/>
                                        <p:tgtEl>
                                          <p:spTgt spid="1075"/>
                                        </p:tgtEl>
                                        <p:attrNameLst>
                                          <p:attrName>ppt_x</p:attrName>
                                        </p:attrNameLst>
                                      </p:cBhvr>
                                      <p:tavLst>
                                        <p:tav tm="0">
                                          <p:val>
                                            <p:strVal val="#ppt_x"/>
                                          </p:val>
                                        </p:tav>
                                        <p:tav tm="100000">
                                          <p:val>
                                            <p:strVal val="#ppt_x"/>
                                          </p:val>
                                        </p:tav>
                                      </p:tavLst>
                                    </p:anim>
                                    <p:anim calcmode="lin" valueType="num">
                                      <p:cBhvr additive="base">
                                        <p:cTn id="97" dur="500" fill="hold"/>
                                        <p:tgtEl>
                                          <p:spTgt spid="1075"/>
                                        </p:tgtEl>
                                        <p:attrNameLst>
                                          <p:attrName>ppt_y</p:attrName>
                                        </p:attrNameLst>
                                      </p:cBhvr>
                                      <p:tavLst>
                                        <p:tav tm="0">
                                          <p:val>
                                            <p:strVal val="1+#ppt_h/2"/>
                                          </p:val>
                                        </p:tav>
                                        <p:tav tm="100000">
                                          <p:val>
                                            <p:strVal val="#ppt_y"/>
                                          </p:val>
                                        </p:tav>
                                      </p:tavLst>
                                    </p:anim>
                                  </p:childTnLst>
                                </p:cTn>
                              </p:par>
                              <p:par>
                                <p:cTn id="98" presetID="2" presetClass="entr" presetSubtype="4" decel="100000" fill="hold" nodeType="withEffect">
                                  <p:stCondLst>
                                    <p:cond delay="0"/>
                                  </p:stCondLst>
                                  <p:childTnLst>
                                    <p:set>
                                      <p:cBhvr>
                                        <p:cTn id="99" dur="1" fill="hold">
                                          <p:stCondLst>
                                            <p:cond delay="0"/>
                                          </p:stCondLst>
                                        </p:cTn>
                                        <p:tgtEl>
                                          <p:spTgt spid="1108"/>
                                        </p:tgtEl>
                                        <p:attrNameLst>
                                          <p:attrName>style.visibility</p:attrName>
                                        </p:attrNameLst>
                                      </p:cBhvr>
                                      <p:to>
                                        <p:strVal val="visible"/>
                                      </p:to>
                                    </p:set>
                                    <p:anim calcmode="lin" valueType="num">
                                      <p:cBhvr additive="base">
                                        <p:cTn id="100" dur="500" fill="hold"/>
                                        <p:tgtEl>
                                          <p:spTgt spid="1108"/>
                                        </p:tgtEl>
                                        <p:attrNameLst>
                                          <p:attrName>ppt_x</p:attrName>
                                        </p:attrNameLst>
                                      </p:cBhvr>
                                      <p:tavLst>
                                        <p:tav tm="0">
                                          <p:val>
                                            <p:strVal val="#ppt_x"/>
                                          </p:val>
                                        </p:tav>
                                        <p:tav tm="100000">
                                          <p:val>
                                            <p:strVal val="#ppt_x"/>
                                          </p:val>
                                        </p:tav>
                                      </p:tavLst>
                                    </p:anim>
                                    <p:anim calcmode="lin" valueType="num">
                                      <p:cBhvr additive="base">
                                        <p:cTn id="101" dur="500" fill="hold"/>
                                        <p:tgtEl>
                                          <p:spTgt spid="1108"/>
                                        </p:tgtEl>
                                        <p:attrNameLst>
                                          <p:attrName>ppt_y</p:attrName>
                                        </p:attrNameLst>
                                      </p:cBhvr>
                                      <p:tavLst>
                                        <p:tav tm="0">
                                          <p:val>
                                            <p:strVal val="1+#ppt_h/2"/>
                                          </p:val>
                                        </p:tav>
                                        <p:tav tm="100000">
                                          <p:val>
                                            <p:strVal val="#ppt_y"/>
                                          </p:val>
                                        </p:tav>
                                      </p:tavLst>
                                    </p:anim>
                                  </p:childTnLst>
                                </p:cTn>
                              </p:par>
                              <p:par>
                                <p:cTn id="102" presetID="2" presetClass="entr" presetSubtype="4" decel="100000" fill="hold" nodeType="withEffect">
                                  <p:stCondLst>
                                    <p:cond delay="0"/>
                                  </p:stCondLst>
                                  <p:childTnLst>
                                    <p:set>
                                      <p:cBhvr>
                                        <p:cTn id="103" dur="1" fill="hold">
                                          <p:stCondLst>
                                            <p:cond delay="0"/>
                                          </p:stCondLst>
                                        </p:cTn>
                                        <p:tgtEl>
                                          <p:spTgt spid="1077"/>
                                        </p:tgtEl>
                                        <p:attrNameLst>
                                          <p:attrName>style.visibility</p:attrName>
                                        </p:attrNameLst>
                                      </p:cBhvr>
                                      <p:to>
                                        <p:strVal val="visible"/>
                                      </p:to>
                                    </p:set>
                                    <p:anim calcmode="lin" valueType="num">
                                      <p:cBhvr additive="base">
                                        <p:cTn id="104" dur="500" fill="hold"/>
                                        <p:tgtEl>
                                          <p:spTgt spid="1077"/>
                                        </p:tgtEl>
                                        <p:attrNameLst>
                                          <p:attrName>ppt_x</p:attrName>
                                        </p:attrNameLst>
                                      </p:cBhvr>
                                      <p:tavLst>
                                        <p:tav tm="0">
                                          <p:val>
                                            <p:strVal val="#ppt_x"/>
                                          </p:val>
                                        </p:tav>
                                        <p:tav tm="100000">
                                          <p:val>
                                            <p:strVal val="#ppt_x"/>
                                          </p:val>
                                        </p:tav>
                                      </p:tavLst>
                                    </p:anim>
                                    <p:anim calcmode="lin" valueType="num">
                                      <p:cBhvr additive="base">
                                        <p:cTn id="105" dur="500" fill="hold"/>
                                        <p:tgtEl>
                                          <p:spTgt spid="1077"/>
                                        </p:tgtEl>
                                        <p:attrNameLst>
                                          <p:attrName>ppt_y</p:attrName>
                                        </p:attrNameLst>
                                      </p:cBhvr>
                                      <p:tavLst>
                                        <p:tav tm="0">
                                          <p:val>
                                            <p:strVal val="1+#ppt_h/2"/>
                                          </p:val>
                                        </p:tav>
                                        <p:tav tm="100000">
                                          <p:val>
                                            <p:strVal val="#ppt_y"/>
                                          </p:val>
                                        </p:tav>
                                      </p:tavLst>
                                    </p:anim>
                                  </p:childTnLst>
                                </p:cTn>
                              </p:par>
                            </p:childTnLst>
                          </p:cTn>
                        </p:par>
                        <p:par>
                          <p:cTn id="106" fill="hold">
                            <p:stCondLst>
                              <p:cond delay="4750"/>
                            </p:stCondLst>
                            <p:childTnLst>
                              <p:par>
                                <p:cTn id="107" presetID="8" presetClass="emph" presetSubtype="0" fill="hold" nodeType="afterEffect">
                                  <p:stCondLst>
                                    <p:cond delay="0"/>
                                  </p:stCondLst>
                                  <p:childTnLst>
                                    <p:animRot by="-21600000">
                                      <p:cBhvr>
                                        <p:cTn id="108" dur="2750" fill="hold"/>
                                        <p:tgtEl>
                                          <p:spTgt spid="1071"/>
                                        </p:tgtEl>
                                        <p:attrNameLst>
                                          <p:attrName>r</p:attrName>
                                        </p:attrNameLst>
                                      </p:cBhvr>
                                    </p:animRot>
                                  </p:childTnLst>
                                </p:cTn>
                              </p:par>
                              <p:par>
                                <p:cTn id="109" presetID="8" presetClass="emph" presetSubtype="0" fill="hold" nodeType="withEffect">
                                  <p:stCondLst>
                                    <p:cond delay="0"/>
                                  </p:stCondLst>
                                  <p:childTnLst>
                                    <p:animRot by="-21600000">
                                      <p:cBhvr>
                                        <p:cTn id="110" dur="2750" fill="hold"/>
                                        <p:tgtEl>
                                          <p:spTgt spid="1072"/>
                                        </p:tgtEl>
                                        <p:attrNameLst>
                                          <p:attrName>r</p:attrName>
                                        </p:attrNameLst>
                                      </p:cBhvr>
                                    </p:animRot>
                                  </p:childTnLst>
                                </p:cTn>
                              </p:par>
                              <p:par>
                                <p:cTn id="111" presetID="8" presetClass="emph" presetSubtype="0" fill="hold" nodeType="withEffect">
                                  <p:stCondLst>
                                    <p:cond delay="0"/>
                                  </p:stCondLst>
                                  <p:childTnLst>
                                    <p:animRot by="-21600000">
                                      <p:cBhvr>
                                        <p:cTn id="112" dur="2750" fill="hold"/>
                                        <p:tgtEl>
                                          <p:spTgt spid="1073"/>
                                        </p:tgtEl>
                                        <p:attrNameLst>
                                          <p:attrName>r</p:attrName>
                                        </p:attrNameLst>
                                      </p:cBhvr>
                                    </p:animRot>
                                  </p:childTnLst>
                                </p:cTn>
                              </p:par>
                              <p:par>
                                <p:cTn id="113" presetID="8" presetClass="emph" presetSubtype="0" fill="hold" nodeType="withEffect">
                                  <p:stCondLst>
                                    <p:cond delay="0"/>
                                  </p:stCondLst>
                                  <p:childTnLst>
                                    <p:animRot by="-21600000">
                                      <p:cBhvr>
                                        <p:cTn id="114" dur="2750" fill="hold"/>
                                        <p:tgtEl>
                                          <p:spTgt spid="1074"/>
                                        </p:tgtEl>
                                        <p:attrNameLst>
                                          <p:attrName>r</p:attrName>
                                        </p:attrNameLst>
                                      </p:cBhvr>
                                    </p:animRot>
                                  </p:childTnLst>
                                </p:cTn>
                              </p:par>
                              <p:par>
                                <p:cTn id="115" presetID="8" presetClass="emph" presetSubtype="0" fill="hold" nodeType="withEffect">
                                  <p:stCondLst>
                                    <p:cond delay="0"/>
                                  </p:stCondLst>
                                  <p:childTnLst>
                                    <p:animRot by="-21600000">
                                      <p:cBhvr>
                                        <p:cTn id="116" dur="2750" fill="hold"/>
                                        <p:tgtEl>
                                          <p:spTgt spid="1075"/>
                                        </p:tgtEl>
                                        <p:attrNameLst>
                                          <p:attrName>r</p:attrName>
                                        </p:attrNameLst>
                                      </p:cBhvr>
                                    </p:animRot>
                                  </p:childTnLst>
                                </p:cTn>
                              </p:par>
                              <p:par>
                                <p:cTn id="117" presetID="35" presetClass="path" presetSubtype="0" accel="50000" decel="50000" fill="hold" nodeType="withEffect">
                                  <p:stCondLst>
                                    <p:cond delay="0"/>
                                  </p:stCondLst>
                                  <p:childTnLst>
                                    <p:animMotion origin="layout" path="M -2.5E-6 -2.71605E-6 L -0.16771 -2.71605E-6 " pathEditMode="relative" rAng="0" ptsTypes="AA">
                                      <p:cBhvr>
                                        <p:cTn id="118" dur="2750" fill="hold"/>
                                        <p:tgtEl>
                                          <p:spTgt spid="1077"/>
                                        </p:tgtEl>
                                        <p:attrNameLst>
                                          <p:attrName>ppt_x</p:attrName>
                                          <p:attrName>ppt_y</p:attrName>
                                        </p:attrNameLst>
                                      </p:cBhvr>
                                      <p:rCtr x="-8385" y="0"/>
                                    </p:animMotion>
                                  </p:childTnLst>
                                </p:cTn>
                              </p:par>
                              <p:par>
                                <p:cTn id="119" presetID="22" presetClass="entr" presetSubtype="1" fill="hold" nodeType="withEffect">
                                  <p:stCondLst>
                                    <p:cond delay="2250"/>
                                  </p:stCondLst>
                                  <p:childTnLst>
                                    <p:set>
                                      <p:cBhvr>
                                        <p:cTn id="120" dur="1" fill="hold">
                                          <p:stCondLst>
                                            <p:cond delay="0"/>
                                          </p:stCondLst>
                                        </p:cTn>
                                        <p:tgtEl>
                                          <p:spTgt spid="85"/>
                                        </p:tgtEl>
                                        <p:attrNameLst>
                                          <p:attrName>style.visibility</p:attrName>
                                        </p:attrNameLst>
                                      </p:cBhvr>
                                      <p:to>
                                        <p:strVal val="visible"/>
                                      </p:to>
                                    </p:set>
                                    <p:animEffect transition="in" filter="wipe(up)">
                                      <p:cBhvr>
                                        <p:cTn id="121" dur="400"/>
                                        <p:tgtEl>
                                          <p:spTgt spid="85"/>
                                        </p:tgtEl>
                                      </p:cBhvr>
                                    </p:animEffect>
                                  </p:childTnLst>
                                </p:cTn>
                              </p:par>
                              <p:par>
                                <p:cTn id="122" presetID="53" presetClass="entr" presetSubtype="16" fill="hold" grpId="0" nodeType="withEffect">
                                  <p:stCondLst>
                                    <p:cond delay="2250"/>
                                  </p:stCondLst>
                                  <p:childTnLst>
                                    <p:set>
                                      <p:cBhvr>
                                        <p:cTn id="123" dur="1" fill="hold">
                                          <p:stCondLst>
                                            <p:cond delay="0"/>
                                          </p:stCondLst>
                                        </p:cTn>
                                        <p:tgtEl>
                                          <p:spTgt spid="466"/>
                                        </p:tgtEl>
                                        <p:attrNameLst>
                                          <p:attrName>style.visibility</p:attrName>
                                        </p:attrNameLst>
                                      </p:cBhvr>
                                      <p:to>
                                        <p:strVal val="visible"/>
                                      </p:to>
                                    </p:set>
                                    <p:anim calcmode="lin" valueType="num">
                                      <p:cBhvr>
                                        <p:cTn id="124" dur="400" fill="hold"/>
                                        <p:tgtEl>
                                          <p:spTgt spid="466"/>
                                        </p:tgtEl>
                                        <p:attrNameLst>
                                          <p:attrName>ppt_w</p:attrName>
                                        </p:attrNameLst>
                                      </p:cBhvr>
                                      <p:tavLst>
                                        <p:tav tm="0">
                                          <p:val>
                                            <p:fltVal val="0"/>
                                          </p:val>
                                        </p:tav>
                                        <p:tav tm="100000">
                                          <p:val>
                                            <p:strVal val="#ppt_w"/>
                                          </p:val>
                                        </p:tav>
                                      </p:tavLst>
                                    </p:anim>
                                    <p:anim calcmode="lin" valueType="num">
                                      <p:cBhvr>
                                        <p:cTn id="125" dur="400" fill="hold"/>
                                        <p:tgtEl>
                                          <p:spTgt spid="466"/>
                                        </p:tgtEl>
                                        <p:attrNameLst>
                                          <p:attrName>ppt_h</p:attrName>
                                        </p:attrNameLst>
                                      </p:cBhvr>
                                      <p:tavLst>
                                        <p:tav tm="0">
                                          <p:val>
                                            <p:fltVal val="0"/>
                                          </p:val>
                                        </p:tav>
                                        <p:tav tm="100000">
                                          <p:val>
                                            <p:strVal val="#ppt_h"/>
                                          </p:val>
                                        </p:tav>
                                      </p:tavLst>
                                    </p:anim>
                                    <p:animEffect transition="in" filter="fade">
                                      <p:cBhvr>
                                        <p:cTn id="126" dur="400"/>
                                        <p:tgtEl>
                                          <p:spTgt spid="466"/>
                                        </p:tgtEl>
                                      </p:cBhvr>
                                    </p:animEffect>
                                  </p:childTnLst>
                                </p:cTn>
                              </p:par>
                              <p:par>
                                <p:cTn id="127" presetID="10" presetClass="entr" presetSubtype="0" fill="hold" grpId="0" nodeType="withEffect">
                                  <p:stCondLst>
                                    <p:cond delay="2250"/>
                                  </p:stCondLst>
                                  <p:childTnLst>
                                    <p:set>
                                      <p:cBhvr>
                                        <p:cTn id="128" dur="1" fill="hold">
                                          <p:stCondLst>
                                            <p:cond delay="0"/>
                                          </p:stCondLst>
                                        </p:cTn>
                                        <p:tgtEl>
                                          <p:spTgt spid="453"/>
                                        </p:tgtEl>
                                        <p:attrNameLst>
                                          <p:attrName>style.visibility</p:attrName>
                                        </p:attrNameLst>
                                      </p:cBhvr>
                                      <p:to>
                                        <p:strVal val="visible"/>
                                      </p:to>
                                    </p:set>
                                    <p:animEffect transition="in" filter="fade">
                                      <p:cBhvr>
                                        <p:cTn id="129" dur="500"/>
                                        <p:tgtEl>
                                          <p:spTgt spid="453"/>
                                        </p:tgtEl>
                                      </p:cBhvr>
                                    </p:animEffect>
                                  </p:childTnLst>
                                </p:cTn>
                              </p:par>
                              <p:par>
                                <p:cTn id="130" presetID="42" presetClass="path" presetSubtype="0" decel="100000" fill="hold" grpId="1" nodeType="withEffect">
                                  <p:stCondLst>
                                    <p:cond delay="2250"/>
                                  </p:stCondLst>
                                  <p:childTnLst>
                                    <p:animMotion origin="layout" path="M -1.94444E-6 -4.93827E-6 L -1.94444E-6 0.02933 " pathEditMode="relative" rAng="0" ptsTypes="AA">
                                      <p:cBhvr>
                                        <p:cTn id="131" dur="500" spd="-100000" fill="hold"/>
                                        <p:tgtEl>
                                          <p:spTgt spid="453"/>
                                        </p:tgtEl>
                                        <p:attrNameLst>
                                          <p:attrName>ppt_x</p:attrName>
                                          <p:attrName>ppt_y</p:attrName>
                                        </p:attrNameLst>
                                      </p:cBhvr>
                                      <p:rCtr x="0" y="1451"/>
                                    </p:animMotion>
                                  </p:childTnLst>
                                </p:cTn>
                              </p:par>
                            </p:childTnLst>
                          </p:cTn>
                        </p:par>
                        <p:par>
                          <p:cTn id="132" fill="hold">
                            <p:stCondLst>
                              <p:cond delay="7500"/>
                            </p:stCondLst>
                            <p:childTnLst>
                              <p:par>
                                <p:cTn id="133" presetID="2" presetClass="entr" presetSubtype="4" decel="100000" fill="hold" nodeType="afterEffect">
                                  <p:stCondLst>
                                    <p:cond delay="0"/>
                                  </p:stCondLst>
                                  <p:childTnLst>
                                    <p:set>
                                      <p:cBhvr>
                                        <p:cTn id="134" dur="1" fill="hold">
                                          <p:stCondLst>
                                            <p:cond delay="0"/>
                                          </p:stCondLst>
                                        </p:cTn>
                                        <p:tgtEl>
                                          <p:spTgt spid="976"/>
                                        </p:tgtEl>
                                        <p:attrNameLst>
                                          <p:attrName>style.visibility</p:attrName>
                                        </p:attrNameLst>
                                      </p:cBhvr>
                                      <p:to>
                                        <p:strVal val="visible"/>
                                      </p:to>
                                    </p:set>
                                    <p:anim calcmode="lin" valueType="num">
                                      <p:cBhvr additive="base">
                                        <p:cTn id="135" dur="500" fill="hold"/>
                                        <p:tgtEl>
                                          <p:spTgt spid="976"/>
                                        </p:tgtEl>
                                        <p:attrNameLst>
                                          <p:attrName>ppt_x</p:attrName>
                                        </p:attrNameLst>
                                      </p:cBhvr>
                                      <p:tavLst>
                                        <p:tav tm="0">
                                          <p:val>
                                            <p:strVal val="#ppt_x"/>
                                          </p:val>
                                        </p:tav>
                                        <p:tav tm="100000">
                                          <p:val>
                                            <p:strVal val="#ppt_x"/>
                                          </p:val>
                                        </p:tav>
                                      </p:tavLst>
                                    </p:anim>
                                    <p:anim calcmode="lin" valueType="num">
                                      <p:cBhvr additive="base">
                                        <p:cTn id="136" dur="500" fill="hold"/>
                                        <p:tgtEl>
                                          <p:spTgt spid="976"/>
                                        </p:tgtEl>
                                        <p:attrNameLst>
                                          <p:attrName>ppt_y</p:attrName>
                                        </p:attrNameLst>
                                      </p:cBhvr>
                                      <p:tavLst>
                                        <p:tav tm="0">
                                          <p:val>
                                            <p:strVal val="1+#ppt_h/2"/>
                                          </p:val>
                                        </p:tav>
                                        <p:tav tm="100000">
                                          <p:val>
                                            <p:strVal val="#ppt_y"/>
                                          </p:val>
                                        </p:tav>
                                      </p:tavLst>
                                    </p:anim>
                                  </p:childTnLst>
                                </p:cTn>
                              </p:par>
                              <p:par>
                                <p:cTn id="137" presetID="2" presetClass="entr" presetSubtype="4" decel="100000" fill="hold" grpId="0" nodeType="withEffect">
                                  <p:stCondLst>
                                    <p:cond delay="0"/>
                                  </p:stCondLst>
                                  <p:childTnLst>
                                    <p:set>
                                      <p:cBhvr>
                                        <p:cTn id="138" dur="1" fill="hold">
                                          <p:stCondLst>
                                            <p:cond delay="0"/>
                                          </p:stCondLst>
                                        </p:cTn>
                                        <p:tgtEl>
                                          <p:spTgt spid="1166"/>
                                        </p:tgtEl>
                                        <p:attrNameLst>
                                          <p:attrName>style.visibility</p:attrName>
                                        </p:attrNameLst>
                                      </p:cBhvr>
                                      <p:to>
                                        <p:strVal val="visible"/>
                                      </p:to>
                                    </p:set>
                                    <p:anim calcmode="lin" valueType="num">
                                      <p:cBhvr additive="base">
                                        <p:cTn id="139" dur="500" fill="hold"/>
                                        <p:tgtEl>
                                          <p:spTgt spid="1166"/>
                                        </p:tgtEl>
                                        <p:attrNameLst>
                                          <p:attrName>ppt_x</p:attrName>
                                        </p:attrNameLst>
                                      </p:cBhvr>
                                      <p:tavLst>
                                        <p:tav tm="0">
                                          <p:val>
                                            <p:strVal val="#ppt_x"/>
                                          </p:val>
                                        </p:tav>
                                        <p:tav tm="100000">
                                          <p:val>
                                            <p:strVal val="#ppt_x"/>
                                          </p:val>
                                        </p:tav>
                                      </p:tavLst>
                                    </p:anim>
                                    <p:anim calcmode="lin" valueType="num">
                                      <p:cBhvr additive="base">
                                        <p:cTn id="140" dur="500" fill="hold"/>
                                        <p:tgtEl>
                                          <p:spTgt spid="1166"/>
                                        </p:tgtEl>
                                        <p:attrNameLst>
                                          <p:attrName>ppt_y</p:attrName>
                                        </p:attrNameLst>
                                      </p:cBhvr>
                                      <p:tavLst>
                                        <p:tav tm="0">
                                          <p:val>
                                            <p:strVal val="1+#ppt_h/2"/>
                                          </p:val>
                                        </p:tav>
                                        <p:tav tm="100000">
                                          <p:val>
                                            <p:strVal val="#ppt_y"/>
                                          </p:val>
                                        </p:tav>
                                      </p:tavLst>
                                    </p:anim>
                                  </p:childTnLst>
                                </p:cTn>
                              </p:par>
                              <p:par>
                                <p:cTn id="141" presetID="2" presetClass="entr" presetSubtype="4" decel="100000" fill="hold" nodeType="withEffect">
                                  <p:stCondLst>
                                    <p:cond delay="0"/>
                                  </p:stCondLst>
                                  <p:childTnLst>
                                    <p:set>
                                      <p:cBhvr>
                                        <p:cTn id="142" dur="1" fill="hold">
                                          <p:stCondLst>
                                            <p:cond delay="0"/>
                                          </p:stCondLst>
                                        </p:cTn>
                                        <p:tgtEl>
                                          <p:spTgt spid="1175"/>
                                        </p:tgtEl>
                                        <p:attrNameLst>
                                          <p:attrName>style.visibility</p:attrName>
                                        </p:attrNameLst>
                                      </p:cBhvr>
                                      <p:to>
                                        <p:strVal val="visible"/>
                                      </p:to>
                                    </p:set>
                                    <p:anim calcmode="lin" valueType="num">
                                      <p:cBhvr additive="base">
                                        <p:cTn id="143" dur="500" fill="hold"/>
                                        <p:tgtEl>
                                          <p:spTgt spid="1175"/>
                                        </p:tgtEl>
                                        <p:attrNameLst>
                                          <p:attrName>ppt_x</p:attrName>
                                        </p:attrNameLst>
                                      </p:cBhvr>
                                      <p:tavLst>
                                        <p:tav tm="0">
                                          <p:val>
                                            <p:strVal val="#ppt_x"/>
                                          </p:val>
                                        </p:tav>
                                        <p:tav tm="100000">
                                          <p:val>
                                            <p:strVal val="#ppt_x"/>
                                          </p:val>
                                        </p:tav>
                                      </p:tavLst>
                                    </p:anim>
                                    <p:anim calcmode="lin" valueType="num">
                                      <p:cBhvr additive="base">
                                        <p:cTn id="144" dur="500" fill="hold"/>
                                        <p:tgtEl>
                                          <p:spTgt spid="1175"/>
                                        </p:tgtEl>
                                        <p:attrNameLst>
                                          <p:attrName>ppt_y</p:attrName>
                                        </p:attrNameLst>
                                      </p:cBhvr>
                                      <p:tavLst>
                                        <p:tav tm="0">
                                          <p:val>
                                            <p:strVal val="1+#ppt_h/2"/>
                                          </p:val>
                                        </p:tav>
                                        <p:tav tm="100000">
                                          <p:val>
                                            <p:strVal val="#ppt_y"/>
                                          </p:val>
                                        </p:tav>
                                      </p:tavLst>
                                    </p:anim>
                                  </p:childTnLst>
                                </p:cTn>
                              </p:par>
                              <p:par>
                                <p:cTn id="145" presetID="2" presetClass="entr" presetSubtype="4" decel="100000" fill="hold" grpId="0" nodeType="withEffect">
                                  <p:stCondLst>
                                    <p:cond delay="0"/>
                                  </p:stCondLst>
                                  <p:childTnLst>
                                    <p:set>
                                      <p:cBhvr>
                                        <p:cTn id="146" dur="1" fill="hold">
                                          <p:stCondLst>
                                            <p:cond delay="0"/>
                                          </p:stCondLst>
                                        </p:cTn>
                                        <p:tgtEl>
                                          <p:spTgt spid="1170"/>
                                        </p:tgtEl>
                                        <p:attrNameLst>
                                          <p:attrName>style.visibility</p:attrName>
                                        </p:attrNameLst>
                                      </p:cBhvr>
                                      <p:to>
                                        <p:strVal val="visible"/>
                                      </p:to>
                                    </p:set>
                                    <p:anim calcmode="lin" valueType="num">
                                      <p:cBhvr additive="base">
                                        <p:cTn id="147" dur="500" fill="hold"/>
                                        <p:tgtEl>
                                          <p:spTgt spid="1170"/>
                                        </p:tgtEl>
                                        <p:attrNameLst>
                                          <p:attrName>ppt_x</p:attrName>
                                        </p:attrNameLst>
                                      </p:cBhvr>
                                      <p:tavLst>
                                        <p:tav tm="0">
                                          <p:val>
                                            <p:strVal val="#ppt_x"/>
                                          </p:val>
                                        </p:tav>
                                        <p:tav tm="100000">
                                          <p:val>
                                            <p:strVal val="#ppt_x"/>
                                          </p:val>
                                        </p:tav>
                                      </p:tavLst>
                                    </p:anim>
                                    <p:anim calcmode="lin" valueType="num">
                                      <p:cBhvr additive="base">
                                        <p:cTn id="148" dur="500" fill="hold"/>
                                        <p:tgtEl>
                                          <p:spTgt spid="1170"/>
                                        </p:tgtEl>
                                        <p:attrNameLst>
                                          <p:attrName>ppt_y</p:attrName>
                                        </p:attrNameLst>
                                      </p:cBhvr>
                                      <p:tavLst>
                                        <p:tav tm="0">
                                          <p:val>
                                            <p:strVal val="1+#ppt_h/2"/>
                                          </p:val>
                                        </p:tav>
                                        <p:tav tm="100000">
                                          <p:val>
                                            <p:strVal val="#ppt_y"/>
                                          </p:val>
                                        </p:tav>
                                      </p:tavLst>
                                    </p:anim>
                                  </p:childTnLst>
                                </p:cTn>
                              </p:par>
                              <p:par>
                                <p:cTn id="149" presetID="2" presetClass="entr" presetSubtype="4" decel="100000" fill="hold" grpId="0" nodeType="withEffect">
                                  <p:stCondLst>
                                    <p:cond delay="0"/>
                                  </p:stCondLst>
                                  <p:childTnLst>
                                    <p:set>
                                      <p:cBhvr>
                                        <p:cTn id="150" dur="1" fill="hold">
                                          <p:stCondLst>
                                            <p:cond delay="0"/>
                                          </p:stCondLst>
                                        </p:cTn>
                                        <p:tgtEl>
                                          <p:spTgt spid="1171"/>
                                        </p:tgtEl>
                                        <p:attrNameLst>
                                          <p:attrName>style.visibility</p:attrName>
                                        </p:attrNameLst>
                                      </p:cBhvr>
                                      <p:to>
                                        <p:strVal val="visible"/>
                                      </p:to>
                                    </p:set>
                                    <p:anim calcmode="lin" valueType="num">
                                      <p:cBhvr additive="base">
                                        <p:cTn id="151" dur="500" fill="hold"/>
                                        <p:tgtEl>
                                          <p:spTgt spid="1171"/>
                                        </p:tgtEl>
                                        <p:attrNameLst>
                                          <p:attrName>ppt_x</p:attrName>
                                        </p:attrNameLst>
                                      </p:cBhvr>
                                      <p:tavLst>
                                        <p:tav tm="0">
                                          <p:val>
                                            <p:strVal val="#ppt_x"/>
                                          </p:val>
                                        </p:tav>
                                        <p:tav tm="100000">
                                          <p:val>
                                            <p:strVal val="#ppt_x"/>
                                          </p:val>
                                        </p:tav>
                                      </p:tavLst>
                                    </p:anim>
                                    <p:anim calcmode="lin" valueType="num">
                                      <p:cBhvr additive="base">
                                        <p:cTn id="152" dur="500" fill="hold"/>
                                        <p:tgtEl>
                                          <p:spTgt spid="1171"/>
                                        </p:tgtEl>
                                        <p:attrNameLst>
                                          <p:attrName>ppt_y</p:attrName>
                                        </p:attrNameLst>
                                      </p:cBhvr>
                                      <p:tavLst>
                                        <p:tav tm="0">
                                          <p:val>
                                            <p:strVal val="1+#ppt_h/2"/>
                                          </p:val>
                                        </p:tav>
                                        <p:tav tm="100000">
                                          <p:val>
                                            <p:strVal val="#ppt_y"/>
                                          </p:val>
                                        </p:tav>
                                      </p:tavLst>
                                    </p:anim>
                                  </p:childTnLst>
                                </p:cTn>
                              </p:par>
                              <p:par>
                                <p:cTn id="153" presetID="35" presetClass="path" presetSubtype="0" accel="28000" decel="72000" fill="hold" nodeType="withEffect">
                                  <p:stCondLst>
                                    <p:cond delay="0"/>
                                  </p:stCondLst>
                                  <p:childTnLst>
                                    <p:animMotion origin="layout" path="M 3.88889E-6 3.7037E-6 L -0.12136 3.7037E-6 " pathEditMode="relative" rAng="0" ptsTypes="AA">
                                      <p:cBhvr>
                                        <p:cTn id="154" dur="3000" fill="hold"/>
                                        <p:tgtEl>
                                          <p:spTgt spid="2"/>
                                        </p:tgtEl>
                                        <p:attrNameLst>
                                          <p:attrName>ppt_x</p:attrName>
                                          <p:attrName>ppt_y</p:attrName>
                                        </p:attrNameLst>
                                      </p:cBhvr>
                                      <p:rCtr x="-6076" y="0"/>
                                    </p:animMotion>
                                  </p:childTnLst>
                                </p:cTn>
                              </p:par>
                              <p:par>
                                <p:cTn id="155" presetID="22" presetClass="entr" presetSubtype="2" fill="hold" nodeType="withEffect">
                                  <p:stCondLst>
                                    <p:cond delay="2500"/>
                                  </p:stCondLst>
                                  <p:childTnLst>
                                    <p:set>
                                      <p:cBhvr>
                                        <p:cTn id="156" dur="1" fill="hold">
                                          <p:stCondLst>
                                            <p:cond delay="0"/>
                                          </p:stCondLst>
                                        </p:cTn>
                                        <p:tgtEl>
                                          <p:spTgt spid="86"/>
                                        </p:tgtEl>
                                        <p:attrNameLst>
                                          <p:attrName>style.visibility</p:attrName>
                                        </p:attrNameLst>
                                      </p:cBhvr>
                                      <p:to>
                                        <p:strVal val="visible"/>
                                      </p:to>
                                    </p:set>
                                    <p:animEffect transition="in" filter="wipe(right)">
                                      <p:cBhvr>
                                        <p:cTn id="157" dur="400"/>
                                        <p:tgtEl>
                                          <p:spTgt spid="86"/>
                                        </p:tgtEl>
                                      </p:cBhvr>
                                    </p:animEffect>
                                  </p:childTnLst>
                                </p:cTn>
                              </p:par>
                              <p:par>
                                <p:cTn id="158" presetID="53" presetClass="entr" presetSubtype="16" fill="hold" grpId="0" nodeType="withEffect">
                                  <p:stCondLst>
                                    <p:cond delay="2500"/>
                                  </p:stCondLst>
                                  <p:childTnLst>
                                    <p:set>
                                      <p:cBhvr>
                                        <p:cTn id="159" dur="1" fill="hold">
                                          <p:stCondLst>
                                            <p:cond delay="0"/>
                                          </p:stCondLst>
                                        </p:cTn>
                                        <p:tgtEl>
                                          <p:spTgt spid="465"/>
                                        </p:tgtEl>
                                        <p:attrNameLst>
                                          <p:attrName>style.visibility</p:attrName>
                                        </p:attrNameLst>
                                      </p:cBhvr>
                                      <p:to>
                                        <p:strVal val="visible"/>
                                      </p:to>
                                    </p:set>
                                    <p:anim calcmode="lin" valueType="num">
                                      <p:cBhvr>
                                        <p:cTn id="160" dur="400" fill="hold"/>
                                        <p:tgtEl>
                                          <p:spTgt spid="465"/>
                                        </p:tgtEl>
                                        <p:attrNameLst>
                                          <p:attrName>ppt_w</p:attrName>
                                        </p:attrNameLst>
                                      </p:cBhvr>
                                      <p:tavLst>
                                        <p:tav tm="0">
                                          <p:val>
                                            <p:fltVal val="0"/>
                                          </p:val>
                                        </p:tav>
                                        <p:tav tm="100000">
                                          <p:val>
                                            <p:strVal val="#ppt_w"/>
                                          </p:val>
                                        </p:tav>
                                      </p:tavLst>
                                    </p:anim>
                                    <p:anim calcmode="lin" valueType="num">
                                      <p:cBhvr>
                                        <p:cTn id="161" dur="400" fill="hold"/>
                                        <p:tgtEl>
                                          <p:spTgt spid="465"/>
                                        </p:tgtEl>
                                        <p:attrNameLst>
                                          <p:attrName>ppt_h</p:attrName>
                                        </p:attrNameLst>
                                      </p:cBhvr>
                                      <p:tavLst>
                                        <p:tav tm="0">
                                          <p:val>
                                            <p:fltVal val="0"/>
                                          </p:val>
                                        </p:tav>
                                        <p:tav tm="100000">
                                          <p:val>
                                            <p:strVal val="#ppt_h"/>
                                          </p:val>
                                        </p:tav>
                                      </p:tavLst>
                                    </p:anim>
                                    <p:animEffect transition="in" filter="fade">
                                      <p:cBhvr>
                                        <p:cTn id="162" dur="400"/>
                                        <p:tgtEl>
                                          <p:spTgt spid="465"/>
                                        </p:tgtEl>
                                      </p:cBhvr>
                                    </p:animEffect>
                                  </p:childTnLst>
                                </p:cTn>
                              </p:par>
                              <p:par>
                                <p:cTn id="163" presetID="10" presetClass="entr" presetSubtype="0" fill="hold" grpId="0" nodeType="withEffect">
                                  <p:stCondLst>
                                    <p:cond delay="2500"/>
                                  </p:stCondLst>
                                  <p:childTnLst>
                                    <p:set>
                                      <p:cBhvr>
                                        <p:cTn id="164" dur="1" fill="hold">
                                          <p:stCondLst>
                                            <p:cond delay="0"/>
                                          </p:stCondLst>
                                        </p:cTn>
                                        <p:tgtEl>
                                          <p:spTgt spid="454"/>
                                        </p:tgtEl>
                                        <p:attrNameLst>
                                          <p:attrName>style.visibility</p:attrName>
                                        </p:attrNameLst>
                                      </p:cBhvr>
                                      <p:to>
                                        <p:strVal val="visible"/>
                                      </p:to>
                                    </p:set>
                                    <p:animEffect transition="in" filter="fade">
                                      <p:cBhvr>
                                        <p:cTn id="165" dur="500"/>
                                        <p:tgtEl>
                                          <p:spTgt spid="454"/>
                                        </p:tgtEl>
                                      </p:cBhvr>
                                    </p:animEffect>
                                  </p:childTnLst>
                                </p:cTn>
                              </p:par>
                              <p:par>
                                <p:cTn id="166" presetID="42" presetClass="path" presetSubtype="0" decel="100000" fill="hold" grpId="1" nodeType="withEffect">
                                  <p:stCondLst>
                                    <p:cond delay="2500"/>
                                  </p:stCondLst>
                                  <p:childTnLst>
                                    <p:animMotion origin="layout" path="M -1.94444E-6 -4.93827E-6 L -1.94444E-6 0.02933 " pathEditMode="relative" rAng="0" ptsTypes="AA">
                                      <p:cBhvr>
                                        <p:cTn id="167" dur="500" spd="-100000" fill="hold"/>
                                        <p:tgtEl>
                                          <p:spTgt spid="454"/>
                                        </p:tgtEl>
                                        <p:attrNameLst>
                                          <p:attrName>ppt_x</p:attrName>
                                          <p:attrName>ppt_y</p:attrName>
                                        </p:attrNameLst>
                                      </p:cBhvr>
                                      <p:rCtr x="0" y="1451"/>
                                    </p:animMotion>
                                  </p:childTnLst>
                                </p:cTn>
                              </p:par>
                            </p:childTnLst>
                          </p:cTn>
                        </p:par>
                        <p:par>
                          <p:cTn id="168" fill="hold">
                            <p:stCondLst>
                              <p:cond delay="10500"/>
                            </p:stCondLst>
                            <p:childTnLst>
                              <p:par>
                                <p:cTn id="169" presetID="2" presetClass="entr" presetSubtype="4" decel="100000" fill="hold" nodeType="afterEffect">
                                  <p:stCondLst>
                                    <p:cond delay="0"/>
                                  </p:stCondLst>
                                  <p:childTnLst>
                                    <p:set>
                                      <p:cBhvr>
                                        <p:cTn id="170" dur="1" fill="hold">
                                          <p:stCondLst>
                                            <p:cond delay="0"/>
                                          </p:stCondLst>
                                        </p:cTn>
                                        <p:tgtEl>
                                          <p:spTgt spid="1160"/>
                                        </p:tgtEl>
                                        <p:attrNameLst>
                                          <p:attrName>style.visibility</p:attrName>
                                        </p:attrNameLst>
                                      </p:cBhvr>
                                      <p:to>
                                        <p:strVal val="visible"/>
                                      </p:to>
                                    </p:set>
                                    <p:anim calcmode="lin" valueType="num">
                                      <p:cBhvr additive="base">
                                        <p:cTn id="171" dur="750" fill="hold"/>
                                        <p:tgtEl>
                                          <p:spTgt spid="1160"/>
                                        </p:tgtEl>
                                        <p:attrNameLst>
                                          <p:attrName>ppt_x</p:attrName>
                                        </p:attrNameLst>
                                      </p:cBhvr>
                                      <p:tavLst>
                                        <p:tav tm="0">
                                          <p:val>
                                            <p:strVal val="#ppt_x"/>
                                          </p:val>
                                        </p:tav>
                                        <p:tav tm="100000">
                                          <p:val>
                                            <p:strVal val="#ppt_x"/>
                                          </p:val>
                                        </p:tav>
                                      </p:tavLst>
                                    </p:anim>
                                    <p:anim calcmode="lin" valueType="num">
                                      <p:cBhvr additive="base">
                                        <p:cTn id="172" dur="750" fill="hold"/>
                                        <p:tgtEl>
                                          <p:spTgt spid="1160"/>
                                        </p:tgtEl>
                                        <p:attrNameLst>
                                          <p:attrName>ppt_y</p:attrName>
                                        </p:attrNameLst>
                                      </p:cBhvr>
                                      <p:tavLst>
                                        <p:tav tm="0">
                                          <p:val>
                                            <p:strVal val="1+#ppt_h/2"/>
                                          </p:val>
                                        </p:tav>
                                        <p:tav tm="100000">
                                          <p:val>
                                            <p:strVal val="#ppt_y"/>
                                          </p:val>
                                        </p:tav>
                                      </p:tavLst>
                                    </p:anim>
                                  </p:childTnLst>
                                </p:cTn>
                              </p:par>
                              <p:par>
                                <p:cTn id="173" presetID="2" presetClass="entr" presetSubtype="4" decel="100000" fill="hold" grpId="0" nodeType="withEffect">
                                  <p:stCondLst>
                                    <p:cond delay="0"/>
                                  </p:stCondLst>
                                  <p:childTnLst>
                                    <p:set>
                                      <p:cBhvr>
                                        <p:cTn id="174" dur="1" fill="hold">
                                          <p:stCondLst>
                                            <p:cond delay="0"/>
                                          </p:stCondLst>
                                        </p:cTn>
                                        <p:tgtEl>
                                          <p:spTgt spid="1165"/>
                                        </p:tgtEl>
                                        <p:attrNameLst>
                                          <p:attrName>style.visibility</p:attrName>
                                        </p:attrNameLst>
                                      </p:cBhvr>
                                      <p:to>
                                        <p:strVal val="visible"/>
                                      </p:to>
                                    </p:set>
                                    <p:anim calcmode="lin" valueType="num">
                                      <p:cBhvr additive="base">
                                        <p:cTn id="175" dur="750" fill="hold"/>
                                        <p:tgtEl>
                                          <p:spTgt spid="1165"/>
                                        </p:tgtEl>
                                        <p:attrNameLst>
                                          <p:attrName>ppt_x</p:attrName>
                                        </p:attrNameLst>
                                      </p:cBhvr>
                                      <p:tavLst>
                                        <p:tav tm="0">
                                          <p:val>
                                            <p:strVal val="#ppt_x"/>
                                          </p:val>
                                        </p:tav>
                                        <p:tav tm="100000">
                                          <p:val>
                                            <p:strVal val="#ppt_x"/>
                                          </p:val>
                                        </p:tav>
                                      </p:tavLst>
                                    </p:anim>
                                    <p:anim calcmode="lin" valueType="num">
                                      <p:cBhvr additive="base">
                                        <p:cTn id="176" dur="750" fill="hold"/>
                                        <p:tgtEl>
                                          <p:spTgt spid="1165"/>
                                        </p:tgtEl>
                                        <p:attrNameLst>
                                          <p:attrName>ppt_y</p:attrName>
                                        </p:attrNameLst>
                                      </p:cBhvr>
                                      <p:tavLst>
                                        <p:tav tm="0">
                                          <p:val>
                                            <p:strVal val="1+#ppt_h/2"/>
                                          </p:val>
                                        </p:tav>
                                        <p:tav tm="100000">
                                          <p:val>
                                            <p:strVal val="#ppt_y"/>
                                          </p:val>
                                        </p:tav>
                                      </p:tavLst>
                                    </p:anim>
                                  </p:childTnLst>
                                </p:cTn>
                              </p:par>
                              <p:par>
                                <p:cTn id="177" presetID="22" presetClass="entr" presetSubtype="8" fill="hold" grpId="1" nodeType="withEffect">
                                  <p:stCondLst>
                                    <p:cond delay="750"/>
                                  </p:stCondLst>
                                  <p:childTnLst>
                                    <p:set>
                                      <p:cBhvr>
                                        <p:cTn id="178" dur="1" fill="hold">
                                          <p:stCondLst>
                                            <p:cond delay="0"/>
                                          </p:stCondLst>
                                        </p:cTn>
                                        <p:tgtEl>
                                          <p:spTgt spid="115"/>
                                        </p:tgtEl>
                                        <p:attrNameLst>
                                          <p:attrName>style.visibility</p:attrName>
                                        </p:attrNameLst>
                                      </p:cBhvr>
                                      <p:to>
                                        <p:strVal val="visible"/>
                                      </p:to>
                                    </p:set>
                                    <p:animEffect transition="in" filter="wipe(left)">
                                      <p:cBhvr>
                                        <p:cTn id="179" dur="1000"/>
                                        <p:tgtEl>
                                          <p:spTgt spid="115"/>
                                        </p:tgtEl>
                                      </p:cBhvr>
                                    </p:animEffect>
                                  </p:childTnLst>
                                </p:cTn>
                              </p:par>
                              <p:par>
                                <p:cTn id="180" presetID="22" presetClass="entr" presetSubtype="8" fill="hold" grpId="1" nodeType="withEffect">
                                  <p:stCondLst>
                                    <p:cond delay="750"/>
                                  </p:stCondLst>
                                  <p:childTnLst>
                                    <p:set>
                                      <p:cBhvr>
                                        <p:cTn id="181" dur="1" fill="hold">
                                          <p:stCondLst>
                                            <p:cond delay="0"/>
                                          </p:stCondLst>
                                        </p:cTn>
                                        <p:tgtEl>
                                          <p:spTgt spid="116"/>
                                        </p:tgtEl>
                                        <p:attrNameLst>
                                          <p:attrName>style.visibility</p:attrName>
                                        </p:attrNameLst>
                                      </p:cBhvr>
                                      <p:to>
                                        <p:strVal val="visible"/>
                                      </p:to>
                                    </p:set>
                                    <p:animEffect transition="in" filter="wipe(left)">
                                      <p:cBhvr>
                                        <p:cTn id="182" dur="1000"/>
                                        <p:tgtEl>
                                          <p:spTgt spid="116"/>
                                        </p:tgtEl>
                                      </p:cBhvr>
                                    </p:animEffect>
                                  </p:childTnLst>
                                </p:cTn>
                              </p:par>
                              <p:par>
                                <p:cTn id="183" presetID="35" presetClass="path" presetSubtype="0" repeatCount="indefinite" fill="hold" grpId="0" nodeType="withEffect">
                                  <p:stCondLst>
                                    <p:cond delay="800"/>
                                  </p:stCondLst>
                                  <p:childTnLst>
                                    <p:animMotion origin="layout" path="M -4.16667E-6 -2.09877E-6 L -0.46145 -2.09877E-6 " pathEditMode="relative" rAng="0" ptsTypes="AA">
                                      <p:cBhvr>
                                        <p:cTn id="184" dur="6750" fill="hold"/>
                                        <p:tgtEl>
                                          <p:spTgt spid="115"/>
                                        </p:tgtEl>
                                        <p:attrNameLst>
                                          <p:attrName>ppt_x</p:attrName>
                                          <p:attrName>ppt_y</p:attrName>
                                        </p:attrNameLst>
                                      </p:cBhvr>
                                      <p:rCtr x="-23073" y="0"/>
                                    </p:animMotion>
                                  </p:childTnLst>
                                </p:cTn>
                              </p:par>
                              <p:par>
                                <p:cTn id="185" presetID="35" presetClass="path" presetSubtype="0" repeatCount="indefinite" fill="hold" grpId="0" nodeType="withEffect">
                                  <p:stCondLst>
                                    <p:cond delay="800"/>
                                  </p:stCondLst>
                                  <p:childTnLst>
                                    <p:animMotion origin="layout" path="M 4.16667E-6 -1.60494E-6 L -0.73403 0.01019 " pathEditMode="relative" rAng="0" ptsTypes="AA">
                                      <p:cBhvr>
                                        <p:cTn id="186" dur="6750" fill="hold"/>
                                        <p:tgtEl>
                                          <p:spTgt spid="116"/>
                                        </p:tgtEl>
                                        <p:attrNameLst>
                                          <p:attrName>ppt_x</p:attrName>
                                          <p:attrName>ppt_y</p:attrName>
                                        </p:attrNameLst>
                                      </p:cBhvr>
                                      <p:rCtr x="-36701" y="494"/>
                                    </p:animMotion>
                                  </p:childTnLst>
                                </p:cTn>
                              </p:par>
                              <p:par>
                                <p:cTn id="187" presetID="53" presetClass="entr" presetSubtype="16" fill="hold" nodeType="withEffect">
                                  <p:stCondLst>
                                    <p:cond delay="1250"/>
                                  </p:stCondLst>
                                  <p:childTnLst>
                                    <p:set>
                                      <p:cBhvr>
                                        <p:cTn id="188" dur="1" fill="hold">
                                          <p:stCondLst>
                                            <p:cond delay="0"/>
                                          </p:stCondLst>
                                        </p:cTn>
                                        <p:tgtEl>
                                          <p:spTgt spid="9"/>
                                        </p:tgtEl>
                                        <p:attrNameLst>
                                          <p:attrName>style.visibility</p:attrName>
                                        </p:attrNameLst>
                                      </p:cBhvr>
                                      <p:to>
                                        <p:strVal val="visible"/>
                                      </p:to>
                                    </p:set>
                                    <p:anim calcmode="lin" valueType="num">
                                      <p:cBhvr>
                                        <p:cTn id="189" dur="500" fill="hold"/>
                                        <p:tgtEl>
                                          <p:spTgt spid="9"/>
                                        </p:tgtEl>
                                        <p:attrNameLst>
                                          <p:attrName>ppt_w</p:attrName>
                                        </p:attrNameLst>
                                      </p:cBhvr>
                                      <p:tavLst>
                                        <p:tav tm="0">
                                          <p:val>
                                            <p:fltVal val="0"/>
                                          </p:val>
                                        </p:tav>
                                        <p:tav tm="100000">
                                          <p:val>
                                            <p:strVal val="#ppt_w"/>
                                          </p:val>
                                        </p:tav>
                                      </p:tavLst>
                                    </p:anim>
                                    <p:anim calcmode="lin" valueType="num">
                                      <p:cBhvr>
                                        <p:cTn id="190" dur="500" fill="hold"/>
                                        <p:tgtEl>
                                          <p:spTgt spid="9"/>
                                        </p:tgtEl>
                                        <p:attrNameLst>
                                          <p:attrName>ppt_h</p:attrName>
                                        </p:attrNameLst>
                                      </p:cBhvr>
                                      <p:tavLst>
                                        <p:tav tm="0">
                                          <p:val>
                                            <p:fltVal val="0"/>
                                          </p:val>
                                        </p:tav>
                                        <p:tav tm="100000">
                                          <p:val>
                                            <p:strVal val="#ppt_h"/>
                                          </p:val>
                                        </p:tav>
                                      </p:tavLst>
                                    </p:anim>
                                    <p:animEffect transition="in" filter="fade">
                                      <p:cBhvr>
                                        <p:cTn id="191" dur="500"/>
                                        <p:tgtEl>
                                          <p:spTgt spid="9"/>
                                        </p:tgtEl>
                                      </p:cBhvr>
                                    </p:animEffect>
                                  </p:childTnLst>
                                </p:cTn>
                              </p:par>
                              <p:par>
                                <p:cTn id="192" presetID="53" presetClass="entr" presetSubtype="16" fill="hold" nodeType="withEffect">
                                  <p:stCondLst>
                                    <p:cond delay="1400"/>
                                  </p:stCondLst>
                                  <p:childTnLst>
                                    <p:set>
                                      <p:cBhvr>
                                        <p:cTn id="193" dur="1" fill="hold">
                                          <p:stCondLst>
                                            <p:cond delay="0"/>
                                          </p:stCondLst>
                                        </p:cTn>
                                        <p:tgtEl>
                                          <p:spTgt spid="13"/>
                                        </p:tgtEl>
                                        <p:attrNameLst>
                                          <p:attrName>style.visibility</p:attrName>
                                        </p:attrNameLst>
                                      </p:cBhvr>
                                      <p:to>
                                        <p:strVal val="visible"/>
                                      </p:to>
                                    </p:set>
                                    <p:anim calcmode="lin" valueType="num">
                                      <p:cBhvr>
                                        <p:cTn id="194" dur="500" fill="hold"/>
                                        <p:tgtEl>
                                          <p:spTgt spid="13"/>
                                        </p:tgtEl>
                                        <p:attrNameLst>
                                          <p:attrName>ppt_w</p:attrName>
                                        </p:attrNameLst>
                                      </p:cBhvr>
                                      <p:tavLst>
                                        <p:tav tm="0">
                                          <p:val>
                                            <p:fltVal val="0"/>
                                          </p:val>
                                        </p:tav>
                                        <p:tav tm="100000">
                                          <p:val>
                                            <p:strVal val="#ppt_w"/>
                                          </p:val>
                                        </p:tav>
                                      </p:tavLst>
                                    </p:anim>
                                    <p:anim calcmode="lin" valueType="num">
                                      <p:cBhvr>
                                        <p:cTn id="195" dur="500" fill="hold"/>
                                        <p:tgtEl>
                                          <p:spTgt spid="13"/>
                                        </p:tgtEl>
                                        <p:attrNameLst>
                                          <p:attrName>ppt_h</p:attrName>
                                        </p:attrNameLst>
                                      </p:cBhvr>
                                      <p:tavLst>
                                        <p:tav tm="0">
                                          <p:val>
                                            <p:fltVal val="0"/>
                                          </p:val>
                                        </p:tav>
                                        <p:tav tm="100000">
                                          <p:val>
                                            <p:strVal val="#ppt_h"/>
                                          </p:val>
                                        </p:tav>
                                      </p:tavLst>
                                    </p:anim>
                                    <p:animEffect transition="in" filter="fade">
                                      <p:cBhvr>
                                        <p:cTn id="196" dur="500"/>
                                        <p:tgtEl>
                                          <p:spTgt spid="13"/>
                                        </p:tgtEl>
                                      </p:cBhvr>
                                    </p:animEffect>
                                  </p:childTnLst>
                                </p:cTn>
                              </p:par>
                              <p:par>
                                <p:cTn id="197" presetID="53" presetClass="entr" presetSubtype="16" fill="hold" nodeType="withEffect">
                                  <p:stCondLst>
                                    <p:cond delay="1550"/>
                                  </p:stCondLst>
                                  <p:childTnLst>
                                    <p:set>
                                      <p:cBhvr>
                                        <p:cTn id="198" dur="1" fill="hold">
                                          <p:stCondLst>
                                            <p:cond delay="0"/>
                                          </p:stCondLst>
                                        </p:cTn>
                                        <p:tgtEl>
                                          <p:spTgt spid="10"/>
                                        </p:tgtEl>
                                        <p:attrNameLst>
                                          <p:attrName>style.visibility</p:attrName>
                                        </p:attrNameLst>
                                      </p:cBhvr>
                                      <p:to>
                                        <p:strVal val="visible"/>
                                      </p:to>
                                    </p:set>
                                    <p:anim calcmode="lin" valueType="num">
                                      <p:cBhvr>
                                        <p:cTn id="199" dur="500" fill="hold"/>
                                        <p:tgtEl>
                                          <p:spTgt spid="10"/>
                                        </p:tgtEl>
                                        <p:attrNameLst>
                                          <p:attrName>ppt_w</p:attrName>
                                        </p:attrNameLst>
                                      </p:cBhvr>
                                      <p:tavLst>
                                        <p:tav tm="0">
                                          <p:val>
                                            <p:fltVal val="0"/>
                                          </p:val>
                                        </p:tav>
                                        <p:tav tm="100000">
                                          <p:val>
                                            <p:strVal val="#ppt_w"/>
                                          </p:val>
                                        </p:tav>
                                      </p:tavLst>
                                    </p:anim>
                                    <p:anim calcmode="lin" valueType="num">
                                      <p:cBhvr>
                                        <p:cTn id="200" dur="500" fill="hold"/>
                                        <p:tgtEl>
                                          <p:spTgt spid="10"/>
                                        </p:tgtEl>
                                        <p:attrNameLst>
                                          <p:attrName>ppt_h</p:attrName>
                                        </p:attrNameLst>
                                      </p:cBhvr>
                                      <p:tavLst>
                                        <p:tav tm="0">
                                          <p:val>
                                            <p:fltVal val="0"/>
                                          </p:val>
                                        </p:tav>
                                        <p:tav tm="100000">
                                          <p:val>
                                            <p:strVal val="#ppt_h"/>
                                          </p:val>
                                        </p:tav>
                                      </p:tavLst>
                                    </p:anim>
                                    <p:animEffect transition="in" filter="fade">
                                      <p:cBhvr>
                                        <p:cTn id="201" dur="500"/>
                                        <p:tgtEl>
                                          <p:spTgt spid="10"/>
                                        </p:tgtEl>
                                      </p:cBhvr>
                                    </p:animEffect>
                                  </p:childTnLst>
                                </p:cTn>
                              </p:par>
                              <p:par>
                                <p:cTn id="202" presetID="10" presetClass="entr" presetSubtype="0" fill="hold" grpId="0" nodeType="withEffect">
                                  <p:stCondLst>
                                    <p:cond delay="1550"/>
                                  </p:stCondLst>
                                  <p:childTnLst>
                                    <p:set>
                                      <p:cBhvr>
                                        <p:cTn id="203" dur="1" fill="hold">
                                          <p:stCondLst>
                                            <p:cond delay="0"/>
                                          </p:stCondLst>
                                        </p:cTn>
                                        <p:tgtEl>
                                          <p:spTgt spid="135"/>
                                        </p:tgtEl>
                                        <p:attrNameLst>
                                          <p:attrName>style.visibility</p:attrName>
                                        </p:attrNameLst>
                                      </p:cBhvr>
                                      <p:to>
                                        <p:strVal val="visible"/>
                                      </p:to>
                                    </p:set>
                                    <p:animEffect transition="in" filter="fade">
                                      <p:cBhvr>
                                        <p:cTn id="204" dur="500"/>
                                        <p:tgtEl>
                                          <p:spTgt spid="1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 grpId="0" animBg="1"/>
      <p:bldP spid="115" grpId="1" animBg="1"/>
      <p:bldP spid="116" grpId="0" animBg="1"/>
      <p:bldP spid="116" grpId="1" animBg="1"/>
      <p:bldP spid="1199" grpId="0" animBg="1"/>
      <p:bldP spid="1199" grpId="1" animBg="1"/>
      <p:bldP spid="1199" grpId="2" animBg="1"/>
      <p:bldP spid="1165" grpId="0" animBg="1"/>
      <p:bldP spid="1170" grpId="0" animBg="1"/>
      <p:bldP spid="1171" grpId="0" animBg="1"/>
      <p:bldP spid="1166" grpId="0" animBg="1"/>
      <p:bldP spid="474" grpId="0" animBg="1"/>
      <p:bldP spid="450" grpId="0"/>
      <p:bldP spid="450" grpId="1"/>
      <p:bldP spid="451" grpId="0"/>
      <p:bldP spid="451" grpId="1"/>
      <p:bldP spid="452" grpId="0"/>
      <p:bldP spid="452" grpId="1"/>
      <p:bldP spid="453" grpId="0"/>
      <p:bldP spid="453" grpId="1"/>
      <p:bldP spid="454" grpId="0"/>
      <p:bldP spid="454" grpId="1"/>
      <p:bldP spid="465" grpId="0" animBg="1"/>
      <p:bldP spid="466" grpId="0" animBg="1"/>
      <p:bldP spid="467" grpId="0" animBg="1"/>
      <p:bldP spid="468" grpId="0" animBg="1"/>
      <p:bldP spid="135"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7" name="Rectangle 66">
            <a:extLst>
              <a:ext uri="{FF2B5EF4-FFF2-40B4-BE49-F238E27FC236}">
                <a16:creationId xmlns:a16="http://schemas.microsoft.com/office/drawing/2014/main" id="{9E7EED05-ADC9-478C-ADB7-6FD3C9FD6E46}"/>
              </a:ext>
            </a:extLst>
          </p:cNvPr>
          <p:cNvSpPr/>
          <p:nvPr/>
        </p:nvSpPr>
        <p:spPr>
          <a:xfrm>
            <a:off x="174809" y="5074811"/>
            <a:ext cx="9157887" cy="2705101"/>
          </a:xfrm>
          <a:prstGeom prst="rect">
            <a:avLst/>
          </a:prstGeom>
          <a:solidFill>
            <a:schemeClr val="accent6">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sp>
        <p:nvSpPr>
          <p:cNvPr id="26" name="Mask_right">
            <a:extLst>
              <a:ext uri="{FF2B5EF4-FFF2-40B4-BE49-F238E27FC236}">
                <a16:creationId xmlns:a16="http://schemas.microsoft.com/office/drawing/2014/main" id="{DEA0460B-553F-4F99-919D-42B5282321D6}"/>
              </a:ext>
            </a:extLst>
          </p:cNvPr>
          <p:cNvSpPr/>
          <p:nvPr/>
        </p:nvSpPr>
        <p:spPr>
          <a:xfrm>
            <a:off x="12601745" y="2438399"/>
            <a:ext cx="3160142" cy="2705100"/>
          </a:xfrm>
          <a:prstGeom prst="rect">
            <a:avLst/>
          </a:prstGeom>
          <a:gradFill>
            <a:gsLst>
              <a:gs pos="7000">
                <a:schemeClr val="accent4"/>
              </a:gs>
              <a:gs pos="84000">
                <a:schemeClr val="accent4">
                  <a:lumMod val="7500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sp>
        <p:nvSpPr>
          <p:cNvPr id="27" name="Arrow: Pentagon 26">
            <a:extLst>
              <a:ext uri="{FF2B5EF4-FFF2-40B4-BE49-F238E27FC236}">
                <a16:creationId xmlns:a16="http://schemas.microsoft.com/office/drawing/2014/main" id="{284451E8-7B34-42B9-A424-D4A81573E8E4}"/>
              </a:ext>
            </a:extLst>
          </p:cNvPr>
          <p:cNvSpPr/>
          <p:nvPr/>
        </p:nvSpPr>
        <p:spPr>
          <a:xfrm>
            <a:off x="9332696" y="2438400"/>
            <a:ext cx="3646802" cy="2705100"/>
          </a:xfrm>
          <a:prstGeom prst="homePlate">
            <a:avLst>
              <a:gd name="adj" fmla="val 11560"/>
            </a:avLst>
          </a:prstGeom>
          <a:gradFill>
            <a:gsLst>
              <a:gs pos="1961">
                <a:schemeClr val="accent2"/>
              </a:gs>
              <a:gs pos="20000">
                <a:schemeClr val="accent2"/>
              </a:gs>
              <a:gs pos="100000">
                <a:srgbClr val="F3801F"/>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sp>
        <p:nvSpPr>
          <p:cNvPr id="38" name="Title 8">
            <a:extLst>
              <a:ext uri="{FF2B5EF4-FFF2-40B4-BE49-F238E27FC236}">
                <a16:creationId xmlns:a16="http://schemas.microsoft.com/office/drawing/2014/main" id="{580990B5-6B36-4515-8D55-5A707BD48F29}"/>
              </a:ext>
            </a:extLst>
          </p:cNvPr>
          <p:cNvSpPr txBox="1">
            <a:spLocks/>
          </p:cNvSpPr>
          <p:nvPr/>
        </p:nvSpPr>
        <p:spPr>
          <a:xfrm>
            <a:off x="10097125" y="3964629"/>
            <a:ext cx="2245995" cy="1023932"/>
          </a:xfrm>
          <a:prstGeom prst="rect">
            <a:avLst/>
          </a:prstGeom>
        </p:spPr>
        <p:txBody>
          <a:bodyPr/>
          <a:lstStyle>
            <a:lvl1pPr algn="l" defTabSz="457200" rtl="0" eaLnBrk="1" latinLnBrk="0" hangingPunct="1">
              <a:spcBef>
                <a:spcPct val="0"/>
              </a:spcBef>
              <a:buNone/>
              <a:defRPr sz="2800" b="1" i="0" kern="1200">
                <a:solidFill>
                  <a:schemeClr val="tx1">
                    <a:lumMod val="95000"/>
                  </a:schemeClr>
                </a:solidFill>
                <a:latin typeface="Arial"/>
                <a:ea typeface="+mj-ea"/>
                <a:cs typeface="Arial"/>
              </a:defRPr>
            </a:lvl1pPr>
          </a:lstStyle>
          <a:p>
            <a:pPr algn="ctr"/>
            <a:r>
              <a:rPr lang="en-US" sz="1800" b="0" dirty="0">
                <a:solidFill>
                  <a:prstClr val="white"/>
                </a:solidFill>
              </a:rPr>
              <a:t>Distributed Optimized </a:t>
            </a:r>
            <a:br>
              <a:rPr lang="en-US" sz="1800" b="0" dirty="0">
                <a:solidFill>
                  <a:prstClr val="white"/>
                </a:solidFill>
              </a:rPr>
            </a:br>
            <a:r>
              <a:rPr lang="en-US" sz="1800" b="0" dirty="0">
                <a:solidFill>
                  <a:prstClr val="white"/>
                </a:solidFill>
              </a:rPr>
              <a:t>Capacity</a:t>
            </a:r>
          </a:p>
        </p:txBody>
      </p:sp>
      <p:grpSp>
        <p:nvGrpSpPr>
          <p:cNvPr id="39" name="Group 38">
            <a:extLst>
              <a:ext uri="{FF2B5EF4-FFF2-40B4-BE49-F238E27FC236}">
                <a16:creationId xmlns:a16="http://schemas.microsoft.com/office/drawing/2014/main" id="{88EFB7FC-F2FF-470D-BC8C-5EB929D096FC}"/>
              </a:ext>
            </a:extLst>
          </p:cNvPr>
          <p:cNvGrpSpPr/>
          <p:nvPr/>
        </p:nvGrpSpPr>
        <p:grpSpPr>
          <a:xfrm>
            <a:off x="10806905" y="2887666"/>
            <a:ext cx="826518" cy="811955"/>
            <a:chOff x="4202905" y="2887666"/>
            <a:chExt cx="826518" cy="811955"/>
          </a:xfrm>
        </p:grpSpPr>
        <p:sp>
          <p:nvSpPr>
            <p:cNvPr id="41" name="Freeform 33">
              <a:extLst>
                <a:ext uri="{FF2B5EF4-FFF2-40B4-BE49-F238E27FC236}">
                  <a16:creationId xmlns:a16="http://schemas.microsoft.com/office/drawing/2014/main" id="{ABBF25C9-061F-4E1F-B11F-956C961FFE8B}"/>
                </a:ext>
              </a:extLst>
            </p:cNvPr>
            <p:cNvSpPr>
              <a:spLocks noEditPoints="1"/>
            </p:cNvSpPr>
            <p:nvPr/>
          </p:nvSpPr>
          <p:spPr bwMode="auto">
            <a:xfrm>
              <a:off x="4202905" y="3397414"/>
              <a:ext cx="218463" cy="218463"/>
            </a:xfrm>
            <a:custGeom>
              <a:avLst/>
              <a:gdLst>
                <a:gd name="T0" fmla="*/ 45 w 88"/>
                <a:gd name="T1" fmla="*/ 11 h 88"/>
                <a:gd name="T2" fmla="*/ 78 w 88"/>
                <a:gd name="T3" fmla="*/ 44 h 88"/>
                <a:gd name="T4" fmla="*/ 45 w 88"/>
                <a:gd name="T5" fmla="*/ 80 h 88"/>
                <a:gd name="T6" fmla="*/ 11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8" y="26"/>
                    <a:pt x="78" y="44"/>
                  </a:cubicBezTo>
                  <a:cubicBezTo>
                    <a:pt x="78" y="64"/>
                    <a:pt x="62" y="80"/>
                    <a:pt x="45" y="80"/>
                  </a:cubicBezTo>
                  <a:cubicBezTo>
                    <a:pt x="26" y="80"/>
                    <a:pt x="11" y="64"/>
                    <a:pt x="11" y="44"/>
                  </a:cubicBezTo>
                  <a:cubicBezTo>
                    <a:pt x="13"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w="9525">
              <a:noFill/>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47" name="Freeform 36">
              <a:extLst>
                <a:ext uri="{FF2B5EF4-FFF2-40B4-BE49-F238E27FC236}">
                  <a16:creationId xmlns:a16="http://schemas.microsoft.com/office/drawing/2014/main" id="{0C84A581-383F-4EC7-8E23-81EA9E237252}"/>
                </a:ext>
              </a:extLst>
            </p:cNvPr>
            <p:cNvSpPr>
              <a:spLocks noEditPoints="1"/>
            </p:cNvSpPr>
            <p:nvPr/>
          </p:nvSpPr>
          <p:spPr bwMode="auto">
            <a:xfrm>
              <a:off x="4505112" y="2887666"/>
              <a:ext cx="222104" cy="220284"/>
            </a:xfrm>
            <a:custGeom>
              <a:avLst/>
              <a:gdLst>
                <a:gd name="T0" fmla="*/ 46 w 89"/>
                <a:gd name="T1" fmla="*/ 11 h 88"/>
                <a:gd name="T2" fmla="*/ 78 w 89"/>
                <a:gd name="T3" fmla="*/ 44 h 88"/>
                <a:gd name="T4" fmla="*/ 46 w 89"/>
                <a:gd name="T5" fmla="*/ 79 h 88"/>
                <a:gd name="T6" fmla="*/ 11 w 89"/>
                <a:gd name="T7" fmla="*/ 44 h 88"/>
                <a:gd name="T8" fmla="*/ 46 w 89"/>
                <a:gd name="T9" fmla="*/ 11 h 88"/>
                <a:gd name="T10" fmla="*/ 46 w 89"/>
                <a:gd name="T11" fmla="*/ 0 h 88"/>
                <a:gd name="T12" fmla="*/ 0 w 89"/>
                <a:gd name="T13" fmla="*/ 44 h 88"/>
                <a:gd name="T14" fmla="*/ 46 w 89"/>
                <a:gd name="T15" fmla="*/ 88 h 88"/>
                <a:gd name="T16" fmla="*/ 89 w 89"/>
                <a:gd name="T17" fmla="*/ 44 h 88"/>
                <a:gd name="T18" fmla="*/ 46 w 89"/>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88">
                  <a:moveTo>
                    <a:pt x="46" y="11"/>
                  </a:moveTo>
                  <a:cubicBezTo>
                    <a:pt x="63" y="11"/>
                    <a:pt x="78" y="26"/>
                    <a:pt x="78" y="44"/>
                  </a:cubicBezTo>
                  <a:cubicBezTo>
                    <a:pt x="78" y="64"/>
                    <a:pt x="63" y="79"/>
                    <a:pt x="46" y="79"/>
                  </a:cubicBezTo>
                  <a:cubicBezTo>
                    <a:pt x="26" y="79"/>
                    <a:pt x="11" y="64"/>
                    <a:pt x="11" y="44"/>
                  </a:cubicBezTo>
                  <a:cubicBezTo>
                    <a:pt x="13" y="26"/>
                    <a:pt x="28" y="11"/>
                    <a:pt x="46" y="11"/>
                  </a:cubicBezTo>
                  <a:moveTo>
                    <a:pt x="46" y="0"/>
                  </a:moveTo>
                  <a:cubicBezTo>
                    <a:pt x="20" y="0"/>
                    <a:pt x="0" y="20"/>
                    <a:pt x="0" y="44"/>
                  </a:cubicBezTo>
                  <a:cubicBezTo>
                    <a:pt x="0" y="68"/>
                    <a:pt x="20" y="88"/>
                    <a:pt x="46" y="88"/>
                  </a:cubicBezTo>
                  <a:cubicBezTo>
                    <a:pt x="69" y="88"/>
                    <a:pt x="89" y="68"/>
                    <a:pt x="89" y="44"/>
                  </a:cubicBezTo>
                  <a:cubicBezTo>
                    <a:pt x="89" y="20"/>
                    <a:pt x="69" y="0"/>
                    <a:pt x="46" y="0"/>
                  </a:cubicBezTo>
                  <a:close/>
                </a:path>
              </a:pathLst>
            </a:custGeom>
            <a:solidFill>
              <a:schemeClr val="tx1"/>
            </a:solidFill>
            <a:ln w="9525">
              <a:noFill/>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48" name="Freeform 39">
              <a:extLst>
                <a:ext uri="{FF2B5EF4-FFF2-40B4-BE49-F238E27FC236}">
                  <a16:creationId xmlns:a16="http://schemas.microsoft.com/office/drawing/2014/main" id="{09EF5921-EA9B-4B03-B2DC-D4E669FD86A9}"/>
                </a:ext>
              </a:extLst>
            </p:cNvPr>
            <p:cNvSpPr>
              <a:spLocks noEditPoints="1"/>
            </p:cNvSpPr>
            <p:nvPr/>
          </p:nvSpPr>
          <p:spPr bwMode="auto">
            <a:xfrm>
              <a:off x="4809140" y="3397414"/>
              <a:ext cx="220283" cy="218463"/>
            </a:xfrm>
            <a:custGeom>
              <a:avLst/>
              <a:gdLst>
                <a:gd name="T0" fmla="*/ 45 w 88"/>
                <a:gd name="T1" fmla="*/ 11 h 88"/>
                <a:gd name="T2" fmla="*/ 77 w 88"/>
                <a:gd name="T3" fmla="*/ 44 h 88"/>
                <a:gd name="T4" fmla="*/ 45 w 88"/>
                <a:gd name="T5" fmla="*/ 80 h 88"/>
                <a:gd name="T6" fmla="*/ 10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7" y="26"/>
                    <a:pt x="77" y="44"/>
                  </a:cubicBezTo>
                  <a:cubicBezTo>
                    <a:pt x="77" y="64"/>
                    <a:pt x="62" y="80"/>
                    <a:pt x="45" y="80"/>
                  </a:cubicBezTo>
                  <a:cubicBezTo>
                    <a:pt x="25" y="80"/>
                    <a:pt x="10" y="64"/>
                    <a:pt x="10" y="44"/>
                  </a:cubicBezTo>
                  <a:cubicBezTo>
                    <a:pt x="12"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w="9525">
              <a:noFill/>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49" name="Freeform 40">
              <a:extLst>
                <a:ext uri="{FF2B5EF4-FFF2-40B4-BE49-F238E27FC236}">
                  <a16:creationId xmlns:a16="http://schemas.microsoft.com/office/drawing/2014/main" id="{9128BAAD-8EE6-4CA4-89C1-C663F6C837A2}"/>
                </a:ext>
              </a:extLst>
            </p:cNvPr>
            <p:cNvSpPr>
              <a:spLocks/>
            </p:cNvSpPr>
            <p:nvPr/>
          </p:nvSpPr>
          <p:spPr bwMode="auto">
            <a:xfrm>
              <a:off x="4364932" y="3594030"/>
              <a:ext cx="402336" cy="105591"/>
            </a:xfrm>
            <a:custGeom>
              <a:avLst/>
              <a:gdLst>
                <a:gd name="T0" fmla="*/ 161 w 161"/>
                <a:gd name="T1" fmla="*/ 29 h 42"/>
                <a:gd name="T2" fmla="*/ 101 w 161"/>
                <a:gd name="T3" fmla="*/ 42 h 42"/>
                <a:gd name="T4" fmla="*/ 0 w 161"/>
                <a:gd name="T5" fmla="*/ 0 h 42"/>
              </a:gdLst>
              <a:ahLst/>
              <a:cxnLst>
                <a:cxn ang="0">
                  <a:pos x="T0" y="T1"/>
                </a:cxn>
                <a:cxn ang="0">
                  <a:pos x="T2" y="T3"/>
                </a:cxn>
                <a:cxn ang="0">
                  <a:pos x="T4" y="T5"/>
                </a:cxn>
              </a:cxnLst>
              <a:rect l="0" t="0" r="r" b="b"/>
              <a:pathLst>
                <a:path w="161" h="42">
                  <a:moveTo>
                    <a:pt x="161" y="29"/>
                  </a:moveTo>
                  <a:cubicBezTo>
                    <a:pt x="143" y="37"/>
                    <a:pt x="123" y="42"/>
                    <a:pt x="101" y="42"/>
                  </a:cubicBezTo>
                  <a:cubicBezTo>
                    <a:pt x="62" y="42"/>
                    <a:pt x="26" y="26"/>
                    <a:pt x="0" y="0"/>
                  </a:cubicBezTo>
                </a:path>
              </a:pathLst>
            </a:custGeom>
            <a:noFill/>
            <a:ln w="222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kern="0">
                <a:solidFill>
                  <a:srgbClr val="474746"/>
                </a:solidFill>
                <a:latin typeface="Arial"/>
              </a:endParaRPr>
            </a:p>
          </p:txBody>
        </p:sp>
        <p:sp>
          <p:nvSpPr>
            <p:cNvPr id="50" name="Freeform 41">
              <a:extLst>
                <a:ext uri="{FF2B5EF4-FFF2-40B4-BE49-F238E27FC236}">
                  <a16:creationId xmlns:a16="http://schemas.microsoft.com/office/drawing/2014/main" id="{AAE8EB81-AE0E-4369-BE8A-ADF687DB2823}"/>
                </a:ext>
              </a:extLst>
            </p:cNvPr>
            <p:cNvSpPr>
              <a:spLocks/>
            </p:cNvSpPr>
            <p:nvPr/>
          </p:nvSpPr>
          <p:spPr bwMode="auto">
            <a:xfrm>
              <a:off x="4789114" y="3027847"/>
              <a:ext cx="185693" cy="391413"/>
            </a:xfrm>
            <a:custGeom>
              <a:avLst/>
              <a:gdLst>
                <a:gd name="T0" fmla="*/ 0 w 74"/>
                <a:gd name="T1" fmla="*/ 0 h 157"/>
                <a:gd name="T2" fmla="*/ 74 w 74"/>
                <a:gd name="T3" fmla="*/ 126 h 157"/>
                <a:gd name="T4" fmla="*/ 71 w 74"/>
                <a:gd name="T5" fmla="*/ 157 h 157"/>
              </a:gdLst>
              <a:ahLst/>
              <a:cxnLst>
                <a:cxn ang="0">
                  <a:pos x="T0" y="T1"/>
                </a:cxn>
                <a:cxn ang="0">
                  <a:pos x="T2" y="T3"/>
                </a:cxn>
                <a:cxn ang="0">
                  <a:pos x="T4" y="T5"/>
                </a:cxn>
              </a:cxnLst>
              <a:rect l="0" t="0" r="r" b="b"/>
              <a:pathLst>
                <a:path w="74" h="157">
                  <a:moveTo>
                    <a:pt x="0" y="0"/>
                  </a:moveTo>
                  <a:cubicBezTo>
                    <a:pt x="44" y="24"/>
                    <a:pt x="74" y="72"/>
                    <a:pt x="74" y="126"/>
                  </a:cubicBezTo>
                  <a:cubicBezTo>
                    <a:pt x="74" y="137"/>
                    <a:pt x="73" y="147"/>
                    <a:pt x="71" y="157"/>
                  </a:cubicBezTo>
                </a:path>
              </a:pathLst>
            </a:custGeom>
            <a:noFill/>
            <a:ln w="222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kern="0">
                <a:solidFill>
                  <a:srgbClr val="474746"/>
                </a:solidFill>
                <a:latin typeface="Arial"/>
              </a:endParaRPr>
            </a:p>
          </p:txBody>
        </p:sp>
        <p:sp>
          <p:nvSpPr>
            <p:cNvPr id="51" name="Freeform 42">
              <a:extLst>
                <a:ext uri="{FF2B5EF4-FFF2-40B4-BE49-F238E27FC236}">
                  <a16:creationId xmlns:a16="http://schemas.microsoft.com/office/drawing/2014/main" id="{BA1A030C-5AEB-4F75-BC03-ED48FCFA70B0}"/>
                </a:ext>
              </a:extLst>
            </p:cNvPr>
            <p:cNvSpPr>
              <a:spLocks/>
            </p:cNvSpPr>
            <p:nvPr/>
          </p:nvSpPr>
          <p:spPr bwMode="auto">
            <a:xfrm>
              <a:off x="4262982" y="2998718"/>
              <a:ext cx="256694" cy="331336"/>
            </a:xfrm>
            <a:custGeom>
              <a:avLst/>
              <a:gdLst>
                <a:gd name="T0" fmla="*/ 0 w 103"/>
                <a:gd name="T1" fmla="*/ 133 h 133"/>
                <a:gd name="T2" fmla="*/ 103 w 103"/>
                <a:gd name="T3" fmla="*/ 0 h 133"/>
              </a:gdLst>
              <a:ahLst/>
              <a:cxnLst>
                <a:cxn ang="0">
                  <a:pos x="T0" y="T1"/>
                </a:cxn>
                <a:cxn ang="0">
                  <a:pos x="T2" y="T3"/>
                </a:cxn>
              </a:cxnLst>
              <a:rect l="0" t="0" r="r" b="b"/>
              <a:pathLst>
                <a:path w="103" h="133">
                  <a:moveTo>
                    <a:pt x="0" y="133"/>
                  </a:moveTo>
                  <a:cubicBezTo>
                    <a:pt x="2" y="70"/>
                    <a:pt x="45" y="17"/>
                    <a:pt x="103" y="0"/>
                  </a:cubicBezTo>
                </a:path>
              </a:pathLst>
            </a:custGeom>
            <a:noFill/>
            <a:ln w="222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kern="0">
                <a:solidFill>
                  <a:srgbClr val="474746"/>
                </a:solidFill>
                <a:latin typeface="Arial"/>
              </a:endParaRPr>
            </a:p>
          </p:txBody>
        </p:sp>
      </p:grpSp>
      <p:sp>
        <p:nvSpPr>
          <p:cNvPr id="52" name="Title 8">
            <a:extLst>
              <a:ext uri="{FF2B5EF4-FFF2-40B4-BE49-F238E27FC236}">
                <a16:creationId xmlns:a16="http://schemas.microsoft.com/office/drawing/2014/main" id="{999F3B8A-BAFE-4027-8772-B7A1218CC69B}"/>
              </a:ext>
            </a:extLst>
          </p:cNvPr>
          <p:cNvSpPr txBox="1">
            <a:spLocks/>
          </p:cNvSpPr>
          <p:nvPr/>
        </p:nvSpPr>
        <p:spPr>
          <a:xfrm>
            <a:off x="12993387" y="3964629"/>
            <a:ext cx="2679790" cy="1023932"/>
          </a:xfrm>
          <a:prstGeom prst="rect">
            <a:avLst/>
          </a:prstGeom>
        </p:spPr>
        <p:txBody>
          <a:bodyPr/>
          <a:lstStyle>
            <a:lvl1pPr algn="l" defTabSz="457200" rtl="0" eaLnBrk="1" latinLnBrk="0" hangingPunct="1">
              <a:spcBef>
                <a:spcPct val="0"/>
              </a:spcBef>
              <a:buNone/>
              <a:defRPr sz="2800" b="1" i="0" kern="1200">
                <a:solidFill>
                  <a:schemeClr val="tx1">
                    <a:lumMod val="95000"/>
                  </a:schemeClr>
                </a:solidFill>
                <a:latin typeface="Arial"/>
                <a:ea typeface="+mj-ea"/>
                <a:cs typeface="Arial"/>
              </a:defRPr>
            </a:lvl1pPr>
          </a:lstStyle>
          <a:p>
            <a:pPr algn="ctr"/>
            <a:r>
              <a:rPr lang="en-US" sz="1800" b="0" dirty="0">
                <a:solidFill>
                  <a:prstClr val="white"/>
                </a:solidFill>
              </a:rPr>
              <a:t>Critical Workloads Datacenter </a:t>
            </a:r>
            <a:br>
              <a:rPr lang="en-US" sz="1800" b="0" dirty="0">
                <a:solidFill>
                  <a:prstClr val="white"/>
                </a:solidFill>
              </a:rPr>
            </a:br>
            <a:r>
              <a:rPr lang="en-US" sz="1800" b="0" dirty="0">
                <a:solidFill>
                  <a:prstClr val="white"/>
                </a:solidFill>
              </a:rPr>
              <a:t>Replacement</a:t>
            </a:r>
          </a:p>
        </p:txBody>
      </p:sp>
      <p:grpSp>
        <p:nvGrpSpPr>
          <p:cNvPr id="53" name="Group 52">
            <a:extLst>
              <a:ext uri="{FF2B5EF4-FFF2-40B4-BE49-F238E27FC236}">
                <a16:creationId xmlns:a16="http://schemas.microsoft.com/office/drawing/2014/main" id="{9EDE313E-44DB-4B39-8C98-528B461EE7CA}"/>
              </a:ext>
            </a:extLst>
          </p:cNvPr>
          <p:cNvGrpSpPr/>
          <p:nvPr/>
        </p:nvGrpSpPr>
        <p:grpSpPr>
          <a:xfrm>
            <a:off x="13854132" y="2915304"/>
            <a:ext cx="967204" cy="902096"/>
            <a:chOff x="7323589" y="2780685"/>
            <a:chExt cx="967204" cy="902096"/>
          </a:xfrm>
        </p:grpSpPr>
        <p:grpSp>
          <p:nvGrpSpPr>
            <p:cNvPr id="54" name="Group 53">
              <a:extLst>
                <a:ext uri="{FF2B5EF4-FFF2-40B4-BE49-F238E27FC236}">
                  <a16:creationId xmlns:a16="http://schemas.microsoft.com/office/drawing/2014/main" id="{3567A8A1-51E3-4A1D-AA8B-F59D6C6C4AED}"/>
                </a:ext>
              </a:extLst>
            </p:cNvPr>
            <p:cNvGrpSpPr/>
            <p:nvPr/>
          </p:nvGrpSpPr>
          <p:grpSpPr>
            <a:xfrm>
              <a:off x="7568605" y="3047862"/>
              <a:ext cx="368489" cy="324166"/>
              <a:chOff x="1095229" y="2870614"/>
              <a:chExt cx="860074" cy="902907"/>
            </a:xfrm>
            <a:noFill/>
          </p:grpSpPr>
          <p:grpSp>
            <p:nvGrpSpPr>
              <p:cNvPr id="57" name="Group 56">
                <a:extLst>
                  <a:ext uri="{FF2B5EF4-FFF2-40B4-BE49-F238E27FC236}">
                    <a16:creationId xmlns:a16="http://schemas.microsoft.com/office/drawing/2014/main" id="{27D04C68-6175-4C2E-926D-E06F1E83E517}"/>
                  </a:ext>
                </a:extLst>
              </p:cNvPr>
              <p:cNvGrpSpPr/>
              <p:nvPr/>
            </p:nvGrpSpPr>
            <p:grpSpPr>
              <a:xfrm>
                <a:off x="1095229" y="2870614"/>
                <a:ext cx="860074" cy="902907"/>
                <a:chOff x="6805913" y="2469309"/>
                <a:chExt cx="764549" cy="725440"/>
              </a:xfrm>
              <a:grpFill/>
            </p:grpSpPr>
            <p:sp>
              <p:nvSpPr>
                <p:cNvPr id="60" name="Oval 59">
                  <a:extLst>
                    <a:ext uri="{FF2B5EF4-FFF2-40B4-BE49-F238E27FC236}">
                      <a16:creationId xmlns:a16="http://schemas.microsoft.com/office/drawing/2014/main" id="{2FCDC9AB-4648-4DE9-B940-BC5DDBEBFCF4}"/>
                    </a:ext>
                  </a:extLst>
                </p:cNvPr>
                <p:cNvSpPr/>
                <p:nvPr/>
              </p:nvSpPr>
              <p:spPr>
                <a:xfrm>
                  <a:off x="6810220" y="2469309"/>
                  <a:ext cx="760242" cy="99502"/>
                </a:xfrm>
                <a:prstGeom prst="ellipse">
                  <a:avLst/>
                </a:prstGeom>
                <a:grp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61" name="Freeform: Shape 60">
                  <a:extLst>
                    <a:ext uri="{FF2B5EF4-FFF2-40B4-BE49-F238E27FC236}">
                      <a16:creationId xmlns:a16="http://schemas.microsoft.com/office/drawing/2014/main" id="{13DA7AC6-464E-4322-A516-5C9C52E90BD6}"/>
                    </a:ext>
                  </a:extLst>
                </p:cNvPr>
                <p:cNvSpPr/>
                <p:nvPr/>
              </p:nvSpPr>
              <p:spPr>
                <a:xfrm>
                  <a:off x="6805913" y="2516087"/>
                  <a:ext cx="764544" cy="678662"/>
                </a:xfrm>
                <a:custGeom>
                  <a:avLst/>
                  <a:gdLst>
                    <a:gd name="connsiteX0" fmla="*/ 0 w 402994"/>
                    <a:gd name="connsiteY0" fmla="*/ 0 h 529426"/>
                    <a:gd name="connsiteX1" fmla="*/ 9644 w 402994"/>
                    <a:gd name="connsiteY1" fmla="*/ 8062 h 529426"/>
                    <a:gd name="connsiteX2" fmla="*/ 208344 w 402994"/>
                    <a:gd name="connsiteY2" fmla="*/ 42239 h 529426"/>
                    <a:gd name="connsiteX3" fmla="*/ 360829 w 402994"/>
                    <a:gd name="connsiteY3" fmla="*/ 25849 h 529426"/>
                    <a:gd name="connsiteX4" fmla="*/ 402431 w 402994"/>
                    <a:gd name="connsiteY4" fmla="*/ 9838 h 529426"/>
                    <a:gd name="connsiteX5" fmla="*/ 402431 w 402994"/>
                    <a:gd name="connsiteY5" fmla="*/ 482206 h 529426"/>
                    <a:gd name="connsiteX6" fmla="*/ 402994 w 402994"/>
                    <a:gd name="connsiteY6" fmla="*/ 483486 h 529426"/>
                    <a:gd name="connsiteX7" fmla="*/ 202631 w 402994"/>
                    <a:gd name="connsiteY7" fmla="*/ 529426 h 529426"/>
                    <a:gd name="connsiteX8" fmla="*/ 2268 w 402994"/>
                    <a:gd name="connsiteY8" fmla="*/ 483486 h 529426"/>
                    <a:gd name="connsiteX9" fmla="*/ 2506 w 402994"/>
                    <a:gd name="connsiteY9" fmla="*/ 482946 h 529426"/>
                    <a:gd name="connsiteX10" fmla="*/ 0 w 402994"/>
                    <a:gd name="connsiteY10" fmla="*/ 482946 h 52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2994" h="529426">
                      <a:moveTo>
                        <a:pt x="0" y="0"/>
                      </a:moveTo>
                      <a:lnTo>
                        <a:pt x="9644" y="8062"/>
                      </a:lnTo>
                      <a:cubicBezTo>
                        <a:pt x="42382" y="28146"/>
                        <a:pt x="119021" y="42239"/>
                        <a:pt x="208344" y="42239"/>
                      </a:cubicBezTo>
                      <a:cubicBezTo>
                        <a:pt x="267894" y="42239"/>
                        <a:pt x="321805" y="35976"/>
                        <a:pt x="360829" y="25849"/>
                      </a:cubicBezTo>
                      <a:lnTo>
                        <a:pt x="402431" y="9838"/>
                      </a:lnTo>
                      <a:lnTo>
                        <a:pt x="402431" y="482206"/>
                      </a:lnTo>
                      <a:lnTo>
                        <a:pt x="402994" y="483486"/>
                      </a:lnTo>
                      <a:cubicBezTo>
                        <a:pt x="402994" y="508858"/>
                        <a:pt x="313288" y="529426"/>
                        <a:pt x="202631" y="529426"/>
                      </a:cubicBezTo>
                      <a:cubicBezTo>
                        <a:pt x="91974" y="529426"/>
                        <a:pt x="2268" y="508858"/>
                        <a:pt x="2268" y="483486"/>
                      </a:cubicBezTo>
                      <a:lnTo>
                        <a:pt x="2506" y="482946"/>
                      </a:lnTo>
                      <a:lnTo>
                        <a:pt x="0" y="482946"/>
                      </a:lnTo>
                      <a:close/>
                    </a:path>
                  </a:pathLst>
                </a:custGeom>
                <a:grp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
            <p:nvSpPr>
              <p:cNvPr id="58" name="Oval 183">
                <a:extLst>
                  <a:ext uri="{FF2B5EF4-FFF2-40B4-BE49-F238E27FC236}">
                    <a16:creationId xmlns:a16="http://schemas.microsoft.com/office/drawing/2014/main" id="{1041D2DD-8C6C-4533-8C43-51C7F47FB0C2}"/>
                  </a:ext>
                </a:extLst>
              </p:cNvPr>
              <p:cNvSpPr/>
              <p:nvPr/>
            </p:nvSpPr>
            <p:spPr>
              <a:xfrm>
                <a:off x="1097653" y="3194942"/>
                <a:ext cx="855228" cy="61921"/>
              </a:xfrm>
              <a:custGeom>
                <a:avLst/>
                <a:gdLst>
                  <a:gd name="connsiteX0" fmla="*/ 0 w 855227"/>
                  <a:gd name="connsiteY0" fmla="*/ 61921 h 123842"/>
                  <a:gd name="connsiteX1" fmla="*/ 427614 w 855227"/>
                  <a:gd name="connsiteY1" fmla="*/ 0 h 123842"/>
                  <a:gd name="connsiteX2" fmla="*/ 855228 w 855227"/>
                  <a:gd name="connsiteY2" fmla="*/ 61921 h 123842"/>
                  <a:gd name="connsiteX3" fmla="*/ 427614 w 855227"/>
                  <a:gd name="connsiteY3" fmla="*/ 123842 h 123842"/>
                  <a:gd name="connsiteX4" fmla="*/ 0 w 855227"/>
                  <a:gd name="connsiteY4" fmla="*/ 61921 h 123842"/>
                  <a:gd name="connsiteX0" fmla="*/ 427614 w 855228"/>
                  <a:gd name="connsiteY0" fmla="*/ 0 h 123842"/>
                  <a:gd name="connsiteX1" fmla="*/ 855228 w 855228"/>
                  <a:gd name="connsiteY1" fmla="*/ 61921 h 123842"/>
                  <a:gd name="connsiteX2" fmla="*/ 427614 w 855228"/>
                  <a:gd name="connsiteY2" fmla="*/ 123842 h 123842"/>
                  <a:gd name="connsiteX3" fmla="*/ 0 w 855228"/>
                  <a:gd name="connsiteY3" fmla="*/ 61921 h 123842"/>
                  <a:gd name="connsiteX4" fmla="*/ 519054 w 855228"/>
                  <a:gd name="connsiteY4" fmla="*/ 91440 h 123842"/>
                  <a:gd name="connsiteX0" fmla="*/ 427614 w 855228"/>
                  <a:gd name="connsiteY0" fmla="*/ 0 h 123842"/>
                  <a:gd name="connsiteX1" fmla="*/ 855228 w 855228"/>
                  <a:gd name="connsiteY1" fmla="*/ 61921 h 123842"/>
                  <a:gd name="connsiteX2" fmla="*/ 427614 w 855228"/>
                  <a:gd name="connsiteY2" fmla="*/ 123842 h 123842"/>
                  <a:gd name="connsiteX3" fmla="*/ 0 w 855228"/>
                  <a:gd name="connsiteY3" fmla="*/ 61921 h 123842"/>
                  <a:gd name="connsiteX0" fmla="*/ 855228 w 855228"/>
                  <a:gd name="connsiteY0" fmla="*/ 0 h 61921"/>
                  <a:gd name="connsiteX1" fmla="*/ 427614 w 855228"/>
                  <a:gd name="connsiteY1" fmla="*/ 61921 h 61921"/>
                  <a:gd name="connsiteX2" fmla="*/ 0 w 855228"/>
                  <a:gd name="connsiteY2" fmla="*/ 0 h 61921"/>
                </a:gdLst>
                <a:ahLst/>
                <a:cxnLst>
                  <a:cxn ang="0">
                    <a:pos x="connsiteX0" y="connsiteY0"/>
                  </a:cxn>
                  <a:cxn ang="0">
                    <a:pos x="connsiteX1" y="connsiteY1"/>
                  </a:cxn>
                  <a:cxn ang="0">
                    <a:pos x="connsiteX2" y="connsiteY2"/>
                  </a:cxn>
                </a:cxnLst>
                <a:rect l="l" t="t" r="r" b="b"/>
                <a:pathLst>
                  <a:path w="855228" h="61921">
                    <a:moveTo>
                      <a:pt x="855228" y="0"/>
                    </a:moveTo>
                    <a:cubicBezTo>
                      <a:pt x="855228" y="34198"/>
                      <a:pt x="663779" y="61921"/>
                      <a:pt x="427614" y="61921"/>
                    </a:cubicBezTo>
                    <a:cubicBezTo>
                      <a:pt x="191449" y="61921"/>
                      <a:pt x="0" y="34198"/>
                      <a:pt x="0" y="0"/>
                    </a:cubicBezTo>
                  </a:path>
                </a:pathLst>
              </a:custGeom>
              <a:grp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59" name="Oval 183">
                <a:extLst>
                  <a:ext uri="{FF2B5EF4-FFF2-40B4-BE49-F238E27FC236}">
                    <a16:creationId xmlns:a16="http://schemas.microsoft.com/office/drawing/2014/main" id="{D6D7EAE7-EC8F-4F17-B39C-7AAE8765E54F}"/>
                  </a:ext>
                </a:extLst>
              </p:cNvPr>
              <p:cNvSpPr/>
              <p:nvPr/>
            </p:nvSpPr>
            <p:spPr>
              <a:xfrm>
                <a:off x="1097653" y="3449929"/>
                <a:ext cx="855228" cy="61921"/>
              </a:xfrm>
              <a:custGeom>
                <a:avLst/>
                <a:gdLst>
                  <a:gd name="connsiteX0" fmla="*/ 0 w 855227"/>
                  <a:gd name="connsiteY0" fmla="*/ 61921 h 123842"/>
                  <a:gd name="connsiteX1" fmla="*/ 427614 w 855227"/>
                  <a:gd name="connsiteY1" fmla="*/ 0 h 123842"/>
                  <a:gd name="connsiteX2" fmla="*/ 855228 w 855227"/>
                  <a:gd name="connsiteY2" fmla="*/ 61921 h 123842"/>
                  <a:gd name="connsiteX3" fmla="*/ 427614 w 855227"/>
                  <a:gd name="connsiteY3" fmla="*/ 123842 h 123842"/>
                  <a:gd name="connsiteX4" fmla="*/ 0 w 855227"/>
                  <a:gd name="connsiteY4" fmla="*/ 61921 h 123842"/>
                  <a:gd name="connsiteX0" fmla="*/ 427614 w 855228"/>
                  <a:gd name="connsiteY0" fmla="*/ 0 h 123842"/>
                  <a:gd name="connsiteX1" fmla="*/ 855228 w 855228"/>
                  <a:gd name="connsiteY1" fmla="*/ 61921 h 123842"/>
                  <a:gd name="connsiteX2" fmla="*/ 427614 w 855228"/>
                  <a:gd name="connsiteY2" fmla="*/ 123842 h 123842"/>
                  <a:gd name="connsiteX3" fmla="*/ 0 w 855228"/>
                  <a:gd name="connsiteY3" fmla="*/ 61921 h 123842"/>
                  <a:gd name="connsiteX4" fmla="*/ 519054 w 855228"/>
                  <a:gd name="connsiteY4" fmla="*/ 91440 h 123842"/>
                  <a:gd name="connsiteX0" fmla="*/ 427614 w 855228"/>
                  <a:gd name="connsiteY0" fmla="*/ 0 h 123842"/>
                  <a:gd name="connsiteX1" fmla="*/ 855228 w 855228"/>
                  <a:gd name="connsiteY1" fmla="*/ 61921 h 123842"/>
                  <a:gd name="connsiteX2" fmla="*/ 427614 w 855228"/>
                  <a:gd name="connsiteY2" fmla="*/ 123842 h 123842"/>
                  <a:gd name="connsiteX3" fmla="*/ 0 w 855228"/>
                  <a:gd name="connsiteY3" fmla="*/ 61921 h 123842"/>
                  <a:gd name="connsiteX0" fmla="*/ 855228 w 855228"/>
                  <a:gd name="connsiteY0" fmla="*/ 0 h 61921"/>
                  <a:gd name="connsiteX1" fmla="*/ 427614 w 855228"/>
                  <a:gd name="connsiteY1" fmla="*/ 61921 h 61921"/>
                  <a:gd name="connsiteX2" fmla="*/ 0 w 855228"/>
                  <a:gd name="connsiteY2" fmla="*/ 0 h 61921"/>
                </a:gdLst>
                <a:ahLst/>
                <a:cxnLst>
                  <a:cxn ang="0">
                    <a:pos x="connsiteX0" y="connsiteY0"/>
                  </a:cxn>
                  <a:cxn ang="0">
                    <a:pos x="connsiteX1" y="connsiteY1"/>
                  </a:cxn>
                  <a:cxn ang="0">
                    <a:pos x="connsiteX2" y="connsiteY2"/>
                  </a:cxn>
                </a:cxnLst>
                <a:rect l="l" t="t" r="r" b="b"/>
                <a:pathLst>
                  <a:path w="855228" h="61921">
                    <a:moveTo>
                      <a:pt x="855228" y="0"/>
                    </a:moveTo>
                    <a:cubicBezTo>
                      <a:pt x="855228" y="34198"/>
                      <a:pt x="663779" y="61921"/>
                      <a:pt x="427614" y="61921"/>
                    </a:cubicBezTo>
                    <a:cubicBezTo>
                      <a:pt x="191449" y="61921"/>
                      <a:pt x="0" y="34198"/>
                      <a:pt x="0" y="0"/>
                    </a:cubicBezTo>
                  </a:path>
                </a:pathLst>
              </a:custGeom>
              <a:grp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
          <p:nvSpPr>
            <p:cNvPr id="55" name="Oval 54">
              <a:extLst>
                <a:ext uri="{FF2B5EF4-FFF2-40B4-BE49-F238E27FC236}">
                  <a16:creationId xmlns:a16="http://schemas.microsoft.com/office/drawing/2014/main" id="{B5CDF782-5D6A-4F2A-B662-153B368CEB66}"/>
                </a:ext>
              </a:extLst>
            </p:cNvPr>
            <p:cNvSpPr/>
            <p:nvPr/>
          </p:nvSpPr>
          <p:spPr>
            <a:xfrm>
              <a:off x="7323589" y="2780685"/>
              <a:ext cx="858520" cy="858520"/>
            </a:xfrm>
            <a:prstGeom prst="ellipse">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6" name="Oval 55">
              <a:extLst>
                <a:ext uri="{FF2B5EF4-FFF2-40B4-BE49-F238E27FC236}">
                  <a16:creationId xmlns:a16="http://schemas.microsoft.com/office/drawing/2014/main" id="{51BE8170-AEF9-40BD-A93D-BAD4EEF6ECD7}"/>
                </a:ext>
              </a:extLst>
            </p:cNvPr>
            <p:cNvSpPr/>
            <p:nvPr/>
          </p:nvSpPr>
          <p:spPr>
            <a:xfrm>
              <a:off x="7828408" y="3220396"/>
              <a:ext cx="462385" cy="462385"/>
            </a:xfrm>
            <a:prstGeom prst="ellipse">
              <a:avLst/>
            </a:prstGeom>
            <a:solidFill>
              <a:srgbClr val="6FAF2E"/>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prstClr val="white"/>
                  </a:solidFill>
                </a:rPr>
                <a:t>!</a:t>
              </a:r>
            </a:p>
          </p:txBody>
        </p:sp>
      </p:grpSp>
      <p:sp>
        <p:nvSpPr>
          <p:cNvPr id="28" name="Arrow: Pentagon 27">
            <a:extLst>
              <a:ext uri="{FF2B5EF4-FFF2-40B4-BE49-F238E27FC236}">
                <a16:creationId xmlns:a16="http://schemas.microsoft.com/office/drawing/2014/main" id="{15345DA4-3B99-4D23-83D8-7B6B881E920F}"/>
              </a:ext>
            </a:extLst>
          </p:cNvPr>
          <p:cNvSpPr/>
          <p:nvPr/>
        </p:nvSpPr>
        <p:spPr>
          <a:xfrm>
            <a:off x="-1" y="0"/>
            <a:ext cx="9961582" cy="5143500"/>
          </a:xfrm>
          <a:prstGeom prst="homePlate">
            <a:avLst>
              <a:gd name="adj" fmla="val 11560"/>
            </a:avLst>
          </a:prstGeom>
          <a:gradFill>
            <a:gsLst>
              <a:gs pos="1961">
                <a:srgbClr val="40A1F8"/>
              </a:gs>
              <a:gs pos="20000">
                <a:srgbClr val="3C85F0"/>
              </a:gs>
              <a:gs pos="100000">
                <a:srgbClr val="5143F5"/>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grpSp>
        <p:nvGrpSpPr>
          <p:cNvPr id="36" name="Group 35">
            <a:extLst>
              <a:ext uri="{FF2B5EF4-FFF2-40B4-BE49-F238E27FC236}">
                <a16:creationId xmlns:a16="http://schemas.microsoft.com/office/drawing/2014/main" id="{64284AE7-F586-414E-A29D-3BC1DFA42406}"/>
              </a:ext>
            </a:extLst>
          </p:cNvPr>
          <p:cNvGrpSpPr/>
          <p:nvPr/>
        </p:nvGrpSpPr>
        <p:grpSpPr>
          <a:xfrm>
            <a:off x="3751838" y="1099671"/>
            <a:ext cx="4334538" cy="707886"/>
            <a:chOff x="3691911" y="1758785"/>
            <a:chExt cx="4334538" cy="707886"/>
          </a:xfrm>
        </p:grpSpPr>
        <p:sp>
          <p:nvSpPr>
            <p:cNvPr id="6" name="TextBox 5">
              <a:extLst>
                <a:ext uri="{FF2B5EF4-FFF2-40B4-BE49-F238E27FC236}">
                  <a16:creationId xmlns:a16="http://schemas.microsoft.com/office/drawing/2014/main" id="{653E3E01-7386-42DB-8692-41D33AB2AEC6}"/>
                </a:ext>
              </a:extLst>
            </p:cNvPr>
            <p:cNvSpPr txBox="1"/>
            <p:nvPr/>
          </p:nvSpPr>
          <p:spPr>
            <a:xfrm>
              <a:off x="3691911" y="1784623"/>
              <a:ext cx="1697901" cy="646331"/>
            </a:xfrm>
            <a:prstGeom prst="rect">
              <a:avLst/>
            </a:prstGeom>
            <a:noFill/>
          </p:spPr>
          <p:txBody>
            <a:bodyPr wrap="none" rtlCol="0">
              <a:spAutoFit/>
            </a:bodyPr>
            <a:lstStyle/>
            <a:p>
              <a:pPr algn="r"/>
              <a:r>
                <a:rPr lang="en-US" dirty="0"/>
                <a:t>The fast </a:t>
              </a:r>
              <a:br>
                <a:rPr lang="en-US" dirty="0"/>
              </a:br>
              <a:r>
                <a:rPr lang="en-US" dirty="0"/>
                <a:t>companies are</a:t>
              </a:r>
            </a:p>
          </p:txBody>
        </p:sp>
        <p:sp>
          <p:nvSpPr>
            <p:cNvPr id="7" name="TextBox 6">
              <a:extLst>
                <a:ext uri="{FF2B5EF4-FFF2-40B4-BE49-F238E27FC236}">
                  <a16:creationId xmlns:a16="http://schemas.microsoft.com/office/drawing/2014/main" id="{DD66B2F0-CB0E-452E-9CC8-AD3B9C9FB891}"/>
                </a:ext>
              </a:extLst>
            </p:cNvPr>
            <p:cNvSpPr txBox="1"/>
            <p:nvPr/>
          </p:nvSpPr>
          <p:spPr>
            <a:xfrm>
              <a:off x="5348473" y="1758785"/>
              <a:ext cx="1326004" cy="707886"/>
            </a:xfrm>
            <a:prstGeom prst="rect">
              <a:avLst/>
            </a:prstGeom>
            <a:noFill/>
          </p:spPr>
          <p:txBody>
            <a:bodyPr wrap="none" rtlCol="0">
              <a:spAutoFit/>
            </a:bodyPr>
            <a:lstStyle/>
            <a:p>
              <a:r>
                <a:rPr lang="en-US" sz="4000" b="1" dirty="0"/>
                <a:t>440x</a:t>
              </a:r>
            </a:p>
          </p:txBody>
        </p:sp>
        <p:sp>
          <p:nvSpPr>
            <p:cNvPr id="8" name="TextBox 7">
              <a:extLst>
                <a:ext uri="{FF2B5EF4-FFF2-40B4-BE49-F238E27FC236}">
                  <a16:creationId xmlns:a16="http://schemas.microsoft.com/office/drawing/2014/main" id="{9E9D4F0A-A15E-45F3-B981-25EDE8909541}"/>
                </a:ext>
              </a:extLst>
            </p:cNvPr>
            <p:cNvSpPr txBox="1"/>
            <p:nvPr/>
          </p:nvSpPr>
          <p:spPr>
            <a:xfrm>
              <a:off x="6687621" y="1793160"/>
              <a:ext cx="1338828" cy="646331"/>
            </a:xfrm>
            <a:prstGeom prst="rect">
              <a:avLst/>
            </a:prstGeom>
            <a:noFill/>
          </p:spPr>
          <p:txBody>
            <a:bodyPr wrap="none" rtlCol="0">
              <a:spAutoFit/>
            </a:bodyPr>
            <a:lstStyle/>
            <a:p>
              <a:r>
                <a:rPr lang="en-US" dirty="0"/>
                <a:t>faster than </a:t>
              </a:r>
              <a:br>
                <a:rPr lang="en-US" dirty="0"/>
              </a:br>
              <a:r>
                <a:rPr lang="en-US" dirty="0"/>
                <a:t>the slow</a:t>
              </a:r>
            </a:p>
          </p:txBody>
        </p:sp>
      </p:grpSp>
      <p:sp>
        <p:nvSpPr>
          <p:cNvPr id="9" name="TextBox 8">
            <a:extLst>
              <a:ext uri="{FF2B5EF4-FFF2-40B4-BE49-F238E27FC236}">
                <a16:creationId xmlns:a16="http://schemas.microsoft.com/office/drawing/2014/main" id="{2BF04DCA-7E1E-4D97-9C72-1D3B172B1C2F}"/>
              </a:ext>
            </a:extLst>
          </p:cNvPr>
          <p:cNvSpPr txBox="1"/>
          <p:nvPr/>
        </p:nvSpPr>
        <p:spPr>
          <a:xfrm>
            <a:off x="4682846" y="3751041"/>
            <a:ext cx="941283" cy="369332"/>
          </a:xfrm>
          <a:prstGeom prst="rect">
            <a:avLst/>
          </a:prstGeom>
          <a:noFill/>
        </p:spPr>
        <p:txBody>
          <a:bodyPr wrap="none" rtlCol="0">
            <a:spAutoFit/>
          </a:bodyPr>
          <a:lstStyle/>
          <a:p>
            <a:r>
              <a:rPr lang="en-US" dirty="0"/>
              <a:t>Months</a:t>
            </a:r>
          </a:p>
        </p:txBody>
      </p:sp>
      <p:sp>
        <p:nvSpPr>
          <p:cNvPr id="10" name="TextBox 9">
            <a:extLst>
              <a:ext uri="{FF2B5EF4-FFF2-40B4-BE49-F238E27FC236}">
                <a16:creationId xmlns:a16="http://schemas.microsoft.com/office/drawing/2014/main" id="{274F1F04-6E38-4F82-9E8A-E4DF1EB1F23C}"/>
              </a:ext>
            </a:extLst>
          </p:cNvPr>
          <p:cNvSpPr txBox="1"/>
          <p:nvPr/>
        </p:nvSpPr>
        <p:spPr>
          <a:xfrm>
            <a:off x="6245792" y="3751041"/>
            <a:ext cx="800219" cy="369332"/>
          </a:xfrm>
          <a:prstGeom prst="rect">
            <a:avLst/>
          </a:prstGeom>
          <a:noFill/>
        </p:spPr>
        <p:txBody>
          <a:bodyPr wrap="none" rtlCol="0">
            <a:spAutoFit/>
          </a:bodyPr>
          <a:lstStyle/>
          <a:p>
            <a:r>
              <a:rPr lang="en-US" dirty="0"/>
              <a:t>Hours</a:t>
            </a:r>
          </a:p>
        </p:txBody>
      </p:sp>
      <p:sp>
        <p:nvSpPr>
          <p:cNvPr id="11" name="Arrow: Right 10">
            <a:extLst>
              <a:ext uri="{FF2B5EF4-FFF2-40B4-BE49-F238E27FC236}">
                <a16:creationId xmlns:a16="http://schemas.microsoft.com/office/drawing/2014/main" id="{580BB8CD-3562-41CF-A612-5157F42246D4}"/>
              </a:ext>
            </a:extLst>
          </p:cNvPr>
          <p:cNvSpPr/>
          <p:nvPr/>
        </p:nvSpPr>
        <p:spPr>
          <a:xfrm>
            <a:off x="5709642" y="3788387"/>
            <a:ext cx="450637" cy="294640"/>
          </a:xfrm>
          <a:prstGeom prst="rightArrow">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34" name="Straight Connector 33">
            <a:extLst>
              <a:ext uri="{FF2B5EF4-FFF2-40B4-BE49-F238E27FC236}">
                <a16:creationId xmlns:a16="http://schemas.microsoft.com/office/drawing/2014/main" id="{782A4CF0-F0B4-4E83-A362-ECA20DCA14A5}"/>
              </a:ext>
            </a:extLst>
          </p:cNvPr>
          <p:cNvCxnSpPr/>
          <p:nvPr/>
        </p:nvCxnSpPr>
        <p:spPr>
          <a:xfrm>
            <a:off x="3239074" y="3550936"/>
            <a:ext cx="5311673" cy="0"/>
          </a:xfrm>
          <a:prstGeom prst="line">
            <a:avLst/>
          </a:prstGeom>
          <a:ln w="19050">
            <a:solidFill>
              <a:srgbClr val="00B0F0"/>
            </a:solidFill>
          </a:ln>
          <a:effectLst/>
        </p:spPr>
        <p:style>
          <a:lnRef idx="2">
            <a:schemeClr val="accent1"/>
          </a:lnRef>
          <a:fillRef idx="0">
            <a:schemeClr val="accent1"/>
          </a:fillRef>
          <a:effectRef idx="1">
            <a:schemeClr val="accent1"/>
          </a:effectRef>
          <a:fontRef idx="minor">
            <a:schemeClr val="tx1"/>
          </a:fontRef>
        </p:style>
      </p:cxnSp>
      <p:sp>
        <p:nvSpPr>
          <p:cNvPr id="46" name="Rectangle 45">
            <a:extLst>
              <a:ext uri="{FF2B5EF4-FFF2-40B4-BE49-F238E27FC236}">
                <a16:creationId xmlns:a16="http://schemas.microsoft.com/office/drawing/2014/main" id="{2A65F641-9455-754A-8300-0EB6850D93D8}"/>
              </a:ext>
            </a:extLst>
          </p:cNvPr>
          <p:cNvSpPr/>
          <p:nvPr/>
        </p:nvSpPr>
        <p:spPr>
          <a:xfrm>
            <a:off x="3134407" y="1953577"/>
            <a:ext cx="5727942" cy="1477328"/>
          </a:xfrm>
          <a:prstGeom prst="rect">
            <a:avLst/>
          </a:prstGeom>
        </p:spPr>
        <p:txBody>
          <a:bodyPr wrap="square">
            <a:spAutoFit/>
          </a:bodyPr>
          <a:lstStyle/>
          <a:p>
            <a:pPr>
              <a:spcAft>
                <a:spcPts val="600"/>
              </a:spcAft>
            </a:pPr>
            <a:r>
              <a:rPr lang="en-US" sz="1400" i="1" dirty="0"/>
              <a:t>We found that, compared to low performers, high performers have:</a:t>
            </a:r>
          </a:p>
          <a:p>
            <a:pPr>
              <a:spcAft>
                <a:spcPts val="600"/>
              </a:spcAft>
            </a:pPr>
            <a:r>
              <a:rPr lang="en-US" sz="1400" i="1" dirty="0"/>
              <a:t>46 times more frequent code deployments</a:t>
            </a:r>
          </a:p>
          <a:p>
            <a:pPr>
              <a:spcAft>
                <a:spcPts val="600"/>
              </a:spcAft>
            </a:pPr>
            <a:r>
              <a:rPr lang="en-US" sz="1400" i="1" dirty="0"/>
              <a:t>440 times faster lead time from commit to deploy</a:t>
            </a:r>
          </a:p>
          <a:p>
            <a:pPr>
              <a:spcAft>
                <a:spcPts val="600"/>
              </a:spcAft>
            </a:pPr>
            <a:r>
              <a:rPr lang="en-US" sz="1400" i="1" dirty="0"/>
              <a:t>170 times faster mean time to recover from downtime</a:t>
            </a:r>
          </a:p>
          <a:p>
            <a:pPr>
              <a:spcAft>
                <a:spcPts val="600"/>
              </a:spcAft>
            </a:pPr>
            <a:r>
              <a:rPr lang="en-US" sz="1400" i="1" dirty="0"/>
              <a:t>5.0 times lower change failure rate (1/5 as likely for a change to fail)</a:t>
            </a:r>
          </a:p>
        </p:txBody>
      </p:sp>
      <p:grpSp>
        <p:nvGrpSpPr>
          <p:cNvPr id="3" name="Group 2">
            <a:extLst>
              <a:ext uri="{FF2B5EF4-FFF2-40B4-BE49-F238E27FC236}">
                <a16:creationId xmlns:a16="http://schemas.microsoft.com/office/drawing/2014/main" id="{4E444309-DAD1-2B46-B651-0EE136815B18}"/>
              </a:ext>
            </a:extLst>
          </p:cNvPr>
          <p:cNvGrpSpPr/>
          <p:nvPr/>
        </p:nvGrpSpPr>
        <p:grpSpPr>
          <a:xfrm>
            <a:off x="213524" y="1237339"/>
            <a:ext cx="3387466" cy="3443904"/>
            <a:chOff x="213524" y="1237339"/>
            <a:chExt cx="3387466" cy="3443904"/>
          </a:xfrm>
        </p:grpSpPr>
        <p:pic>
          <p:nvPicPr>
            <p:cNvPr id="35" name="Picture 34">
              <a:extLst>
                <a:ext uri="{FF2B5EF4-FFF2-40B4-BE49-F238E27FC236}">
                  <a16:creationId xmlns:a16="http://schemas.microsoft.com/office/drawing/2014/main" id="{30C1BE61-4594-4E48-BDAA-27C269B867E1}"/>
                </a:ext>
              </a:extLst>
            </p:cNvPr>
            <p:cNvPicPr>
              <a:picLocks noChangeAspect="1"/>
            </p:cNvPicPr>
            <p:nvPr/>
          </p:nvPicPr>
          <p:blipFill rotWithShape="1">
            <a:blip r:embed="rId2">
              <a:extLst>
                <a:ext uri="{28A0092B-C50C-407E-A947-70E740481C1C}">
                  <a14:useLocalDpi xmlns:a14="http://schemas.microsoft.com/office/drawing/2010/main" val="0"/>
                </a:ext>
              </a:extLst>
            </a:blip>
            <a:srcRect l="22555" t="8361" r="22283" b="8383"/>
            <a:stretch/>
          </p:blipFill>
          <p:spPr>
            <a:xfrm>
              <a:off x="323461" y="1237339"/>
              <a:ext cx="2083838" cy="3060964"/>
            </a:xfrm>
            <a:prstGeom prst="rect">
              <a:avLst/>
            </a:prstGeom>
          </p:spPr>
        </p:pic>
        <p:sp>
          <p:nvSpPr>
            <p:cNvPr id="2" name="Rectangle 1">
              <a:extLst>
                <a:ext uri="{FF2B5EF4-FFF2-40B4-BE49-F238E27FC236}">
                  <a16:creationId xmlns:a16="http://schemas.microsoft.com/office/drawing/2014/main" id="{C5ADEE58-7B29-C14B-91D1-7C858D8AE40F}"/>
                </a:ext>
              </a:extLst>
            </p:cNvPr>
            <p:cNvSpPr/>
            <p:nvPr/>
          </p:nvSpPr>
          <p:spPr>
            <a:xfrm>
              <a:off x="213524" y="4373466"/>
              <a:ext cx="3387466" cy="307777"/>
            </a:xfrm>
            <a:prstGeom prst="rect">
              <a:avLst/>
            </a:prstGeom>
          </p:spPr>
          <p:txBody>
            <a:bodyPr wrap="none">
              <a:spAutoFit/>
            </a:bodyPr>
            <a:lstStyle/>
            <a:p>
              <a:pPr algn="ctr"/>
              <a:r>
                <a:rPr lang="en-US" sz="1400" dirty="0"/>
                <a:t>https://</a:t>
              </a:r>
              <a:r>
                <a:rPr lang="en-US" sz="1400" dirty="0" err="1"/>
                <a:t>itrevolution.com</a:t>
              </a:r>
              <a:r>
                <a:rPr lang="en-US" sz="1400" dirty="0"/>
                <a:t>/book/accelerate/ </a:t>
              </a:r>
            </a:p>
          </p:txBody>
        </p:sp>
      </p:grpSp>
      <p:sp>
        <p:nvSpPr>
          <p:cNvPr id="21" name="Title 8">
            <a:extLst>
              <a:ext uri="{FF2B5EF4-FFF2-40B4-BE49-F238E27FC236}">
                <a16:creationId xmlns:a16="http://schemas.microsoft.com/office/drawing/2014/main" id="{64D86057-AAAB-4934-AC4A-B6D1EB66E1CC}"/>
              </a:ext>
            </a:extLst>
          </p:cNvPr>
          <p:cNvSpPr txBox="1">
            <a:spLocks/>
          </p:cNvSpPr>
          <p:nvPr/>
        </p:nvSpPr>
        <p:spPr>
          <a:xfrm>
            <a:off x="313924" y="-1620380"/>
            <a:ext cx="8593856" cy="1493082"/>
          </a:xfrm>
          <a:prstGeom prst="rect">
            <a:avLst/>
          </a:prstGeom>
        </p:spPr>
        <p:txBody>
          <a:bodyPr/>
          <a:lstStyle>
            <a:lvl1pPr algn="l" defTabSz="457200" rtl="0" eaLnBrk="1" latinLnBrk="0" hangingPunct="1">
              <a:spcBef>
                <a:spcPct val="0"/>
              </a:spcBef>
              <a:buNone/>
              <a:defRPr sz="2800" b="1" i="0" kern="1200">
                <a:solidFill>
                  <a:schemeClr val="tx1">
                    <a:lumMod val="95000"/>
                  </a:schemeClr>
                </a:solidFill>
                <a:latin typeface="Arial"/>
                <a:ea typeface="+mj-ea"/>
                <a:cs typeface="Arial"/>
              </a:defRPr>
            </a:lvl1pPr>
          </a:lstStyle>
          <a:p>
            <a:pPr>
              <a:lnSpc>
                <a:spcPct val="90000"/>
              </a:lnSpc>
            </a:pPr>
            <a:r>
              <a:rPr lang="en-US" sz="3500" dirty="0">
                <a:solidFill>
                  <a:srgbClr val="474746"/>
                </a:solidFill>
              </a:rPr>
              <a:t>Pathway for Digital </a:t>
            </a:r>
            <a:br>
              <a:rPr lang="en-US" sz="3500" dirty="0">
                <a:solidFill>
                  <a:srgbClr val="474746"/>
                </a:solidFill>
              </a:rPr>
            </a:br>
            <a:r>
              <a:rPr lang="en-US" sz="3500" dirty="0">
                <a:solidFill>
                  <a:srgbClr val="474746"/>
                </a:solidFill>
              </a:rPr>
              <a:t>Transformation</a:t>
            </a:r>
          </a:p>
        </p:txBody>
      </p:sp>
      <p:sp>
        <p:nvSpPr>
          <p:cNvPr id="22" name="Title 8">
            <a:extLst>
              <a:ext uri="{FF2B5EF4-FFF2-40B4-BE49-F238E27FC236}">
                <a16:creationId xmlns:a16="http://schemas.microsoft.com/office/drawing/2014/main" id="{F0373364-726C-41BE-BEC5-672717F90C5F}"/>
              </a:ext>
            </a:extLst>
          </p:cNvPr>
          <p:cNvSpPr txBox="1">
            <a:spLocks/>
          </p:cNvSpPr>
          <p:nvPr/>
        </p:nvSpPr>
        <p:spPr>
          <a:xfrm>
            <a:off x="38100" y="-554031"/>
            <a:ext cx="2827020" cy="464382"/>
          </a:xfrm>
          <a:prstGeom prst="rect">
            <a:avLst/>
          </a:prstGeom>
        </p:spPr>
        <p:txBody>
          <a:bodyPr/>
          <a:lstStyle>
            <a:lvl1pPr algn="l" defTabSz="457200" rtl="0" eaLnBrk="1" latinLnBrk="0" hangingPunct="1">
              <a:spcBef>
                <a:spcPct val="0"/>
              </a:spcBef>
              <a:buNone/>
              <a:defRPr sz="2800" b="1" i="0" kern="1200">
                <a:solidFill>
                  <a:schemeClr val="tx1">
                    <a:lumMod val="95000"/>
                  </a:schemeClr>
                </a:solidFill>
                <a:latin typeface="Arial"/>
                <a:ea typeface="+mj-ea"/>
                <a:cs typeface="Arial"/>
              </a:defRPr>
            </a:lvl1pPr>
          </a:lstStyle>
          <a:p>
            <a:pPr algn="ctr">
              <a:lnSpc>
                <a:spcPct val="90000"/>
              </a:lnSpc>
            </a:pPr>
            <a:r>
              <a:rPr lang="en-US" sz="1800" b="0" dirty="0">
                <a:solidFill>
                  <a:schemeClr val="bg1"/>
                </a:solidFill>
              </a:rPr>
              <a:t>Speed</a:t>
            </a:r>
          </a:p>
        </p:txBody>
      </p:sp>
      <p:sp>
        <p:nvSpPr>
          <p:cNvPr id="23" name="Title 8">
            <a:extLst>
              <a:ext uri="{FF2B5EF4-FFF2-40B4-BE49-F238E27FC236}">
                <a16:creationId xmlns:a16="http://schemas.microsoft.com/office/drawing/2014/main" id="{DFCD99D5-AFDC-4CC3-8527-C76B9B26BAB9}"/>
              </a:ext>
            </a:extLst>
          </p:cNvPr>
          <p:cNvSpPr txBox="1">
            <a:spLocks/>
          </p:cNvSpPr>
          <p:nvPr/>
        </p:nvSpPr>
        <p:spPr>
          <a:xfrm>
            <a:off x="2987039" y="-554031"/>
            <a:ext cx="3011251" cy="464382"/>
          </a:xfrm>
          <a:prstGeom prst="rect">
            <a:avLst/>
          </a:prstGeom>
        </p:spPr>
        <p:txBody>
          <a:bodyPr/>
          <a:lstStyle>
            <a:lvl1pPr algn="l" defTabSz="457200" rtl="0" eaLnBrk="1" latinLnBrk="0" hangingPunct="1">
              <a:spcBef>
                <a:spcPct val="0"/>
              </a:spcBef>
              <a:buNone/>
              <a:defRPr sz="2800" b="1" i="0" kern="1200">
                <a:solidFill>
                  <a:schemeClr val="tx1">
                    <a:lumMod val="95000"/>
                  </a:schemeClr>
                </a:solidFill>
                <a:latin typeface="Arial"/>
                <a:ea typeface="+mj-ea"/>
                <a:cs typeface="Arial"/>
              </a:defRPr>
            </a:lvl1pPr>
          </a:lstStyle>
          <a:p>
            <a:pPr algn="ctr">
              <a:lnSpc>
                <a:spcPct val="90000"/>
              </a:lnSpc>
            </a:pPr>
            <a:r>
              <a:rPr lang="en-US" sz="1800" b="0" dirty="0">
                <a:solidFill>
                  <a:schemeClr val="bg1"/>
                </a:solidFill>
              </a:rPr>
              <a:t>Scale</a:t>
            </a:r>
          </a:p>
        </p:txBody>
      </p:sp>
      <p:sp>
        <p:nvSpPr>
          <p:cNvPr id="24" name="Title 8">
            <a:extLst>
              <a:ext uri="{FF2B5EF4-FFF2-40B4-BE49-F238E27FC236}">
                <a16:creationId xmlns:a16="http://schemas.microsoft.com/office/drawing/2014/main" id="{F88F5F47-AC41-42DD-94D6-96DEE1947A7A}"/>
              </a:ext>
            </a:extLst>
          </p:cNvPr>
          <p:cNvSpPr txBox="1">
            <a:spLocks/>
          </p:cNvSpPr>
          <p:nvPr/>
        </p:nvSpPr>
        <p:spPr>
          <a:xfrm>
            <a:off x="6012180" y="-554031"/>
            <a:ext cx="3131820" cy="464382"/>
          </a:xfrm>
          <a:prstGeom prst="rect">
            <a:avLst/>
          </a:prstGeom>
        </p:spPr>
        <p:txBody>
          <a:bodyPr/>
          <a:lstStyle>
            <a:lvl1pPr algn="l" defTabSz="457200" rtl="0" eaLnBrk="1" latinLnBrk="0" hangingPunct="1">
              <a:spcBef>
                <a:spcPct val="0"/>
              </a:spcBef>
              <a:buNone/>
              <a:defRPr sz="2800" b="1" i="0" kern="1200">
                <a:solidFill>
                  <a:schemeClr val="tx1">
                    <a:lumMod val="95000"/>
                  </a:schemeClr>
                </a:solidFill>
                <a:latin typeface="Arial"/>
                <a:ea typeface="+mj-ea"/>
                <a:cs typeface="Arial"/>
              </a:defRPr>
            </a:lvl1pPr>
          </a:lstStyle>
          <a:p>
            <a:pPr algn="ctr">
              <a:lnSpc>
                <a:spcPct val="90000"/>
              </a:lnSpc>
            </a:pPr>
            <a:r>
              <a:rPr lang="en-US" sz="1800" b="0" dirty="0">
                <a:solidFill>
                  <a:schemeClr val="bg1"/>
                </a:solidFill>
              </a:rPr>
              <a:t>Strategic</a:t>
            </a:r>
          </a:p>
        </p:txBody>
      </p:sp>
      <p:cxnSp>
        <p:nvCxnSpPr>
          <p:cNvPr id="25" name="Straight Arrow Connector 24">
            <a:extLst>
              <a:ext uri="{FF2B5EF4-FFF2-40B4-BE49-F238E27FC236}">
                <a16:creationId xmlns:a16="http://schemas.microsoft.com/office/drawing/2014/main" id="{20B6C057-DB8A-4208-9EE4-240C8D01EE3A}"/>
              </a:ext>
            </a:extLst>
          </p:cNvPr>
          <p:cNvCxnSpPr>
            <a:cxnSpLocks/>
          </p:cNvCxnSpPr>
          <p:nvPr/>
        </p:nvCxnSpPr>
        <p:spPr>
          <a:xfrm>
            <a:off x="2296160" y="-359940"/>
            <a:ext cx="1544320" cy="0"/>
          </a:xfrm>
          <a:prstGeom prst="straightConnector1">
            <a:avLst/>
          </a:prstGeom>
          <a:ln w="57150">
            <a:solidFill>
              <a:schemeClr val="tx2">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9" name="Straight Arrow Connector 28">
            <a:extLst>
              <a:ext uri="{FF2B5EF4-FFF2-40B4-BE49-F238E27FC236}">
                <a16:creationId xmlns:a16="http://schemas.microsoft.com/office/drawing/2014/main" id="{90B346B3-CC57-4AA5-96D5-2E28711411CD}"/>
              </a:ext>
            </a:extLst>
          </p:cNvPr>
          <p:cNvCxnSpPr>
            <a:cxnSpLocks/>
          </p:cNvCxnSpPr>
          <p:nvPr/>
        </p:nvCxnSpPr>
        <p:spPr>
          <a:xfrm>
            <a:off x="5226130" y="-359940"/>
            <a:ext cx="1544320" cy="0"/>
          </a:xfrm>
          <a:prstGeom prst="straightConnector1">
            <a:avLst/>
          </a:prstGeom>
          <a:ln w="57150">
            <a:solidFill>
              <a:schemeClr val="tx2">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62" name="Group 22">
            <a:extLst>
              <a:ext uri="{FF2B5EF4-FFF2-40B4-BE49-F238E27FC236}">
                <a16:creationId xmlns:a16="http://schemas.microsoft.com/office/drawing/2014/main" id="{7E3D2C9F-B1E8-4ED0-997D-17F13A7CD132}"/>
              </a:ext>
            </a:extLst>
          </p:cNvPr>
          <p:cNvGrpSpPr>
            <a:grpSpLocks noChangeAspect="1"/>
          </p:cNvGrpSpPr>
          <p:nvPr/>
        </p:nvGrpSpPr>
        <p:grpSpPr bwMode="auto">
          <a:xfrm>
            <a:off x="249364" y="282388"/>
            <a:ext cx="727012" cy="682948"/>
            <a:chOff x="2715" y="1465"/>
            <a:chExt cx="330" cy="310"/>
          </a:xfrm>
        </p:grpSpPr>
        <p:sp>
          <p:nvSpPr>
            <p:cNvPr id="63" name="Freeform 23">
              <a:extLst>
                <a:ext uri="{FF2B5EF4-FFF2-40B4-BE49-F238E27FC236}">
                  <a16:creationId xmlns:a16="http://schemas.microsoft.com/office/drawing/2014/main" id="{A396148B-59F4-4CAB-835D-DE50C465E7CC}"/>
                </a:ext>
              </a:extLst>
            </p:cNvPr>
            <p:cNvSpPr>
              <a:spLocks/>
            </p:cNvSpPr>
            <p:nvPr/>
          </p:nvSpPr>
          <p:spPr bwMode="auto">
            <a:xfrm>
              <a:off x="2735" y="1465"/>
              <a:ext cx="310" cy="310"/>
            </a:xfrm>
            <a:custGeom>
              <a:avLst/>
              <a:gdLst>
                <a:gd name="T0" fmla="*/ 30 w 152"/>
                <a:gd name="T1" fmla="*/ 136 h 152"/>
                <a:gd name="T2" fmla="*/ 76 w 152"/>
                <a:gd name="T3" fmla="*/ 152 h 152"/>
                <a:gd name="T4" fmla="*/ 152 w 152"/>
                <a:gd name="T5" fmla="*/ 76 h 152"/>
                <a:gd name="T6" fmla="*/ 76 w 152"/>
                <a:gd name="T7" fmla="*/ 0 h 152"/>
                <a:gd name="T8" fmla="*/ 0 w 152"/>
                <a:gd name="T9" fmla="*/ 76 h 152"/>
                <a:gd name="T10" fmla="*/ 7 w 152"/>
                <a:gd name="T11" fmla="*/ 107 h 152"/>
              </a:gdLst>
              <a:ahLst/>
              <a:cxnLst>
                <a:cxn ang="0">
                  <a:pos x="T0" y="T1"/>
                </a:cxn>
                <a:cxn ang="0">
                  <a:pos x="T2" y="T3"/>
                </a:cxn>
                <a:cxn ang="0">
                  <a:pos x="T4" y="T5"/>
                </a:cxn>
                <a:cxn ang="0">
                  <a:pos x="T6" y="T7"/>
                </a:cxn>
                <a:cxn ang="0">
                  <a:pos x="T8" y="T9"/>
                </a:cxn>
                <a:cxn ang="0">
                  <a:pos x="T10" y="T11"/>
                </a:cxn>
              </a:cxnLst>
              <a:rect l="0" t="0" r="r" b="b"/>
              <a:pathLst>
                <a:path w="152" h="152">
                  <a:moveTo>
                    <a:pt x="30" y="136"/>
                  </a:moveTo>
                  <a:cubicBezTo>
                    <a:pt x="43" y="146"/>
                    <a:pt x="59" y="152"/>
                    <a:pt x="76" y="152"/>
                  </a:cubicBezTo>
                  <a:cubicBezTo>
                    <a:pt x="118" y="152"/>
                    <a:pt x="152" y="118"/>
                    <a:pt x="152" y="76"/>
                  </a:cubicBezTo>
                  <a:cubicBezTo>
                    <a:pt x="152" y="34"/>
                    <a:pt x="118" y="0"/>
                    <a:pt x="76" y="0"/>
                  </a:cubicBezTo>
                  <a:cubicBezTo>
                    <a:pt x="34" y="0"/>
                    <a:pt x="0" y="34"/>
                    <a:pt x="0" y="76"/>
                  </a:cubicBezTo>
                  <a:cubicBezTo>
                    <a:pt x="0" y="87"/>
                    <a:pt x="3" y="98"/>
                    <a:pt x="7" y="107"/>
                  </a:cubicBez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4" name="Freeform 24">
              <a:extLst>
                <a:ext uri="{FF2B5EF4-FFF2-40B4-BE49-F238E27FC236}">
                  <a16:creationId xmlns:a16="http://schemas.microsoft.com/office/drawing/2014/main" id="{781ECBB9-1EF9-47F5-AB92-DE18BBA2724B}"/>
                </a:ext>
              </a:extLst>
            </p:cNvPr>
            <p:cNvSpPr>
              <a:spLocks/>
            </p:cNvSpPr>
            <p:nvPr/>
          </p:nvSpPr>
          <p:spPr bwMode="auto">
            <a:xfrm>
              <a:off x="2890" y="1500"/>
              <a:ext cx="73" cy="191"/>
            </a:xfrm>
            <a:custGeom>
              <a:avLst/>
              <a:gdLst>
                <a:gd name="T0" fmla="*/ 0 w 73"/>
                <a:gd name="T1" fmla="*/ 0 h 191"/>
                <a:gd name="T2" fmla="*/ 0 w 73"/>
                <a:gd name="T3" fmla="*/ 120 h 191"/>
                <a:gd name="T4" fmla="*/ 73 w 73"/>
                <a:gd name="T5" fmla="*/ 191 h 191"/>
              </a:gdLst>
              <a:ahLst/>
              <a:cxnLst>
                <a:cxn ang="0">
                  <a:pos x="T0" y="T1"/>
                </a:cxn>
                <a:cxn ang="0">
                  <a:pos x="T2" y="T3"/>
                </a:cxn>
                <a:cxn ang="0">
                  <a:pos x="T4" y="T5"/>
                </a:cxn>
              </a:cxnLst>
              <a:rect l="0" t="0" r="r" b="b"/>
              <a:pathLst>
                <a:path w="73" h="191">
                  <a:moveTo>
                    <a:pt x="0" y="0"/>
                  </a:moveTo>
                  <a:lnTo>
                    <a:pt x="0" y="120"/>
                  </a:lnTo>
                  <a:lnTo>
                    <a:pt x="73" y="191"/>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5" name="Freeform 25">
              <a:extLst>
                <a:ext uri="{FF2B5EF4-FFF2-40B4-BE49-F238E27FC236}">
                  <a16:creationId xmlns:a16="http://schemas.microsoft.com/office/drawing/2014/main" id="{616CB116-6967-4C1D-A8B3-B09CF7A483E8}"/>
                </a:ext>
              </a:extLst>
            </p:cNvPr>
            <p:cNvSpPr>
              <a:spLocks/>
            </p:cNvSpPr>
            <p:nvPr/>
          </p:nvSpPr>
          <p:spPr bwMode="auto">
            <a:xfrm>
              <a:off x="2715" y="1651"/>
              <a:ext cx="53" cy="34"/>
            </a:xfrm>
            <a:custGeom>
              <a:avLst/>
              <a:gdLst>
                <a:gd name="T0" fmla="*/ 53 w 53"/>
                <a:gd name="T1" fmla="*/ 0 h 34"/>
                <a:gd name="T2" fmla="*/ 35 w 53"/>
                <a:gd name="T3" fmla="*/ 34 h 34"/>
                <a:gd name="T4" fmla="*/ 0 w 53"/>
                <a:gd name="T5" fmla="*/ 16 h 34"/>
              </a:gdLst>
              <a:ahLst/>
              <a:cxnLst>
                <a:cxn ang="0">
                  <a:pos x="T0" y="T1"/>
                </a:cxn>
                <a:cxn ang="0">
                  <a:pos x="T2" y="T3"/>
                </a:cxn>
                <a:cxn ang="0">
                  <a:pos x="T4" y="T5"/>
                </a:cxn>
              </a:cxnLst>
              <a:rect l="0" t="0" r="r" b="b"/>
              <a:pathLst>
                <a:path w="53" h="34">
                  <a:moveTo>
                    <a:pt x="53" y="0"/>
                  </a:moveTo>
                  <a:lnTo>
                    <a:pt x="35" y="34"/>
                  </a:lnTo>
                  <a:lnTo>
                    <a:pt x="0" y="16"/>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66" name="Title 8">
            <a:extLst>
              <a:ext uri="{FF2B5EF4-FFF2-40B4-BE49-F238E27FC236}">
                <a16:creationId xmlns:a16="http://schemas.microsoft.com/office/drawing/2014/main" id="{D28D94F3-0895-4A58-AAEB-82260570B629}"/>
              </a:ext>
            </a:extLst>
          </p:cNvPr>
          <p:cNvSpPr txBox="1">
            <a:spLocks/>
          </p:cNvSpPr>
          <p:nvPr/>
        </p:nvSpPr>
        <p:spPr>
          <a:xfrm>
            <a:off x="1150828" y="307814"/>
            <a:ext cx="3514845" cy="843589"/>
          </a:xfrm>
          <a:prstGeom prst="rect">
            <a:avLst/>
          </a:prstGeom>
        </p:spPr>
        <p:txBody>
          <a:bodyPr/>
          <a:lstStyle>
            <a:lvl1pPr algn="l" defTabSz="457200" rtl="0" eaLnBrk="1" latinLnBrk="0" hangingPunct="1">
              <a:spcBef>
                <a:spcPct val="0"/>
              </a:spcBef>
              <a:buNone/>
              <a:defRPr sz="2800" b="1" i="0" kern="1200">
                <a:solidFill>
                  <a:schemeClr val="tx1">
                    <a:lumMod val="95000"/>
                  </a:schemeClr>
                </a:solidFill>
                <a:latin typeface="Arial"/>
                <a:ea typeface="+mj-ea"/>
                <a:cs typeface="Arial"/>
              </a:defRPr>
            </a:lvl1pPr>
          </a:lstStyle>
          <a:p>
            <a:pPr>
              <a:lnSpc>
                <a:spcPct val="90000"/>
              </a:lnSpc>
            </a:pPr>
            <a:r>
              <a:rPr lang="en-US" sz="3500" dirty="0">
                <a:solidFill>
                  <a:schemeClr val="tx1"/>
                </a:solidFill>
              </a:rPr>
              <a:t>Time to Value</a:t>
            </a:r>
          </a:p>
        </p:txBody>
      </p:sp>
      <p:cxnSp>
        <p:nvCxnSpPr>
          <p:cNvPr id="68" name="Straight Connector 67">
            <a:extLst>
              <a:ext uri="{FF2B5EF4-FFF2-40B4-BE49-F238E27FC236}">
                <a16:creationId xmlns:a16="http://schemas.microsoft.com/office/drawing/2014/main" id="{07FB5F3D-5CB5-4113-A55C-A6F84693AD18}"/>
              </a:ext>
            </a:extLst>
          </p:cNvPr>
          <p:cNvCxnSpPr/>
          <p:nvPr/>
        </p:nvCxnSpPr>
        <p:spPr>
          <a:xfrm>
            <a:off x="3239074" y="1842263"/>
            <a:ext cx="5311673" cy="0"/>
          </a:xfrm>
          <a:prstGeom prst="line">
            <a:avLst/>
          </a:prstGeom>
          <a:ln w="19050">
            <a:solidFill>
              <a:srgbClr val="00B0F0"/>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665005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par>
                                <p:cTn id="8" presetID="42" presetClass="path" presetSubtype="0" decel="100000" fill="hold" nodeType="withEffect">
                                  <p:stCondLst>
                                    <p:cond delay="0"/>
                                  </p:stCondLst>
                                  <p:childTnLst>
                                    <p:animMotion origin="layout" path="M -2.22222E-6 3.95062E-6 L -0.05798 -0.00186 " pathEditMode="relative" rAng="0" ptsTypes="AA">
                                      <p:cBhvr>
                                        <p:cTn id="9" dur="500" spd="-100000" fill="hold"/>
                                        <p:tgtEl>
                                          <p:spTgt spid="36"/>
                                        </p:tgtEl>
                                        <p:attrNameLst>
                                          <p:attrName>ppt_x</p:attrName>
                                          <p:attrName>ppt_y</p:attrName>
                                        </p:attrNameLst>
                                      </p:cBhvr>
                                      <p:rCtr x="-2899" y="-93"/>
                                    </p:animMotion>
                                  </p:childTnLst>
                                </p:cTn>
                              </p:par>
                            </p:childTnLst>
                          </p:cTn>
                        </p:par>
                      </p:childTnLst>
                    </p:cTn>
                  </p:par>
                  <p:par>
                    <p:cTn id="10" fill="hold">
                      <p:stCondLst>
                        <p:cond delay="indefinite"/>
                      </p:stCondLst>
                      <p:childTnLst>
                        <p:par>
                          <p:cTn id="11" fill="hold">
                            <p:stCondLst>
                              <p:cond delay="0"/>
                            </p:stCondLst>
                            <p:childTnLst>
                              <p:par>
                                <p:cTn id="12" presetID="12" presetClass="entr" presetSubtype="8"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additive="base">
                                        <p:cTn id="14" dur="500"/>
                                        <p:tgtEl>
                                          <p:spTgt spid="3"/>
                                        </p:tgtEl>
                                        <p:attrNameLst>
                                          <p:attrName>ppt_x</p:attrName>
                                        </p:attrNameLst>
                                      </p:cBhvr>
                                      <p:tavLst>
                                        <p:tav tm="0">
                                          <p:val>
                                            <p:strVal val="#ppt_x-#ppt_w*1.125000"/>
                                          </p:val>
                                        </p:tav>
                                        <p:tav tm="100000">
                                          <p:val>
                                            <p:strVal val="#ppt_x"/>
                                          </p:val>
                                        </p:tav>
                                      </p:tavLst>
                                    </p:anim>
                                    <p:animEffect transition="in" filter="wipe(right)">
                                      <p:cBhvr>
                                        <p:cTn id="15" dur="5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34"/>
                                        </p:tgtEl>
                                        <p:attrNameLst>
                                          <p:attrName>style.visibility</p:attrName>
                                        </p:attrNameLst>
                                      </p:cBhvr>
                                      <p:to>
                                        <p:strVal val="visible"/>
                                      </p:to>
                                    </p:set>
                                    <p:animEffect transition="in" filter="wipe(left)">
                                      <p:cBhvr>
                                        <p:cTn id="20" dur="500"/>
                                        <p:tgtEl>
                                          <p:spTgt spid="34"/>
                                        </p:tgtEl>
                                      </p:cBhvr>
                                    </p:animEffect>
                                  </p:childTnLst>
                                </p:cTn>
                              </p:par>
                              <p:par>
                                <p:cTn id="21" presetID="22" presetClass="entr" presetSubtype="8" fill="hold" nodeType="withEffect">
                                  <p:stCondLst>
                                    <p:cond delay="0"/>
                                  </p:stCondLst>
                                  <p:childTnLst>
                                    <p:set>
                                      <p:cBhvr>
                                        <p:cTn id="22" dur="1" fill="hold">
                                          <p:stCondLst>
                                            <p:cond delay="0"/>
                                          </p:stCondLst>
                                        </p:cTn>
                                        <p:tgtEl>
                                          <p:spTgt spid="68"/>
                                        </p:tgtEl>
                                        <p:attrNameLst>
                                          <p:attrName>style.visibility</p:attrName>
                                        </p:attrNameLst>
                                      </p:cBhvr>
                                      <p:to>
                                        <p:strVal val="visible"/>
                                      </p:to>
                                    </p:set>
                                    <p:animEffect transition="in" filter="wipe(left)">
                                      <p:cBhvr>
                                        <p:cTn id="23" dur="500"/>
                                        <p:tgtEl>
                                          <p:spTgt spid="68"/>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46">
                                            <p:txEl>
                                              <p:pRg st="0" end="0"/>
                                            </p:txEl>
                                          </p:spTgt>
                                        </p:tgtEl>
                                        <p:attrNameLst>
                                          <p:attrName>style.visibility</p:attrName>
                                        </p:attrNameLst>
                                      </p:cBhvr>
                                      <p:to>
                                        <p:strVal val="visible"/>
                                      </p:to>
                                    </p:set>
                                    <p:animEffect transition="in" filter="fade">
                                      <p:cBhvr>
                                        <p:cTn id="26" dur="500"/>
                                        <p:tgtEl>
                                          <p:spTgt spid="46">
                                            <p:txEl>
                                              <p:pRg st="0" end="0"/>
                                            </p:txEl>
                                          </p:spTgt>
                                        </p:tgtEl>
                                      </p:cBhvr>
                                    </p:animEffect>
                                  </p:childTnLst>
                                </p:cTn>
                              </p:par>
                              <p:par>
                                <p:cTn id="27" presetID="42" presetClass="path" presetSubtype="0" decel="100000" fill="hold" grpId="1" nodeType="withEffect">
                                  <p:stCondLst>
                                    <p:cond delay="0"/>
                                  </p:stCondLst>
                                  <p:childTnLst>
                                    <p:animMotion origin="layout" path="M 4.16667E-6 4.69136E-6 L 4.16667E-6 0.0216 " pathEditMode="relative" rAng="0" ptsTypes="AA">
                                      <p:cBhvr>
                                        <p:cTn id="28" dur="500" spd="-100000" fill="hold"/>
                                        <p:tgtEl>
                                          <p:spTgt spid="46">
                                            <p:txEl>
                                              <p:pRg st="0" end="0"/>
                                            </p:txEl>
                                          </p:spTgt>
                                        </p:tgtEl>
                                        <p:attrNameLst>
                                          <p:attrName>ppt_x</p:attrName>
                                          <p:attrName>ppt_y</p:attrName>
                                        </p:attrNameLst>
                                      </p:cBhvr>
                                      <p:rCtr x="0" y="1080"/>
                                    </p:animMotion>
                                  </p:childTnLst>
                                </p:cTn>
                              </p:par>
                              <p:par>
                                <p:cTn id="29" presetID="10" presetClass="entr" presetSubtype="0" fill="hold" grpId="0" nodeType="withEffect">
                                  <p:stCondLst>
                                    <p:cond delay="150"/>
                                  </p:stCondLst>
                                  <p:childTnLst>
                                    <p:set>
                                      <p:cBhvr>
                                        <p:cTn id="30" dur="1" fill="hold">
                                          <p:stCondLst>
                                            <p:cond delay="0"/>
                                          </p:stCondLst>
                                        </p:cTn>
                                        <p:tgtEl>
                                          <p:spTgt spid="46">
                                            <p:txEl>
                                              <p:pRg st="1" end="1"/>
                                            </p:txEl>
                                          </p:spTgt>
                                        </p:tgtEl>
                                        <p:attrNameLst>
                                          <p:attrName>style.visibility</p:attrName>
                                        </p:attrNameLst>
                                      </p:cBhvr>
                                      <p:to>
                                        <p:strVal val="visible"/>
                                      </p:to>
                                    </p:set>
                                    <p:animEffect transition="in" filter="fade">
                                      <p:cBhvr>
                                        <p:cTn id="31" dur="500"/>
                                        <p:tgtEl>
                                          <p:spTgt spid="46">
                                            <p:txEl>
                                              <p:pRg st="1" end="1"/>
                                            </p:txEl>
                                          </p:spTgt>
                                        </p:tgtEl>
                                      </p:cBhvr>
                                    </p:animEffect>
                                  </p:childTnLst>
                                </p:cTn>
                              </p:par>
                              <p:par>
                                <p:cTn id="32" presetID="42" presetClass="path" presetSubtype="0" decel="100000" fill="hold" grpId="1" nodeType="withEffect">
                                  <p:stCondLst>
                                    <p:cond delay="150"/>
                                  </p:stCondLst>
                                  <p:childTnLst>
                                    <p:animMotion origin="layout" path="M -4.72222E-6 1.85185E-6 L -4.72222E-6 0.0216 " pathEditMode="relative" rAng="0" ptsTypes="AA">
                                      <p:cBhvr>
                                        <p:cTn id="33" dur="500" spd="-100000" fill="hold"/>
                                        <p:tgtEl>
                                          <p:spTgt spid="46">
                                            <p:txEl>
                                              <p:pRg st="1" end="1"/>
                                            </p:txEl>
                                          </p:spTgt>
                                        </p:tgtEl>
                                        <p:attrNameLst>
                                          <p:attrName>ppt_x</p:attrName>
                                          <p:attrName>ppt_y</p:attrName>
                                        </p:attrNameLst>
                                      </p:cBhvr>
                                      <p:rCtr x="0" y="1080"/>
                                    </p:animMotion>
                                  </p:childTnLst>
                                </p:cTn>
                              </p:par>
                              <p:par>
                                <p:cTn id="34" presetID="10" presetClass="entr" presetSubtype="0" fill="hold" grpId="0" nodeType="withEffect">
                                  <p:stCondLst>
                                    <p:cond delay="300"/>
                                  </p:stCondLst>
                                  <p:childTnLst>
                                    <p:set>
                                      <p:cBhvr>
                                        <p:cTn id="35" dur="1" fill="hold">
                                          <p:stCondLst>
                                            <p:cond delay="0"/>
                                          </p:stCondLst>
                                        </p:cTn>
                                        <p:tgtEl>
                                          <p:spTgt spid="46">
                                            <p:txEl>
                                              <p:pRg st="2" end="2"/>
                                            </p:txEl>
                                          </p:spTgt>
                                        </p:tgtEl>
                                        <p:attrNameLst>
                                          <p:attrName>style.visibility</p:attrName>
                                        </p:attrNameLst>
                                      </p:cBhvr>
                                      <p:to>
                                        <p:strVal val="visible"/>
                                      </p:to>
                                    </p:set>
                                    <p:animEffect transition="in" filter="fade">
                                      <p:cBhvr>
                                        <p:cTn id="36" dur="500"/>
                                        <p:tgtEl>
                                          <p:spTgt spid="46">
                                            <p:txEl>
                                              <p:pRg st="2" end="2"/>
                                            </p:txEl>
                                          </p:spTgt>
                                        </p:tgtEl>
                                      </p:cBhvr>
                                    </p:animEffect>
                                  </p:childTnLst>
                                </p:cTn>
                              </p:par>
                              <p:par>
                                <p:cTn id="37" presetID="42" presetClass="path" presetSubtype="0" decel="100000" fill="hold" grpId="1" nodeType="withEffect">
                                  <p:stCondLst>
                                    <p:cond delay="300"/>
                                  </p:stCondLst>
                                  <p:childTnLst>
                                    <p:animMotion origin="layout" path="M 2.77778E-7 3.7037E-7 L 2.77778E-7 0.0216 " pathEditMode="relative" rAng="0" ptsTypes="AA">
                                      <p:cBhvr>
                                        <p:cTn id="38" dur="500" spd="-100000" fill="hold"/>
                                        <p:tgtEl>
                                          <p:spTgt spid="46">
                                            <p:txEl>
                                              <p:pRg st="2" end="2"/>
                                            </p:txEl>
                                          </p:spTgt>
                                        </p:tgtEl>
                                        <p:attrNameLst>
                                          <p:attrName>ppt_x</p:attrName>
                                          <p:attrName>ppt_y</p:attrName>
                                        </p:attrNameLst>
                                      </p:cBhvr>
                                      <p:rCtr x="0" y="1080"/>
                                    </p:animMotion>
                                  </p:childTnLst>
                                </p:cTn>
                              </p:par>
                              <p:par>
                                <p:cTn id="39" presetID="10" presetClass="entr" presetSubtype="0" fill="hold" grpId="0" nodeType="withEffect">
                                  <p:stCondLst>
                                    <p:cond delay="450"/>
                                  </p:stCondLst>
                                  <p:childTnLst>
                                    <p:set>
                                      <p:cBhvr>
                                        <p:cTn id="40" dur="1" fill="hold">
                                          <p:stCondLst>
                                            <p:cond delay="0"/>
                                          </p:stCondLst>
                                        </p:cTn>
                                        <p:tgtEl>
                                          <p:spTgt spid="46">
                                            <p:txEl>
                                              <p:pRg st="3" end="3"/>
                                            </p:txEl>
                                          </p:spTgt>
                                        </p:tgtEl>
                                        <p:attrNameLst>
                                          <p:attrName>style.visibility</p:attrName>
                                        </p:attrNameLst>
                                      </p:cBhvr>
                                      <p:to>
                                        <p:strVal val="visible"/>
                                      </p:to>
                                    </p:set>
                                    <p:animEffect transition="in" filter="fade">
                                      <p:cBhvr>
                                        <p:cTn id="41" dur="500"/>
                                        <p:tgtEl>
                                          <p:spTgt spid="46">
                                            <p:txEl>
                                              <p:pRg st="3" end="3"/>
                                            </p:txEl>
                                          </p:spTgt>
                                        </p:tgtEl>
                                      </p:cBhvr>
                                    </p:animEffect>
                                  </p:childTnLst>
                                </p:cTn>
                              </p:par>
                              <p:par>
                                <p:cTn id="42" presetID="42" presetClass="path" presetSubtype="0" decel="100000" fill="hold" grpId="1" nodeType="withEffect">
                                  <p:stCondLst>
                                    <p:cond delay="450"/>
                                  </p:stCondLst>
                                  <p:childTnLst>
                                    <p:animMotion origin="layout" path="M -1.38889E-6 -2.46914E-6 L -1.38889E-6 0.02161 " pathEditMode="relative" rAng="0" ptsTypes="AA">
                                      <p:cBhvr>
                                        <p:cTn id="43" dur="500" spd="-100000" fill="hold"/>
                                        <p:tgtEl>
                                          <p:spTgt spid="46">
                                            <p:txEl>
                                              <p:pRg st="3" end="3"/>
                                            </p:txEl>
                                          </p:spTgt>
                                        </p:tgtEl>
                                        <p:attrNameLst>
                                          <p:attrName>ppt_x</p:attrName>
                                          <p:attrName>ppt_y</p:attrName>
                                        </p:attrNameLst>
                                      </p:cBhvr>
                                      <p:rCtr x="0" y="1080"/>
                                    </p:animMotion>
                                  </p:childTnLst>
                                </p:cTn>
                              </p:par>
                              <p:par>
                                <p:cTn id="44" presetID="10" presetClass="entr" presetSubtype="0" fill="hold" grpId="0" nodeType="withEffect">
                                  <p:stCondLst>
                                    <p:cond delay="550"/>
                                  </p:stCondLst>
                                  <p:childTnLst>
                                    <p:set>
                                      <p:cBhvr>
                                        <p:cTn id="45" dur="1" fill="hold">
                                          <p:stCondLst>
                                            <p:cond delay="0"/>
                                          </p:stCondLst>
                                        </p:cTn>
                                        <p:tgtEl>
                                          <p:spTgt spid="46">
                                            <p:txEl>
                                              <p:pRg st="4" end="4"/>
                                            </p:txEl>
                                          </p:spTgt>
                                        </p:tgtEl>
                                        <p:attrNameLst>
                                          <p:attrName>style.visibility</p:attrName>
                                        </p:attrNameLst>
                                      </p:cBhvr>
                                      <p:to>
                                        <p:strVal val="visible"/>
                                      </p:to>
                                    </p:set>
                                    <p:animEffect transition="in" filter="fade">
                                      <p:cBhvr>
                                        <p:cTn id="46" dur="500"/>
                                        <p:tgtEl>
                                          <p:spTgt spid="46">
                                            <p:txEl>
                                              <p:pRg st="4" end="4"/>
                                            </p:txEl>
                                          </p:spTgt>
                                        </p:tgtEl>
                                      </p:cBhvr>
                                    </p:animEffect>
                                  </p:childTnLst>
                                </p:cTn>
                              </p:par>
                              <p:par>
                                <p:cTn id="47" presetID="42" presetClass="path" presetSubtype="0" decel="100000" fill="hold" grpId="1" nodeType="withEffect">
                                  <p:stCondLst>
                                    <p:cond delay="550"/>
                                  </p:stCondLst>
                                  <p:childTnLst>
                                    <p:animMotion origin="layout" path="M 2.77778E-7 2.09877E-6 L 2.77778E-7 0.0216 " pathEditMode="relative" rAng="0" ptsTypes="AA">
                                      <p:cBhvr>
                                        <p:cTn id="48" dur="500" spd="-100000" fill="hold"/>
                                        <p:tgtEl>
                                          <p:spTgt spid="46">
                                            <p:txEl>
                                              <p:pRg st="4" end="4"/>
                                            </p:txEl>
                                          </p:spTgt>
                                        </p:tgtEl>
                                        <p:attrNameLst>
                                          <p:attrName>ppt_x</p:attrName>
                                          <p:attrName>ppt_y</p:attrName>
                                        </p:attrNameLst>
                                      </p:cBhvr>
                                      <p:rCtr x="0" y="1080"/>
                                    </p:animMotion>
                                  </p:childTnLst>
                                </p:cTn>
                              </p:par>
                            </p:childTnLst>
                          </p:cTn>
                        </p:par>
                        <p:par>
                          <p:cTn id="49" fill="hold">
                            <p:stCondLst>
                              <p:cond delay="1050"/>
                            </p:stCondLst>
                            <p:childTnLst>
                              <p:par>
                                <p:cTn id="50" presetID="10" presetClass="entr" presetSubtype="0" fill="hold" grpId="0" nodeType="afterEffect">
                                  <p:stCondLst>
                                    <p:cond delay="0"/>
                                  </p:stCondLst>
                                  <p:childTnLst>
                                    <p:set>
                                      <p:cBhvr>
                                        <p:cTn id="51" dur="1" fill="hold">
                                          <p:stCondLst>
                                            <p:cond delay="0"/>
                                          </p:stCondLst>
                                        </p:cTn>
                                        <p:tgtEl>
                                          <p:spTgt spid="9"/>
                                        </p:tgtEl>
                                        <p:attrNameLst>
                                          <p:attrName>style.visibility</p:attrName>
                                        </p:attrNameLst>
                                      </p:cBhvr>
                                      <p:to>
                                        <p:strVal val="visible"/>
                                      </p:to>
                                    </p:set>
                                    <p:animEffect transition="in" filter="fade">
                                      <p:cBhvr>
                                        <p:cTn id="52" dur="500"/>
                                        <p:tgtEl>
                                          <p:spTgt spid="9"/>
                                        </p:tgtEl>
                                      </p:cBhvr>
                                    </p:animEffect>
                                  </p:childTnLst>
                                </p:cTn>
                              </p:par>
                              <p:par>
                                <p:cTn id="53" presetID="42" presetClass="path" presetSubtype="0" decel="100000" fill="hold" grpId="1" nodeType="withEffect">
                                  <p:stCondLst>
                                    <p:cond delay="0"/>
                                  </p:stCondLst>
                                  <p:childTnLst>
                                    <p:animMotion origin="layout" path="M -3.05556E-6 -2.46914E-6 L -0.05798 -0.00185 " pathEditMode="relative" rAng="0" ptsTypes="AA">
                                      <p:cBhvr>
                                        <p:cTn id="54" dur="500" spd="-100000" fill="hold"/>
                                        <p:tgtEl>
                                          <p:spTgt spid="9"/>
                                        </p:tgtEl>
                                        <p:attrNameLst>
                                          <p:attrName>ppt_x</p:attrName>
                                          <p:attrName>ppt_y</p:attrName>
                                        </p:attrNameLst>
                                      </p:cBhvr>
                                      <p:rCtr x="-2899" y="-93"/>
                                    </p:animMotion>
                                  </p:childTnLst>
                                </p:cTn>
                              </p:par>
                              <p:par>
                                <p:cTn id="55" presetID="10" presetClass="entr" presetSubtype="0" fill="hold" grpId="0" nodeType="withEffect">
                                  <p:stCondLst>
                                    <p:cond delay="250"/>
                                  </p:stCondLst>
                                  <p:childTnLst>
                                    <p:set>
                                      <p:cBhvr>
                                        <p:cTn id="56" dur="1" fill="hold">
                                          <p:stCondLst>
                                            <p:cond delay="0"/>
                                          </p:stCondLst>
                                        </p:cTn>
                                        <p:tgtEl>
                                          <p:spTgt spid="11"/>
                                        </p:tgtEl>
                                        <p:attrNameLst>
                                          <p:attrName>style.visibility</p:attrName>
                                        </p:attrNameLst>
                                      </p:cBhvr>
                                      <p:to>
                                        <p:strVal val="visible"/>
                                      </p:to>
                                    </p:set>
                                    <p:animEffect transition="in" filter="fade">
                                      <p:cBhvr>
                                        <p:cTn id="57" dur="500"/>
                                        <p:tgtEl>
                                          <p:spTgt spid="11"/>
                                        </p:tgtEl>
                                      </p:cBhvr>
                                    </p:animEffect>
                                  </p:childTnLst>
                                </p:cTn>
                              </p:par>
                              <p:par>
                                <p:cTn id="58" presetID="42" presetClass="path" presetSubtype="0" decel="100000" fill="hold" grpId="1" nodeType="withEffect">
                                  <p:stCondLst>
                                    <p:cond delay="250"/>
                                  </p:stCondLst>
                                  <p:childTnLst>
                                    <p:animMotion origin="layout" path="M -3.05556E-6 -2.46914E-6 L -0.05798 -0.00185 " pathEditMode="relative" rAng="0" ptsTypes="AA">
                                      <p:cBhvr>
                                        <p:cTn id="59" dur="500" spd="-100000" fill="hold"/>
                                        <p:tgtEl>
                                          <p:spTgt spid="11"/>
                                        </p:tgtEl>
                                        <p:attrNameLst>
                                          <p:attrName>ppt_x</p:attrName>
                                          <p:attrName>ppt_y</p:attrName>
                                        </p:attrNameLst>
                                      </p:cBhvr>
                                      <p:rCtr x="-2899" y="-93"/>
                                    </p:animMotion>
                                  </p:childTnLst>
                                </p:cTn>
                              </p:par>
                              <p:par>
                                <p:cTn id="60" presetID="10" presetClass="entr" presetSubtype="0" fill="hold" grpId="0" nodeType="withEffect">
                                  <p:stCondLst>
                                    <p:cond delay="500"/>
                                  </p:stCondLst>
                                  <p:childTnLst>
                                    <p:set>
                                      <p:cBhvr>
                                        <p:cTn id="61" dur="1" fill="hold">
                                          <p:stCondLst>
                                            <p:cond delay="0"/>
                                          </p:stCondLst>
                                        </p:cTn>
                                        <p:tgtEl>
                                          <p:spTgt spid="10"/>
                                        </p:tgtEl>
                                        <p:attrNameLst>
                                          <p:attrName>style.visibility</p:attrName>
                                        </p:attrNameLst>
                                      </p:cBhvr>
                                      <p:to>
                                        <p:strVal val="visible"/>
                                      </p:to>
                                    </p:set>
                                    <p:animEffect transition="in" filter="fade">
                                      <p:cBhvr>
                                        <p:cTn id="62" dur="500"/>
                                        <p:tgtEl>
                                          <p:spTgt spid="10"/>
                                        </p:tgtEl>
                                      </p:cBhvr>
                                    </p:animEffect>
                                  </p:childTnLst>
                                </p:cTn>
                              </p:par>
                              <p:par>
                                <p:cTn id="63" presetID="42" presetClass="path" presetSubtype="0" decel="100000" fill="hold" grpId="1" nodeType="withEffect">
                                  <p:stCondLst>
                                    <p:cond delay="500"/>
                                  </p:stCondLst>
                                  <p:childTnLst>
                                    <p:animMotion origin="layout" path="M -3.05556E-6 -2.46914E-6 L -0.05798 -0.00185 " pathEditMode="relative" rAng="0" ptsTypes="AA">
                                      <p:cBhvr>
                                        <p:cTn id="64" dur="500" spd="-100000" fill="hold"/>
                                        <p:tgtEl>
                                          <p:spTgt spid="10"/>
                                        </p:tgtEl>
                                        <p:attrNameLst>
                                          <p:attrName>ppt_x</p:attrName>
                                          <p:attrName>ppt_y</p:attrName>
                                        </p:attrNameLst>
                                      </p:cBhvr>
                                      <p:rCtr x="-2899" y="-9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P spid="10" grpId="0"/>
      <p:bldP spid="10" grpId="1"/>
      <p:bldP spid="11" grpId="0" animBg="1"/>
      <p:bldP spid="11" grpId="1" animBg="1"/>
      <p:bldP spid="46" grpId="0" uiExpand="1" build="p"/>
      <p:bldP spid="46" grpId="1" uiExpand="1" build="p"/>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itle 8">
            <a:extLst>
              <a:ext uri="{FF2B5EF4-FFF2-40B4-BE49-F238E27FC236}">
                <a16:creationId xmlns:a16="http://schemas.microsoft.com/office/drawing/2014/main" id="{6AF9C1D2-BFC0-4E38-8C9F-9977F6731767}"/>
              </a:ext>
            </a:extLst>
          </p:cNvPr>
          <p:cNvSpPr txBox="1">
            <a:spLocks/>
          </p:cNvSpPr>
          <p:nvPr/>
        </p:nvSpPr>
        <p:spPr>
          <a:xfrm>
            <a:off x="313924" y="305238"/>
            <a:ext cx="8593856" cy="1493082"/>
          </a:xfrm>
          <a:prstGeom prst="rect">
            <a:avLst/>
          </a:prstGeom>
        </p:spPr>
        <p:txBody>
          <a:bodyPr/>
          <a:lstStyle>
            <a:lvl1pPr algn="l" defTabSz="457200" rtl="0" eaLnBrk="1" latinLnBrk="0" hangingPunct="1">
              <a:spcBef>
                <a:spcPct val="0"/>
              </a:spcBef>
              <a:buNone/>
              <a:defRPr sz="2800" b="1" i="0" kern="1200">
                <a:solidFill>
                  <a:schemeClr val="tx1">
                    <a:lumMod val="95000"/>
                  </a:schemeClr>
                </a:solidFill>
                <a:latin typeface="Arial"/>
                <a:ea typeface="+mj-ea"/>
                <a:cs typeface="Arial"/>
              </a:defRPr>
            </a:lvl1pPr>
          </a:lstStyle>
          <a:p>
            <a:pPr>
              <a:lnSpc>
                <a:spcPct val="90000"/>
              </a:lnSpc>
            </a:pPr>
            <a:r>
              <a:rPr lang="en-US" sz="3500" dirty="0">
                <a:solidFill>
                  <a:srgbClr val="474746"/>
                </a:solidFill>
              </a:rPr>
              <a:t>Pathway for Digital </a:t>
            </a:r>
            <a:br>
              <a:rPr lang="en-US" sz="3500" dirty="0">
                <a:solidFill>
                  <a:srgbClr val="474746"/>
                </a:solidFill>
              </a:rPr>
            </a:br>
            <a:r>
              <a:rPr lang="en-US" sz="3500" dirty="0">
                <a:solidFill>
                  <a:srgbClr val="474746"/>
                </a:solidFill>
              </a:rPr>
              <a:t>Transformation</a:t>
            </a:r>
          </a:p>
        </p:txBody>
      </p:sp>
      <p:sp>
        <p:nvSpPr>
          <p:cNvPr id="7" name="Title 8">
            <a:extLst>
              <a:ext uri="{FF2B5EF4-FFF2-40B4-BE49-F238E27FC236}">
                <a16:creationId xmlns:a16="http://schemas.microsoft.com/office/drawing/2014/main" id="{C9549E02-DB4E-4D29-B6EB-D669A85EE16E}"/>
              </a:ext>
            </a:extLst>
          </p:cNvPr>
          <p:cNvSpPr txBox="1">
            <a:spLocks/>
          </p:cNvSpPr>
          <p:nvPr/>
        </p:nvSpPr>
        <p:spPr>
          <a:xfrm>
            <a:off x="38100" y="1974016"/>
            <a:ext cx="2827020" cy="464382"/>
          </a:xfrm>
          <a:prstGeom prst="rect">
            <a:avLst/>
          </a:prstGeom>
        </p:spPr>
        <p:txBody>
          <a:bodyPr/>
          <a:lstStyle>
            <a:lvl1pPr algn="l" defTabSz="457200" rtl="0" eaLnBrk="1" latinLnBrk="0" hangingPunct="1">
              <a:spcBef>
                <a:spcPct val="0"/>
              </a:spcBef>
              <a:buNone/>
              <a:defRPr sz="2800" b="1" i="0" kern="1200">
                <a:solidFill>
                  <a:schemeClr val="tx1">
                    <a:lumMod val="95000"/>
                  </a:schemeClr>
                </a:solidFill>
                <a:latin typeface="Arial"/>
                <a:ea typeface="+mj-ea"/>
                <a:cs typeface="Arial"/>
              </a:defRPr>
            </a:lvl1pPr>
          </a:lstStyle>
          <a:p>
            <a:pPr algn="ctr">
              <a:lnSpc>
                <a:spcPct val="90000"/>
              </a:lnSpc>
            </a:pPr>
            <a:r>
              <a:rPr lang="en-US" sz="1800" b="0" dirty="0">
                <a:solidFill>
                  <a:schemeClr val="bg1"/>
                </a:solidFill>
              </a:rPr>
              <a:t>Speed</a:t>
            </a:r>
          </a:p>
        </p:txBody>
      </p:sp>
      <p:sp>
        <p:nvSpPr>
          <p:cNvPr id="8" name="Title 8">
            <a:extLst>
              <a:ext uri="{FF2B5EF4-FFF2-40B4-BE49-F238E27FC236}">
                <a16:creationId xmlns:a16="http://schemas.microsoft.com/office/drawing/2014/main" id="{EB90601B-5838-4CF2-A198-6D8F635E1CE3}"/>
              </a:ext>
            </a:extLst>
          </p:cNvPr>
          <p:cNvSpPr txBox="1">
            <a:spLocks/>
          </p:cNvSpPr>
          <p:nvPr/>
        </p:nvSpPr>
        <p:spPr>
          <a:xfrm>
            <a:off x="2987039" y="1974016"/>
            <a:ext cx="3011251" cy="464382"/>
          </a:xfrm>
          <a:prstGeom prst="rect">
            <a:avLst/>
          </a:prstGeom>
        </p:spPr>
        <p:txBody>
          <a:bodyPr/>
          <a:lstStyle>
            <a:lvl1pPr algn="l" defTabSz="457200" rtl="0" eaLnBrk="1" latinLnBrk="0" hangingPunct="1">
              <a:spcBef>
                <a:spcPct val="0"/>
              </a:spcBef>
              <a:buNone/>
              <a:defRPr sz="2800" b="1" i="0" kern="1200">
                <a:solidFill>
                  <a:schemeClr val="tx1">
                    <a:lumMod val="95000"/>
                  </a:schemeClr>
                </a:solidFill>
                <a:latin typeface="Arial"/>
                <a:ea typeface="+mj-ea"/>
                <a:cs typeface="Arial"/>
              </a:defRPr>
            </a:lvl1pPr>
          </a:lstStyle>
          <a:p>
            <a:pPr algn="ctr">
              <a:lnSpc>
                <a:spcPct val="90000"/>
              </a:lnSpc>
            </a:pPr>
            <a:r>
              <a:rPr lang="en-US" sz="1800" b="0" dirty="0">
                <a:solidFill>
                  <a:schemeClr val="bg1"/>
                </a:solidFill>
              </a:rPr>
              <a:t>Scale</a:t>
            </a:r>
          </a:p>
        </p:txBody>
      </p:sp>
      <p:sp>
        <p:nvSpPr>
          <p:cNvPr id="9" name="Title 8">
            <a:extLst>
              <a:ext uri="{FF2B5EF4-FFF2-40B4-BE49-F238E27FC236}">
                <a16:creationId xmlns:a16="http://schemas.microsoft.com/office/drawing/2014/main" id="{B4C7E970-1504-44BA-95F3-CC6994CDB81D}"/>
              </a:ext>
            </a:extLst>
          </p:cNvPr>
          <p:cNvSpPr txBox="1">
            <a:spLocks/>
          </p:cNvSpPr>
          <p:nvPr/>
        </p:nvSpPr>
        <p:spPr>
          <a:xfrm>
            <a:off x="6012180" y="1974016"/>
            <a:ext cx="3131820" cy="464382"/>
          </a:xfrm>
          <a:prstGeom prst="rect">
            <a:avLst/>
          </a:prstGeom>
        </p:spPr>
        <p:txBody>
          <a:bodyPr/>
          <a:lstStyle>
            <a:lvl1pPr algn="l" defTabSz="457200" rtl="0" eaLnBrk="1" latinLnBrk="0" hangingPunct="1">
              <a:spcBef>
                <a:spcPct val="0"/>
              </a:spcBef>
              <a:buNone/>
              <a:defRPr sz="2800" b="1" i="0" kern="1200">
                <a:solidFill>
                  <a:schemeClr val="tx1">
                    <a:lumMod val="95000"/>
                  </a:schemeClr>
                </a:solidFill>
                <a:latin typeface="Arial"/>
                <a:ea typeface="+mj-ea"/>
                <a:cs typeface="Arial"/>
              </a:defRPr>
            </a:lvl1pPr>
          </a:lstStyle>
          <a:p>
            <a:pPr algn="ctr">
              <a:lnSpc>
                <a:spcPct val="90000"/>
              </a:lnSpc>
            </a:pPr>
            <a:r>
              <a:rPr lang="en-US" sz="1800" b="0" dirty="0">
                <a:solidFill>
                  <a:schemeClr val="bg1"/>
                </a:solidFill>
              </a:rPr>
              <a:t>Strategic</a:t>
            </a:r>
          </a:p>
        </p:txBody>
      </p:sp>
      <p:cxnSp>
        <p:nvCxnSpPr>
          <p:cNvPr id="12" name="Straight Arrow Connector 11">
            <a:extLst>
              <a:ext uri="{FF2B5EF4-FFF2-40B4-BE49-F238E27FC236}">
                <a16:creationId xmlns:a16="http://schemas.microsoft.com/office/drawing/2014/main" id="{6D2EE7D3-69CB-4DC8-B94A-24298DFB8BAE}"/>
              </a:ext>
            </a:extLst>
          </p:cNvPr>
          <p:cNvCxnSpPr>
            <a:cxnSpLocks/>
          </p:cNvCxnSpPr>
          <p:nvPr/>
        </p:nvCxnSpPr>
        <p:spPr>
          <a:xfrm>
            <a:off x="2296160" y="2168107"/>
            <a:ext cx="1544320" cy="0"/>
          </a:xfrm>
          <a:prstGeom prst="straightConnector1">
            <a:avLst/>
          </a:prstGeom>
          <a:ln w="57150">
            <a:solidFill>
              <a:schemeClr val="tx2">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15" name="Mask_right">
            <a:extLst>
              <a:ext uri="{FF2B5EF4-FFF2-40B4-BE49-F238E27FC236}">
                <a16:creationId xmlns:a16="http://schemas.microsoft.com/office/drawing/2014/main" id="{CE8F6661-3012-4480-A582-2616C5B2130B}"/>
              </a:ext>
            </a:extLst>
          </p:cNvPr>
          <p:cNvSpPr/>
          <p:nvPr/>
        </p:nvSpPr>
        <p:spPr>
          <a:xfrm>
            <a:off x="5997745" y="2438400"/>
            <a:ext cx="3160142" cy="2705100"/>
          </a:xfrm>
          <a:prstGeom prst="rect">
            <a:avLst/>
          </a:prstGeom>
          <a:gradFill>
            <a:gsLst>
              <a:gs pos="7000">
                <a:schemeClr val="accent4"/>
              </a:gs>
              <a:gs pos="84000">
                <a:schemeClr val="accent4">
                  <a:lumMod val="7500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sp>
        <p:nvSpPr>
          <p:cNvPr id="16" name="Arrow: Pentagon 15">
            <a:extLst>
              <a:ext uri="{FF2B5EF4-FFF2-40B4-BE49-F238E27FC236}">
                <a16:creationId xmlns:a16="http://schemas.microsoft.com/office/drawing/2014/main" id="{BC4F52A8-5ADD-41BA-A1F2-E6EC1A83E652}"/>
              </a:ext>
            </a:extLst>
          </p:cNvPr>
          <p:cNvSpPr/>
          <p:nvPr/>
        </p:nvSpPr>
        <p:spPr>
          <a:xfrm>
            <a:off x="2728696" y="2438400"/>
            <a:ext cx="3646802" cy="2705100"/>
          </a:xfrm>
          <a:prstGeom prst="homePlate">
            <a:avLst>
              <a:gd name="adj" fmla="val 11560"/>
            </a:avLst>
          </a:prstGeom>
          <a:gradFill>
            <a:gsLst>
              <a:gs pos="1961">
                <a:schemeClr val="accent2"/>
              </a:gs>
              <a:gs pos="20000">
                <a:schemeClr val="accent2"/>
              </a:gs>
              <a:gs pos="100000">
                <a:srgbClr val="F3801F"/>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sp>
        <p:nvSpPr>
          <p:cNvPr id="17" name="Arrow: Pentagon 16">
            <a:extLst>
              <a:ext uri="{FF2B5EF4-FFF2-40B4-BE49-F238E27FC236}">
                <a16:creationId xmlns:a16="http://schemas.microsoft.com/office/drawing/2014/main" id="{66F22987-34C5-46D8-9012-1171D51A66F4}"/>
              </a:ext>
            </a:extLst>
          </p:cNvPr>
          <p:cNvSpPr/>
          <p:nvPr/>
        </p:nvSpPr>
        <p:spPr>
          <a:xfrm>
            <a:off x="0" y="2438400"/>
            <a:ext cx="3255162" cy="2705100"/>
          </a:xfrm>
          <a:prstGeom prst="homePlate">
            <a:avLst>
              <a:gd name="adj" fmla="val 11560"/>
            </a:avLst>
          </a:prstGeom>
          <a:gradFill>
            <a:gsLst>
              <a:gs pos="1961">
                <a:srgbClr val="40A1F8"/>
              </a:gs>
              <a:gs pos="20000">
                <a:srgbClr val="3C85F0"/>
              </a:gs>
              <a:gs pos="100000">
                <a:srgbClr val="5143F5"/>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cxnSp>
        <p:nvCxnSpPr>
          <p:cNvPr id="150" name="Straight Arrow Connector 149">
            <a:extLst>
              <a:ext uri="{FF2B5EF4-FFF2-40B4-BE49-F238E27FC236}">
                <a16:creationId xmlns:a16="http://schemas.microsoft.com/office/drawing/2014/main" id="{A0A899F2-BDE4-42A4-9A6E-64F76AC370F6}"/>
              </a:ext>
            </a:extLst>
          </p:cNvPr>
          <p:cNvCxnSpPr>
            <a:cxnSpLocks/>
          </p:cNvCxnSpPr>
          <p:nvPr/>
        </p:nvCxnSpPr>
        <p:spPr>
          <a:xfrm>
            <a:off x="5226130" y="2168107"/>
            <a:ext cx="1544320" cy="0"/>
          </a:xfrm>
          <a:prstGeom prst="straightConnector1">
            <a:avLst/>
          </a:prstGeom>
          <a:ln w="57150">
            <a:solidFill>
              <a:schemeClr val="tx2">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151" name="Group 22">
            <a:extLst>
              <a:ext uri="{FF2B5EF4-FFF2-40B4-BE49-F238E27FC236}">
                <a16:creationId xmlns:a16="http://schemas.microsoft.com/office/drawing/2014/main" id="{4BA58F40-52A3-42D4-9DD2-8DDB3CFD14DF}"/>
              </a:ext>
            </a:extLst>
          </p:cNvPr>
          <p:cNvGrpSpPr>
            <a:grpSpLocks noChangeAspect="1"/>
          </p:cNvGrpSpPr>
          <p:nvPr/>
        </p:nvGrpSpPr>
        <p:grpSpPr bwMode="auto">
          <a:xfrm>
            <a:off x="1264075" y="2992031"/>
            <a:ext cx="727012" cy="682948"/>
            <a:chOff x="2715" y="1465"/>
            <a:chExt cx="330" cy="310"/>
          </a:xfrm>
        </p:grpSpPr>
        <p:sp>
          <p:nvSpPr>
            <p:cNvPr id="152" name="Freeform 23">
              <a:extLst>
                <a:ext uri="{FF2B5EF4-FFF2-40B4-BE49-F238E27FC236}">
                  <a16:creationId xmlns:a16="http://schemas.microsoft.com/office/drawing/2014/main" id="{1CFEB73B-B0A4-42FF-987E-66061683A2FD}"/>
                </a:ext>
              </a:extLst>
            </p:cNvPr>
            <p:cNvSpPr>
              <a:spLocks/>
            </p:cNvSpPr>
            <p:nvPr/>
          </p:nvSpPr>
          <p:spPr bwMode="auto">
            <a:xfrm>
              <a:off x="2735" y="1465"/>
              <a:ext cx="310" cy="310"/>
            </a:xfrm>
            <a:custGeom>
              <a:avLst/>
              <a:gdLst>
                <a:gd name="T0" fmla="*/ 30 w 152"/>
                <a:gd name="T1" fmla="*/ 136 h 152"/>
                <a:gd name="T2" fmla="*/ 76 w 152"/>
                <a:gd name="T3" fmla="*/ 152 h 152"/>
                <a:gd name="T4" fmla="*/ 152 w 152"/>
                <a:gd name="T5" fmla="*/ 76 h 152"/>
                <a:gd name="T6" fmla="*/ 76 w 152"/>
                <a:gd name="T7" fmla="*/ 0 h 152"/>
                <a:gd name="T8" fmla="*/ 0 w 152"/>
                <a:gd name="T9" fmla="*/ 76 h 152"/>
                <a:gd name="T10" fmla="*/ 7 w 152"/>
                <a:gd name="T11" fmla="*/ 107 h 152"/>
              </a:gdLst>
              <a:ahLst/>
              <a:cxnLst>
                <a:cxn ang="0">
                  <a:pos x="T0" y="T1"/>
                </a:cxn>
                <a:cxn ang="0">
                  <a:pos x="T2" y="T3"/>
                </a:cxn>
                <a:cxn ang="0">
                  <a:pos x="T4" y="T5"/>
                </a:cxn>
                <a:cxn ang="0">
                  <a:pos x="T6" y="T7"/>
                </a:cxn>
                <a:cxn ang="0">
                  <a:pos x="T8" y="T9"/>
                </a:cxn>
                <a:cxn ang="0">
                  <a:pos x="T10" y="T11"/>
                </a:cxn>
              </a:cxnLst>
              <a:rect l="0" t="0" r="r" b="b"/>
              <a:pathLst>
                <a:path w="152" h="152">
                  <a:moveTo>
                    <a:pt x="30" y="136"/>
                  </a:moveTo>
                  <a:cubicBezTo>
                    <a:pt x="43" y="146"/>
                    <a:pt x="59" y="152"/>
                    <a:pt x="76" y="152"/>
                  </a:cubicBezTo>
                  <a:cubicBezTo>
                    <a:pt x="118" y="152"/>
                    <a:pt x="152" y="118"/>
                    <a:pt x="152" y="76"/>
                  </a:cubicBezTo>
                  <a:cubicBezTo>
                    <a:pt x="152" y="34"/>
                    <a:pt x="118" y="0"/>
                    <a:pt x="76" y="0"/>
                  </a:cubicBezTo>
                  <a:cubicBezTo>
                    <a:pt x="34" y="0"/>
                    <a:pt x="0" y="34"/>
                    <a:pt x="0" y="76"/>
                  </a:cubicBezTo>
                  <a:cubicBezTo>
                    <a:pt x="0" y="87"/>
                    <a:pt x="3" y="98"/>
                    <a:pt x="7" y="107"/>
                  </a:cubicBez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3" name="Freeform 24">
              <a:extLst>
                <a:ext uri="{FF2B5EF4-FFF2-40B4-BE49-F238E27FC236}">
                  <a16:creationId xmlns:a16="http://schemas.microsoft.com/office/drawing/2014/main" id="{3026B475-3A59-4BCF-AAAC-70A793FF729B}"/>
                </a:ext>
              </a:extLst>
            </p:cNvPr>
            <p:cNvSpPr>
              <a:spLocks/>
            </p:cNvSpPr>
            <p:nvPr/>
          </p:nvSpPr>
          <p:spPr bwMode="auto">
            <a:xfrm>
              <a:off x="2890" y="1500"/>
              <a:ext cx="73" cy="191"/>
            </a:xfrm>
            <a:custGeom>
              <a:avLst/>
              <a:gdLst>
                <a:gd name="T0" fmla="*/ 0 w 73"/>
                <a:gd name="T1" fmla="*/ 0 h 191"/>
                <a:gd name="T2" fmla="*/ 0 w 73"/>
                <a:gd name="T3" fmla="*/ 120 h 191"/>
                <a:gd name="T4" fmla="*/ 73 w 73"/>
                <a:gd name="T5" fmla="*/ 191 h 191"/>
              </a:gdLst>
              <a:ahLst/>
              <a:cxnLst>
                <a:cxn ang="0">
                  <a:pos x="T0" y="T1"/>
                </a:cxn>
                <a:cxn ang="0">
                  <a:pos x="T2" y="T3"/>
                </a:cxn>
                <a:cxn ang="0">
                  <a:pos x="T4" y="T5"/>
                </a:cxn>
              </a:cxnLst>
              <a:rect l="0" t="0" r="r" b="b"/>
              <a:pathLst>
                <a:path w="73" h="191">
                  <a:moveTo>
                    <a:pt x="0" y="0"/>
                  </a:moveTo>
                  <a:lnTo>
                    <a:pt x="0" y="120"/>
                  </a:lnTo>
                  <a:lnTo>
                    <a:pt x="73" y="191"/>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4" name="Freeform 25">
              <a:extLst>
                <a:ext uri="{FF2B5EF4-FFF2-40B4-BE49-F238E27FC236}">
                  <a16:creationId xmlns:a16="http://schemas.microsoft.com/office/drawing/2014/main" id="{6EBB8363-BAF1-4A6F-AF51-F873BE17AC0D}"/>
                </a:ext>
              </a:extLst>
            </p:cNvPr>
            <p:cNvSpPr>
              <a:spLocks/>
            </p:cNvSpPr>
            <p:nvPr/>
          </p:nvSpPr>
          <p:spPr bwMode="auto">
            <a:xfrm>
              <a:off x="2715" y="1651"/>
              <a:ext cx="53" cy="34"/>
            </a:xfrm>
            <a:custGeom>
              <a:avLst/>
              <a:gdLst>
                <a:gd name="T0" fmla="*/ 53 w 53"/>
                <a:gd name="T1" fmla="*/ 0 h 34"/>
                <a:gd name="T2" fmla="*/ 35 w 53"/>
                <a:gd name="T3" fmla="*/ 34 h 34"/>
                <a:gd name="T4" fmla="*/ 0 w 53"/>
                <a:gd name="T5" fmla="*/ 16 h 34"/>
              </a:gdLst>
              <a:ahLst/>
              <a:cxnLst>
                <a:cxn ang="0">
                  <a:pos x="T0" y="T1"/>
                </a:cxn>
                <a:cxn ang="0">
                  <a:pos x="T2" y="T3"/>
                </a:cxn>
                <a:cxn ang="0">
                  <a:pos x="T4" y="T5"/>
                </a:cxn>
              </a:cxnLst>
              <a:rect l="0" t="0" r="r" b="b"/>
              <a:pathLst>
                <a:path w="53" h="34">
                  <a:moveTo>
                    <a:pt x="53" y="0"/>
                  </a:moveTo>
                  <a:lnTo>
                    <a:pt x="35" y="34"/>
                  </a:lnTo>
                  <a:lnTo>
                    <a:pt x="0" y="16"/>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84" name="Group 30">
            <a:extLst>
              <a:ext uri="{FF2B5EF4-FFF2-40B4-BE49-F238E27FC236}">
                <a16:creationId xmlns:a16="http://schemas.microsoft.com/office/drawing/2014/main" id="{54A0ACD0-8C80-4988-8527-B7074BE4C0A6}"/>
              </a:ext>
            </a:extLst>
          </p:cNvPr>
          <p:cNvGrpSpPr>
            <a:grpSpLocks noChangeAspect="1"/>
          </p:cNvGrpSpPr>
          <p:nvPr/>
        </p:nvGrpSpPr>
        <p:grpSpPr bwMode="auto">
          <a:xfrm>
            <a:off x="4202905" y="2887666"/>
            <a:ext cx="826518" cy="811955"/>
            <a:chOff x="5449" y="2282"/>
            <a:chExt cx="454" cy="446"/>
          </a:xfrm>
        </p:grpSpPr>
        <p:sp>
          <p:nvSpPr>
            <p:cNvPr id="187" name="Freeform 33">
              <a:extLst>
                <a:ext uri="{FF2B5EF4-FFF2-40B4-BE49-F238E27FC236}">
                  <a16:creationId xmlns:a16="http://schemas.microsoft.com/office/drawing/2014/main" id="{0D9226E0-DFC0-4207-9092-70A5A750F1E5}"/>
                </a:ext>
              </a:extLst>
            </p:cNvPr>
            <p:cNvSpPr>
              <a:spLocks noEditPoints="1"/>
            </p:cNvSpPr>
            <p:nvPr/>
          </p:nvSpPr>
          <p:spPr bwMode="auto">
            <a:xfrm>
              <a:off x="5449" y="2562"/>
              <a:ext cx="120" cy="120"/>
            </a:xfrm>
            <a:custGeom>
              <a:avLst/>
              <a:gdLst>
                <a:gd name="T0" fmla="*/ 45 w 88"/>
                <a:gd name="T1" fmla="*/ 11 h 88"/>
                <a:gd name="T2" fmla="*/ 78 w 88"/>
                <a:gd name="T3" fmla="*/ 44 h 88"/>
                <a:gd name="T4" fmla="*/ 45 w 88"/>
                <a:gd name="T5" fmla="*/ 80 h 88"/>
                <a:gd name="T6" fmla="*/ 11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8" y="26"/>
                    <a:pt x="78" y="44"/>
                  </a:cubicBezTo>
                  <a:cubicBezTo>
                    <a:pt x="78" y="64"/>
                    <a:pt x="62" y="80"/>
                    <a:pt x="45" y="80"/>
                  </a:cubicBezTo>
                  <a:cubicBezTo>
                    <a:pt x="26" y="80"/>
                    <a:pt x="11" y="64"/>
                    <a:pt x="11" y="44"/>
                  </a:cubicBezTo>
                  <a:cubicBezTo>
                    <a:pt x="13"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w="9525">
              <a:noFill/>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190" name="Freeform 36">
              <a:extLst>
                <a:ext uri="{FF2B5EF4-FFF2-40B4-BE49-F238E27FC236}">
                  <a16:creationId xmlns:a16="http://schemas.microsoft.com/office/drawing/2014/main" id="{58FD88D1-4AA8-40F4-9EB9-8216E0D181AC}"/>
                </a:ext>
              </a:extLst>
            </p:cNvPr>
            <p:cNvSpPr>
              <a:spLocks noEditPoints="1"/>
            </p:cNvSpPr>
            <p:nvPr/>
          </p:nvSpPr>
          <p:spPr bwMode="auto">
            <a:xfrm>
              <a:off x="5615" y="2282"/>
              <a:ext cx="122" cy="121"/>
            </a:xfrm>
            <a:custGeom>
              <a:avLst/>
              <a:gdLst>
                <a:gd name="T0" fmla="*/ 46 w 89"/>
                <a:gd name="T1" fmla="*/ 11 h 88"/>
                <a:gd name="T2" fmla="*/ 78 w 89"/>
                <a:gd name="T3" fmla="*/ 44 h 88"/>
                <a:gd name="T4" fmla="*/ 46 w 89"/>
                <a:gd name="T5" fmla="*/ 79 h 88"/>
                <a:gd name="T6" fmla="*/ 11 w 89"/>
                <a:gd name="T7" fmla="*/ 44 h 88"/>
                <a:gd name="T8" fmla="*/ 46 w 89"/>
                <a:gd name="T9" fmla="*/ 11 h 88"/>
                <a:gd name="T10" fmla="*/ 46 w 89"/>
                <a:gd name="T11" fmla="*/ 0 h 88"/>
                <a:gd name="T12" fmla="*/ 0 w 89"/>
                <a:gd name="T13" fmla="*/ 44 h 88"/>
                <a:gd name="T14" fmla="*/ 46 w 89"/>
                <a:gd name="T15" fmla="*/ 88 h 88"/>
                <a:gd name="T16" fmla="*/ 89 w 89"/>
                <a:gd name="T17" fmla="*/ 44 h 88"/>
                <a:gd name="T18" fmla="*/ 46 w 89"/>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88">
                  <a:moveTo>
                    <a:pt x="46" y="11"/>
                  </a:moveTo>
                  <a:cubicBezTo>
                    <a:pt x="63" y="11"/>
                    <a:pt x="78" y="26"/>
                    <a:pt x="78" y="44"/>
                  </a:cubicBezTo>
                  <a:cubicBezTo>
                    <a:pt x="78" y="64"/>
                    <a:pt x="63" y="79"/>
                    <a:pt x="46" y="79"/>
                  </a:cubicBezTo>
                  <a:cubicBezTo>
                    <a:pt x="26" y="79"/>
                    <a:pt x="11" y="64"/>
                    <a:pt x="11" y="44"/>
                  </a:cubicBezTo>
                  <a:cubicBezTo>
                    <a:pt x="13" y="26"/>
                    <a:pt x="28" y="11"/>
                    <a:pt x="46" y="11"/>
                  </a:cubicBezTo>
                  <a:moveTo>
                    <a:pt x="46" y="0"/>
                  </a:moveTo>
                  <a:cubicBezTo>
                    <a:pt x="20" y="0"/>
                    <a:pt x="0" y="20"/>
                    <a:pt x="0" y="44"/>
                  </a:cubicBezTo>
                  <a:cubicBezTo>
                    <a:pt x="0" y="68"/>
                    <a:pt x="20" y="88"/>
                    <a:pt x="46" y="88"/>
                  </a:cubicBezTo>
                  <a:cubicBezTo>
                    <a:pt x="69" y="88"/>
                    <a:pt x="89" y="68"/>
                    <a:pt x="89" y="44"/>
                  </a:cubicBezTo>
                  <a:cubicBezTo>
                    <a:pt x="89" y="20"/>
                    <a:pt x="69" y="0"/>
                    <a:pt x="46" y="0"/>
                  </a:cubicBezTo>
                  <a:close/>
                </a:path>
              </a:pathLst>
            </a:custGeom>
            <a:solidFill>
              <a:schemeClr val="tx1"/>
            </a:solidFill>
            <a:ln w="9525">
              <a:noFill/>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193" name="Freeform 39">
              <a:extLst>
                <a:ext uri="{FF2B5EF4-FFF2-40B4-BE49-F238E27FC236}">
                  <a16:creationId xmlns:a16="http://schemas.microsoft.com/office/drawing/2014/main" id="{D6E66156-1C86-4976-A6B2-002BCC965B1A}"/>
                </a:ext>
              </a:extLst>
            </p:cNvPr>
            <p:cNvSpPr>
              <a:spLocks noEditPoints="1"/>
            </p:cNvSpPr>
            <p:nvPr/>
          </p:nvSpPr>
          <p:spPr bwMode="auto">
            <a:xfrm>
              <a:off x="5782" y="2562"/>
              <a:ext cx="121" cy="120"/>
            </a:xfrm>
            <a:custGeom>
              <a:avLst/>
              <a:gdLst>
                <a:gd name="T0" fmla="*/ 45 w 88"/>
                <a:gd name="T1" fmla="*/ 11 h 88"/>
                <a:gd name="T2" fmla="*/ 77 w 88"/>
                <a:gd name="T3" fmla="*/ 44 h 88"/>
                <a:gd name="T4" fmla="*/ 45 w 88"/>
                <a:gd name="T5" fmla="*/ 80 h 88"/>
                <a:gd name="T6" fmla="*/ 10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7" y="26"/>
                    <a:pt x="77" y="44"/>
                  </a:cubicBezTo>
                  <a:cubicBezTo>
                    <a:pt x="77" y="64"/>
                    <a:pt x="62" y="80"/>
                    <a:pt x="45" y="80"/>
                  </a:cubicBezTo>
                  <a:cubicBezTo>
                    <a:pt x="25" y="80"/>
                    <a:pt x="10" y="64"/>
                    <a:pt x="10" y="44"/>
                  </a:cubicBezTo>
                  <a:cubicBezTo>
                    <a:pt x="12"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w="9525">
              <a:noFill/>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194" name="Freeform 40">
              <a:extLst>
                <a:ext uri="{FF2B5EF4-FFF2-40B4-BE49-F238E27FC236}">
                  <a16:creationId xmlns:a16="http://schemas.microsoft.com/office/drawing/2014/main" id="{63B92EBF-1BEE-44DF-B392-B8982BFF75A3}"/>
                </a:ext>
              </a:extLst>
            </p:cNvPr>
            <p:cNvSpPr>
              <a:spLocks/>
            </p:cNvSpPr>
            <p:nvPr/>
          </p:nvSpPr>
          <p:spPr bwMode="auto">
            <a:xfrm>
              <a:off x="5538" y="2670"/>
              <a:ext cx="221" cy="58"/>
            </a:xfrm>
            <a:custGeom>
              <a:avLst/>
              <a:gdLst>
                <a:gd name="T0" fmla="*/ 161 w 161"/>
                <a:gd name="T1" fmla="*/ 29 h 42"/>
                <a:gd name="T2" fmla="*/ 101 w 161"/>
                <a:gd name="T3" fmla="*/ 42 h 42"/>
                <a:gd name="T4" fmla="*/ 0 w 161"/>
                <a:gd name="T5" fmla="*/ 0 h 42"/>
              </a:gdLst>
              <a:ahLst/>
              <a:cxnLst>
                <a:cxn ang="0">
                  <a:pos x="T0" y="T1"/>
                </a:cxn>
                <a:cxn ang="0">
                  <a:pos x="T2" y="T3"/>
                </a:cxn>
                <a:cxn ang="0">
                  <a:pos x="T4" y="T5"/>
                </a:cxn>
              </a:cxnLst>
              <a:rect l="0" t="0" r="r" b="b"/>
              <a:pathLst>
                <a:path w="161" h="42">
                  <a:moveTo>
                    <a:pt x="161" y="29"/>
                  </a:moveTo>
                  <a:cubicBezTo>
                    <a:pt x="143" y="37"/>
                    <a:pt x="123" y="42"/>
                    <a:pt x="101" y="42"/>
                  </a:cubicBezTo>
                  <a:cubicBezTo>
                    <a:pt x="62" y="42"/>
                    <a:pt x="26" y="26"/>
                    <a:pt x="0" y="0"/>
                  </a:cubicBezTo>
                </a:path>
              </a:pathLst>
            </a:custGeom>
            <a:noFill/>
            <a:ln w="222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kern="0">
                <a:solidFill>
                  <a:srgbClr val="474746"/>
                </a:solidFill>
                <a:latin typeface="Arial"/>
              </a:endParaRPr>
            </a:p>
          </p:txBody>
        </p:sp>
        <p:sp>
          <p:nvSpPr>
            <p:cNvPr id="195" name="Freeform 41">
              <a:extLst>
                <a:ext uri="{FF2B5EF4-FFF2-40B4-BE49-F238E27FC236}">
                  <a16:creationId xmlns:a16="http://schemas.microsoft.com/office/drawing/2014/main" id="{54D1F732-1E6B-4F1E-888C-C3CB2434A2F8}"/>
                </a:ext>
              </a:extLst>
            </p:cNvPr>
            <p:cNvSpPr>
              <a:spLocks/>
            </p:cNvSpPr>
            <p:nvPr/>
          </p:nvSpPr>
          <p:spPr bwMode="auto">
            <a:xfrm>
              <a:off x="5771" y="2359"/>
              <a:ext cx="102" cy="215"/>
            </a:xfrm>
            <a:custGeom>
              <a:avLst/>
              <a:gdLst>
                <a:gd name="T0" fmla="*/ 0 w 74"/>
                <a:gd name="T1" fmla="*/ 0 h 157"/>
                <a:gd name="T2" fmla="*/ 74 w 74"/>
                <a:gd name="T3" fmla="*/ 126 h 157"/>
                <a:gd name="T4" fmla="*/ 71 w 74"/>
                <a:gd name="T5" fmla="*/ 157 h 157"/>
              </a:gdLst>
              <a:ahLst/>
              <a:cxnLst>
                <a:cxn ang="0">
                  <a:pos x="T0" y="T1"/>
                </a:cxn>
                <a:cxn ang="0">
                  <a:pos x="T2" y="T3"/>
                </a:cxn>
                <a:cxn ang="0">
                  <a:pos x="T4" y="T5"/>
                </a:cxn>
              </a:cxnLst>
              <a:rect l="0" t="0" r="r" b="b"/>
              <a:pathLst>
                <a:path w="74" h="157">
                  <a:moveTo>
                    <a:pt x="0" y="0"/>
                  </a:moveTo>
                  <a:cubicBezTo>
                    <a:pt x="44" y="24"/>
                    <a:pt x="74" y="72"/>
                    <a:pt x="74" y="126"/>
                  </a:cubicBezTo>
                  <a:cubicBezTo>
                    <a:pt x="74" y="137"/>
                    <a:pt x="73" y="147"/>
                    <a:pt x="71" y="157"/>
                  </a:cubicBezTo>
                </a:path>
              </a:pathLst>
            </a:custGeom>
            <a:noFill/>
            <a:ln w="222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kern="0">
                <a:solidFill>
                  <a:srgbClr val="474746"/>
                </a:solidFill>
                <a:latin typeface="Arial"/>
              </a:endParaRPr>
            </a:p>
          </p:txBody>
        </p:sp>
        <p:sp>
          <p:nvSpPr>
            <p:cNvPr id="196" name="Freeform 42">
              <a:extLst>
                <a:ext uri="{FF2B5EF4-FFF2-40B4-BE49-F238E27FC236}">
                  <a16:creationId xmlns:a16="http://schemas.microsoft.com/office/drawing/2014/main" id="{7CF44FB4-E5E6-402B-A415-8F64DF4C4819}"/>
                </a:ext>
              </a:extLst>
            </p:cNvPr>
            <p:cNvSpPr>
              <a:spLocks/>
            </p:cNvSpPr>
            <p:nvPr/>
          </p:nvSpPr>
          <p:spPr bwMode="auto">
            <a:xfrm>
              <a:off x="5482" y="2343"/>
              <a:ext cx="141" cy="182"/>
            </a:xfrm>
            <a:custGeom>
              <a:avLst/>
              <a:gdLst>
                <a:gd name="T0" fmla="*/ 0 w 103"/>
                <a:gd name="T1" fmla="*/ 133 h 133"/>
                <a:gd name="T2" fmla="*/ 103 w 103"/>
                <a:gd name="T3" fmla="*/ 0 h 133"/>
              </a:gdLst>
              <a:ahLst/>
              <a:cxnLst>
                <a:cxn ang="0">
                  <a:pos x="T0" y="T1"/>
                </a:cxn>
                <a:cxn ang="0">
                  <a:pos x="T2" y="T3"/>
                </a:cxn>
              </a:cxnLst>
              <a:rect l="0" t="0" r="r" b="b"/>
              <a:pathLst>
                <a:path w="103" h="133">
                  <a:moveTo>
                    <a:pt x="0" y="133"/>
                  </a:moveTo>
                  <a:cubicBezTo>
                    <a:pt x="2" y="70"/>
                    <a:pt x="45" y="17"/>
                    <a:pt x="103" y="0"/>
                  </a:cubicBezTo>
                </a:path>
              </a:pathLst>
            </a:custGeom>
            <a:noFill/>
            <a:ln w="222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kern="0">
                <a:solidFill>
                  <a:srgbClr val="474746"/>
                </a:solidFill>
                <a:latin typeface="Arial"/>
              </a:endParaRPr>
            </a:p>
          </p:txBody>
        </p:sp>
      </p:grpSp>
      <p:grpSp>
        <p:nvGrpSpPr>
          <p:cNvPr id="206" name="Group 205">
            <a:extLst>
              <a:ext uri="{FF2B5EF4-FFF2-40B4-BE49-F238E27FC236}">
                <a16:creationId xmlns:a16="http://schemas.microsoft.com/office/drawing/2014/main" id="{6FE70705-A7B0-4975-8DC1-D1B8DFB4FD7D}"/>
              </a:ext>
            </a:extLst>
          </p:cNvPr>
          <p:cNvGrpSpPr/>
          <p:nvPr/>
        </p:nvGrpSpPr>
        <p:grpSpPr>
          <a:xfrm>
            <a:off x="7250132" y="2915304"/>
            <a:ext cx="967204" cy="902096"/>
            <a:chOff x="7323589" y="2780685"/>
            <a:chExt cx="967204" cy="902096"/>
          </a:xfrm>
        </p:grpSpPr>
        <p:grpSp>
          <p:nvGrpSpPr>
            <p:cNvPr id="157" name="Group 156">
              <a:extLst>
                <a:ext uri="{FF2B5EF4-FFF2-40B4-BE49-F238E27FC236}">
                  <a16:creationId xmlns:a16="http://schemas.microsoft.com/office/drawing/2014/main" id="{B430973B-187F-4DE2-8E0E-9CB10E6AB545}"/>
                </a:ext>
              </a:extLst>
            </p:cNvPr>
            <p:cNvGrpSpPr/>
            <p:nvPr/>
          </p:nvGrpSpPr>
          <p:grpSpPr>
            <a:xfrm>
              <a:off x="7568605" y="3047862"/>
              <a:ext cx="368489" cy="324166"/>
              <a:chOff x="1095229" y="2870614"/>
              <a:chExt cx="860074" cy="902907"/>
            </a:xfrm>
            <a:noFill/>
          </p:grpSpPr>
          <p:grpSp>
            <p:nvGrpSpPr>
              <p:cNvPr id="164" name="Group 163">
                <a:extLst>
                  <a:ext uri="{FF2B5EF4-FFF2-40B4-BE49-F238E27FC236}">
                    <a16:creationId xmlns:a16="http://schemas.microsoft.com/office/drawing/2014/main" id="{A6B2FC75-3929-472F-87D1-CC9D7C619D81}"/>
                  </a:ext>
                </a:extLst>
              </p:cNvPr>
              <p:cNvGrpSpPr/>
              <p:nvPr/>
            </p:nvGrpSpPr>
            <p:grpSpPr>
              <a:xfrm>
                <a:off x="1095229" y="2870614"/>
                <a:ext cx="860074" cy="902907"/>
                <a:chOff x="6805913" y="2469309"/>
                <a:chExt cx="764549" cy="725440"/>
              </a:xfrm>
              <a:grpFill/>
            </p:grpSpPr>
            <p:sp>
              <p:nvSpPr>
                <p:cNvPr id="167" name="Oval 166">
                  <a:extLst>
                    <a:ext uri="{FF2B5EF4-FFF2-40B4-BE49-F238E27FC236}">
                      <a16:creationId xmlns:a16="http://schemas.microsoft.com/office/drawing/2014/main" id="{A31D984D-BD2B-4E2C-8E43-3304C1F947D9}"/>
                    </a:ext>
                  </a:extLst>
                </p:cNvPr>
                <p:cNvSpPr/>
                <p:nvPr/>
              </p:nvSpPr>
              <p:spPr>
                <a:xfrm>
                  <a:off x="6810220" y="2469309"/>
                  <a:ext cx="760242" cy="99502"/>
                </a:xfrm>
                <a:prstGeom prst="ellipse">
                  <a:avLst/>
                </a:prstGeom>
                <a:grp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68" name="Freeform: Shape 167">
                  <a:extLst>
                    <a:ext uri="{FF2B5EF4-FFF2-40B4-BE49-F238E27FC236}">
                      <a16:creationId xmlns:a16="http://schemas.microsoft.com/office/drawing/2014/main" id="{60500B23-C955-4DB8-808A-B258C30EB213}"/>
                    </a:ext>
                  </a:extLst>
                </p:cNvPr>
                <p:cNvSpPr/>
                <p:nvPr/>
              </p:nvSpPr>
              <p:spPr>
                <a:xfrm>
                  <a:off x="6805913" y="2516087"/>
                  <a:ext cx="764544" cy="678662"/>
                </a:xfrm>
                <a:custGeom>
                  <a:avLst/>
                  <a:gdLst>
                    <a:gd name="connsiteX0" fmla="*/ 0 w 402994"/>
                    <a:gd name="connsiteY0" fmla="*/ 0 h 529426"/>
                    <a:gd name="connsiteX1" fmla="*/ 9644 w 402994"/>
                    <a:gd name="connsiteY1" fmla="*/ 8062 h 529426"/>
                    <a:gd name="connsiteX2" fmla="*/ 208344 w 402994"/>
                    <a:gd name="connsiteY2" fmla="*/ 42239 h 529426"/>
                    <a:gd name="connsiteX3" fmla="*/ 360829 w 402994"/>
                    <a:gd name="connsiteY3" fmla="*/ 25849 h 529426"/>
                    <a:gd name="connsiteX4" fmla="*/ 402431 w 402994"/>
                    <a:gd name="connsiteY4" fmla="*/ 9838 h 529426"/>
                    <a:gd name="connsiteX5" fmla="*/ 402431 w 402994"/>
                    <a:gd name="connsiteY5" fmla="*/ 482206 h 529426"/>
                    <a:gd name="connsiteX6" fmla="*/ 402994 w 402994"/>
                    <a:gd name="connsiteY6" fmla="*/ 483486 h 529426"/>
                    <a:gd name="connsiteX7" fmla="*/ 202631 w 402994"/>
                    <a:gd name="connsiteY7" fmla="*/ 529426 h 529426"/>
                    <a:gd name="connsiteX8" fmla="*/ 2268 w 402994"/>
                    <a:gd name="connsiteY8" fmla="*/ 483486 h 529426"/>
                    <a:gd name="connsiteX9" fmla="*/ 2506 w 402994"/>
                    <a:gd name="connsiteY9" fmla="*/ 482946 h 529426"/>
                    <a:gd name="connsiteX10" fmla="*/ 0 w 402994"/>
                    <a:gd name="connsiteY10" fmla="*/ 482946 h 52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2994" h="529426">
                      <a:moveTo>
                        <a:pt x="0" y="0"/>
                      </a:moveTo>
                      <a:lnTo>
                        <a:pt x="9644" y="8062"/>
                      </a:lnTo>
                      <a:cubicBezTo>
                        <a:pt x="42382" y="28146"/>
                        <a:pt x="119021" y="42239"/>
                        <a:pt x="208344" y="42239"/>
                      </a:cubicBezTo>
                      <a:cubicBezTo>
                        <a:pt x="267894" y="42239"/>
                        <a:pt x="321805" y="35976"/>
                        <a:pt x="360829" y="25849"/>
                      </a:cubicBezTo>
                      <a:lnTo>
                        <a:pt x="402431" y="9838"/>
                      </a:lnTo>
                      <a:lnTo>
                        <a:pt x="402431" y="482206"/>
                      </a:lnTo>
                      <a:lnTo>
                        <a:pt x="402994" y="483486"/>
                      </a:lnTo>
                      <a:cubicBezTo>
                        <a:pt x="402994" y="508858"/>
                        <a:pt x="313288" y="529426"/>
                        <a:pt x="202631" y="529426"/>
                      </a:cubicBezTo>
                      <a:cubicBezTo>
                        <a:pt x="91974" y="529426"/>
                        <a:pt x="2268" y="508858"/>
                        <a:pt x="2268" y="483486"/>
                      </a:cubicBezTo>
                      <a:lnTo>
                        <a:pt x="2506" y="482946"/>
                      </a:lnTo>
                      <a:lnTo>
                        <a:pt x="0" y="482946"/>
                      </a:lnTo>
                      <a:close/>
                    </a:path>
                  </a:pathLst>
                </a:custGeom>
                <a:grp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
            <p:nvSpPr>
              <p:cNvPr id="165" name="Oval 183">
                <a:extLst>
                  <a:ext uri="{FF2B5EF4-FFF2-40B4-BE49-F238E27FC236}">
                    <a16:creationId xmlns:a16="http://schemas.microsoft.com/office/drawing/2014/main" id="{70935363-5296-4FAF-8D34-C2CA26F7FDD6}"/>
                  </a:ext>
                </a:extLst>
              </p:cNvPr>
              <p:cNvSpPr/>
              <p:nvPr/>
            </p:nvSpPr>
            <p:spPr>
              <a:xfrm>
                <a:off x="1097653" y="3194942"/>
                <a:ext cx="855228" cy="61921"/>
              </a:xfrm>
              <a:custGeom>
                <a:avLst/>
                <a:gdLst>
                  <a:gd name="connsiteX0" fmla="*/ 0 w 855227"/>
                  <a:gd name="connsiteY0" fmla="*/ 61921 h 123842"/>
                  <a:gd name="connsiteX1" fmla="*/ 427614 w 855227"/>
                  <a:gd name="connsiteY1" fmla="*/ 0 h 123842"/>
                  <a:gd name="connsiteX2" fmla="*/ 855228 w 855227"/>
                  <a:gd name="connsiteY2" fmla="*/ 61921 h 123842"/>
                  <a:gd name="connsiteX3" fmla="*/ 427614 w 855227"/>
                  <a:gd name="connsiteY3" fmla="*/ 123842 h 123842"/>
                  <a:gd name="connsiteX4" fmla="*/ 0 w 855227"/>
                  <a:gd name="connsiteY4" fmla="*/ 61921 h 123842"/>
                  <a:gd name="connsiteX0" fmla="*/ 427614 w 855228"/>
                  <a:gd name="connsiteY0" fmla="*/ 0 h 123842"/>
                  <a:gd name="connsiteX1" fmla="*/ 855228 w 855228"/>
                  <a:gd name="connsiteY1" fmla="*/ 61921 h 123842"/>
                  <a:gd name="connsiteX2" fmla="*/ 427614 w 855228"/>
                  <a:gd name="connsiteY2" fmla="*/ 123842 h 123842"/>
                  <a:gd name="connsiteX3" fmla="*/ 0 w 855228"/>
                  <a:gd name="connsiteY3" fmla="*/ 61921 h 123842"/>
                  <a:gd name="connsiteX4" fmla="*/ 519054 w 855228"/>
                  <a:gd name="connsiteY4" fmla="*/ 91440 h 123842"/>
                  <a:gd name="connsiteX0" fmla="*/ 427614 w 855228"/>
                  <a:gd name="connsiteY0" fmla="*/ 0 h 123842"/>
                  <a:gd name="connsiteX1" fmla="*/ 855228 w 855228"/>
                  <a:gd name="connsiteY1" fmla="*/ 61921 h 123842"/>
                  <a:gd name="connsiteX2" fmla="*/ 427614 w 855228"/>
                  <a:gd name="connsiteY2" fmla="*/ 123842 h 123842"/>
                  <a:gd name="connsiteX3" fmla="*/ 0 w 855228"/>
                  <a:gd name="connsiteY3" fmla="*/ 61921 h 123842"/>
                  <a:gd name="connsiteX0" fmla="*/ 855228 w 855228"/>
                  <a:gd name="connsiteY0" fmla="*/ 0 h 61921"/>
                  <a:gd name="connsiteX1" fmla="*/ 427614 w 855228"/>
                  <a:gd name="connsiteY1" fmla="*/ 61921 h 61921"/>
                  <a:gd name="connsiteX2" fmla="*/ 0 w 855228"/>
                  <a:gd name="connsiteY2" fmla="*/ 0 h 61921"/>
                </a:gdLst>
                <a:ahLst/>
                <a:cxnLst>
                  <a:cxn ang="0">
                    <a:pos x="connsiteX0" y="connsiteY0"/>
                  </a:cxn>
                  <a:cxn ang="0">
                    <a:pos x="connsiteX1" y="connsiteY1"/>
                  </a:cxn>
                  <a:cxn ang="0">
                    <a:pos x="connsiteX2" y="connsiteY2"/>
                  </a:cxn>
                </a:cxnLst>
                <a:rect l="l" t="t" r="r" b="b"/>
                <a:pathLst>
                  <a:path w="855228" h="61921">
                    <a:moveTo>
                      <a:pt x="855228" y="0"/>
                    </a:moveTo>
                    <a:cubicBezTo>
                      <a:pt x="855228" y="34198"/>
                      <a:pt x="663779" y="61921"/>
                      <a:pt x="427614" y="61921"/>
                    </a:cubicBezTo>
                    <a:cubicBezTo>
                      <a:pt x="191449" y="61921"/>
                      <a:pt x="0" y="34198"/>
                      <a:pt x="0" y="0"/>
                    </a:cubicBezTo>
                  </a:path>
                </a:pathLst>
              </a:custGeom>
              <a:grp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66" name="Oval 183">
                <a:extLst>
                  <a:ext uri="{FF2B5EF4-FFF2-40B4-BE49-F238E27FC236}">
                    <a16:creationId xmlns:a16="http://schemas.microsoft.com/office/drawing/2014/main" id="{BE9603DE-E234-47EC-8F92-86EE47268514}"/>
                  </a:ext>
                </a:extLst>
              </p:cNvPr>
              <p:cNvSpPr/>
              <p:nvPr/>
            </p:nvSpPr>
            <p:spPr>
              <a:xfrm>
                <a:off x="1097653" y="3449929"/>
                <a:ext cx="855228" cy="61921"/>
              </a:xfrm>
              <a:custGeom>
                <a:avLst/>
                <a:gdLst>
                  <a:gd name="connsiteX0" fmla="*/ 0 w 855227"/>
                  <a:gd name="connsiteY0" fmla="*/ 61921 h 123842"/>
                  <a:gd name="connsiteX1" fmla="*/ 427614 w 855227"/>
                  <a:gd name="connsiteY1" fmla="*/ 0 h 123842"/>
                  <a:gd name="connsiteX2" fmla="*/ 855228 w 855227"/>
                  <a:gd name="connsiteY2" fmla="*/ 61921 h 123842"/>
                  <a:gd name="connsiteX3" fmla="*/ 427614 w 855227"/>
                  <a:gd name="connsiteY3" fmla="*/ 123842 h 123842"/>
                  <a:gd name="connsiteX4" fmla="*/ 0 w 855227"/>
                  <a:gd name="connsiteY4" fmla="*/ 61921 h 123842"/>
                  <a:gd name="connsiteX0" fmla="*/ 427614 w 855228"/>
                  <a:gd name="connsiteY0" fmla="*/ 0 h 123842"/>
                  <a:gd name="connsiteX1" fmla="*/ 855228 w 855228"/>
                  <a:gd name="connsiteY1" fmla="*/ 61921 h 123842"/>
                  <a:gd name="connsiteX2" fmla="*/ 427614 w 855228"/>
                  <a:gd name="connsiteY2" fmla="*/ 123842 h 123842"/>
                  <a:gd name="connsiteX3" fmla="*/ 0 w 855228"/>
                  <a:gd name="connsiteY3" fmla="*/ 61921 h 123842"/>
                  <a:gd name="connsiteX4" fmla="*/ 519054 w 855228"/>
                  <a:gd name="connsiteY4" fmla="*/ 91440 h 123842"/>
                  <a:gd name="connsiteX0" fmla="*/ 427614 w 855228"/>
                  <a:gd name="connsiteY0" fmla="*/ 0 h 123842"/>
                  <a:gd name="connsiteX1" fmla="*/ 855228 w 855228"/>
                  <a:gd name="connsiteY1" fmla="*/ 61921 h 123842"/>
                  <a:gd name="connsiteX2" fmla="*/ 427614 w 855228"/>
                  <a:gd name="connsiteY2" fmla="*/ 123842 h 123842"/>
                  <a:gd name="connsiteX3" fmla="*/ 0 w 855228"/>
                  <a:gd name="connsiteY3" fmla="*/ 61921 h 123842"/>
                  <a:gd name="connsiteX0" fmla="*/ 855228 w 855228"/>
                  <a:gd name="connsiteY0" fmla="*/ 0 h 61921"/>
                  <a:gd name="connsiteX1" fmla="*/ 427614 w 855228"/>
                  <a:gd name="connsiteY1" fmla="*/ 61921 h 61921"/>
                  <a:gd name="connsiteX2" fmla="*/ 0 w 855228"/>
                  <a:gd name="connsiteY2" fmla="*/ 0 h 61921"/>
                </a:gdLst>
                <a:ahLst/>
                <a:cxnLst>
                  <a:cxn ang="0">
                    <a:pos x="connsiteX0" y="connsiteY0"/>
                  </a:cxn>
                  <a:cxn ang="0">
                    <a:pos x="connsiteX1" y="connsiteY1"/>
                  </a:cxn>
                  <a:cxn ang="0">
                    <a:pos x="connsiteX2" y="connsiteY2"/>
                  </a:cxn>
                </a:cxnLst>
                <a:rect l="l" t="t" r="r" b="b"/>
                <a:pathLst>
                  <a:path w="855228" h="61921">
                    <a:moveTo>
                      <a:pt x="855228" y="0"/>
                    </a:moveTo>
                    <a:cubicBezTo>
                      <a:pt x="855228" y="34198"/>
                      <a:pt x="663779" y="61921"/>
                      <a:pt x="427614" y="61921"/>
                    </a:cubicBezTo>
                    <a:cubicBezTo>
                      <a:pt x="191449" y="61921"/>
                      <a:pt x="0" y="34198"/>
                      <a:pt x="0" y="0"/>
                    </a:cubicBezTo>
                  </a:path>
                </a:pathLst>
              </a:custGeom>
              <a:grp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
          <p:nvSpPr>
            <p:cNvPr id="204" name="Oval 203">
              <a:extLst>
                <a:ext uri="{FF2B5EF4-FFF2-40B4-BE49-F238E27FC236}">
                  <a16:creationId xmlns:a16="http://schemas.microsoft.com/office/drawing/2014/main" id="{9DDEE71C-77A2-47F4-AA75-EFAC312C2B9E}"/>
                </a:ext>
              </a:extLst>
            </p:cNvPr>
            <p:cNvSpPr/>
            <p:nvPr/>
          </p:nvSpPr>
          <p:spPr>
            <a:xfrm>
              <a:off x="7323589" y="2780685"/>
              <a:ext cx="858520" cy="858520"/>
            </a:xfrm>
            <a:prstGeom prst="ellipse">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5" name="Oval 204">
              <a:extLst>
                <a:ext uri="{FF2B5EF4-FFF2-40B4-BE49-F238E27FC236}">
                  <a16:creationId xmlns:a16="http://schemas.microsoft.com/office/drawing/2014/main" id="{C547B5CA-8449-4BAD-A9F1-6C3832A34D9D}"/>
                </a:ext>
              </a:extLst>
            </p:cNvPr>
            <p:cNvSpPr/>
            <p:nvPr/>
          </p:nvSpPr>
          <p:spPr>
            <a:xfrm>
              <a:off x="7828408" y="3220396"/>
              <a:ext cx="462385" cy="462385"/>
            </a:xfrm>
            <a:prstGeom prst="ellipse">
              <a:avLst/>
            </a:prstGeom>
            <a:solidFill>
              <a:srgbClr val="6FAF2E"/>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prstClr val="white"/>
                  </a:solidFill>
                </a:rPr>
                <a:t>!</a:t>
              </a:r>
            </a:p>
          </p:txBody>
        </p:sp>
      </p:grpSp>
      <p:sp>
        <p:nvSpPr>
          <p:cNvPr id="37" name="Title 8">
            <a:extLst>
              <a:ext uri="{FF2B5EF4-FFF2-40B4-BE49-F238E27FC236}">
                <a16:creationId xmlns:a16="http://schemas.microsoft.com/office/drawing/2014/main" id="{1946AC21-550B-4487-91BD-1DE392510106}"/>
              </a:ext>
            </a:extLst>
          </p:cNvPr>
          <p:cNvSpPr txBox="1">
            <a:spLocks/>
          </p:cNvSpPr>
          <p:nvPr/>
        </p:nvSpPr>
        <p:spPr>
          <a:xfrm>
            <a:off x="847064" y="3964630"/>
            <a:ext cx="1544263" cy="843589"/>
          </a:xfrm>
          <a:prstGeom prst="rect">
            <a:avLst/>
          </a:prstGeom>
        </p:spPr>
        <p:txBody>
          <a:bodyPr/>
          <a:lstStyle>
            <a:lvl1pPr algn="l" defTabSz="457200" rtl="0" eaLnBrk="1" latinLnBrk="0" hangingPunct="1">
              <a:spcBef>
                <a:spcPct val="0"/>
              </a:spcBef>
              <a:buNone/>
              <a:defRPr sz="2800" b="1" i="0" kern="1200">
                <a:solidFill>
                  <a:schemeClr val="tx1">
                    <a:lumMod val="95000"/>
                  </a:schemeClr>
                </a:solidFill>
                <a:latin typeface="Arial"/>
                <a:ea typeface="+mj-ea"/>
                <a:cs typeface="Arial"/>
              </a:defRPr>
            </a:lvl1pPr>
          </a:lstStyle>
          <a:p>
            <a:pPr algn="ctr"/>
            <a:r>
              <a:rPr lang="en-US" sz="1800" b="0" dirty="0">
                <a:solidFill>
                  <a:prstClr val="white"/>
                </a:solidFill>
              </a:rPr>
              <a:t>Time to Value</a:t>
            </a:r>
          </a:p>
        </p:txBody>
      </p:sp>
      <p:sp>
        <p:nvSpPr>
          <p:cNvPr id="38" name="Title 8">
            <a:extLst>
              <a:ext uri="{FF2B5EF4-FFF2-40B4-BE49-F238E27FC236}">
                <a16:creationId xmlns:a16="http://schemas.microsoft.com/office/drawing/2014/main" id="{E640DAE7-0313-493F-BBBB-C3DE0C0DF1B7}"/>
              </a:ext>
            </a:extLst>
          </p:cNvPr>
          <p:cNvSpPr txBox="1">
            <a:spLocks/>
          </p:cNvSpPr>
          <p:nvPr/>
        </p:nvSpPr>
        <p:spPr>
          <a:xfrm>
            <a:off x="3493125" y="3964629"/>
            <a:ext cx="2245995" cy="1023932"/>
          </a:xfrm>
          <a:prstGeom prst="rect">
            <a:avLst/>
          </a:prstGeom>
        </p:spPr>
        <p:txBody>
          <a:bodyPr/>
          <a:lstStyle>
            <a:lvl1pPr algn="l" defTabSz="457200" rtl="0" eaLnBrk="1" latinLnBrk="0" hangingPunct="1">
              <a:spcBef>
                <a:spcPct val="0"/>
              </a:spcBef>
              <a:buNone/>
              <a:defRPr sz="2800" b="1" i="0" kern="1200">
                <a:solidFill>
                  <a:schemeClr val="tx1">
                    <a:lumMod val="95000"/>
                  </a:schemeClr>
                </a:solidFill>
                <a:latin typeface="Arial"/>
                <a:ea typeface="+mj-ea"/>
                <a:cs typeface="Arial"/>
              </a:defRPr>
            </a:lvl1pPr>
          </a:lstStyle>
          <a:p>
            <a:pPr algn="ctr"/>
            <a:r>
              <a:rPr lang="en-US" sz="1800" b="0" dirty="0">
                <a:solidFill>
                  <a:prstClr val="white"/>
                </a:solidFill>
              </a:rPr>
              <a:t>Distributed Optimized </a:t>
            </a:r>
            <a:br>
              <a:rPr lang="en-US" sz="1800" b="0" dirty="0">
                <a:solidFill>
                  <a:prstClr val="white"/>
                </a:solidFill>
              </a:rPr>
            </a:br>
            <a:r>
              <a:rPr lang="en-US" sz="1800" b="0" dirty="0">
                <a:solidFill>
                  <a:prstClr val="white"/>
                </a:solidFill>
              </a:rPr>
              <a:t>Capacity</a:t>
            </a:r>
          </a:p>
        </p:txBody>
      </p:sp>
      <p:sp>
        <p:nvSpPr>
          <p:cNvPr id="39" name="Title 8">
            <a:extLst>
              <a:ext uri="{FF2B5EF4-FFF2-40B4-BE49-F238E27FC236}">
                <a16:creationId xmlns:a16="http://schemas.microsoft.com/office/drawing/2014/main" id="{A62CC510-C221-4D6B-979C-F08EF5C7A2FB}"/>
              </a:ext>
            </a:extLst>
          </p:cNvPr>
          <p:cNvSpPr txBox="1">
            <a:spLocks/>
          </p:cNvSpPr>
          <p:nvPr/>
        </p:nvSpPr>
        <p:spPr>
          <a:xfrm>
            <a:off x="6389387" y="3964629"/>
            <a:ext cx="2679790" cy="1023932"/>
          </a:xfrm>
          <a:prstGeom prst="rect">
            <a:avLst/>
          </a:prstGeom>
        </p:spPr>
        <p:txBody>
          <a:bodyPr/>
          <a:lstStyle>
            <a:lvl1pPr algn="l" defTabSz="457200" rtl="0" eaLnBrk="1" latinLnBrk="0" hangingPunct="1">
              <a:spcBef>
                <a:spcPct val="0"/>
              </a:spcBef>
              <a:buNone/>
              <a:defRPr sz="2800" b="1" i="0" kern="1200">
                <a:solidFill>
                  <a:schemeClr val="tx1">
                    <a:lumMod val="95000"/>
                  </a:schemeClr>
                </a:solidFill>
                <a:latin typeface="Arial"/>
                <a:ea typeface="+mj-ea"/>
                <a:cs typeface="Arial"/>
              </a:defRPr>
            </a:lvl1pPr>
          </a:lstStyle>
          <a:p>
            <a:pPr algn="ctr"/>
            <a:r>
              <a:rPr lang="en-US" sz="1800" b="0" dirty="0">
                <a:solidFill>
                  <a:prstClr val="white"/>
                </a:solidFill>
              </a:rPr>
              <a:t>Critical Workloads Datacenter </a:t>
            </a:r>
            <a:br>
              <a:rPr lang="en-US" sz="1800" b="0" dirty="0">
                <a:solidFill>
                  <a:prstClr val="white"/>
                </a:solidFill>
              </a:rPr>
            </a:br>
            <a:r>
              <a:rPr lang="en-US" sz="1800" b="0" dirty="0">
                <a:solidFill>
                  <a:prstClr val="white"/>
                </a:solidFill>
              </a:rPr>
              <a:t>Replacement</a:t>
            </a:r>
          </a:p>
        </p:txBody>
      </p:sp>
    </p:spTree>
    <p:extLst>
      <p:ext uri="{BB962C8B-B14F-4D97-AF65-F5344CB8AC3E}">
        <p14:creationId xmlns:p14="http://schemas.microsoft.com/office/powerpoint/2010/main" val="122156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9" name="Arrow: Pentagon 38">
            <a:extLst>
              <a:ext uri="{FF2B5EF4-FFF2-40B4-BE49-F238E27FC236}">
                <a16:creationId xmlns:a16="http://schemas.microsoft.com/office/drawing/2014/main" id="{ABEFCC8F-77A9-426F-9D7D-1948C82FF9B1}"/>
              </a:ext>
            </a:extLst>
          </p:cNvPr>
          <p:cNvSpPr/>
          <p:nvPr/>
        </p:nvSpPr>
        <p:spPr>
          <a:xfrm>
            <a:off x="-387321" y="0"/>
            <a:ext cx="10532677" cy="5143500"/>
          </a:xfrm>
          <a:prstGeom prst="homePlate">
            <a:avLst>
              <a:gd name="adj" fmla="val 11560"/>
            </a:avLst>
          </a:prstGeom>
          <a:gradFill>
            <a:gsLst>
              <a:gs pos="1961">
                <a:schemeClr val="accent2"/>
              </a:gs>
              <a:gs pos="20000">
                <a:schemeClr val="accent2"/>
              </a:gs>
              <a:gs pos="100000">
                <a:srgbClr val="F3801F"/>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grpSp>
        <p:nvGrpSpPr>
          <p:cNvPr id="8" name="Group 30">
            <a:extLst>
              <a:ext uri="{FF2B5EF4-FFF2-40B4-BE49-F238E27FC236}">
                <a16:creationId xmlns:a16="http://schemas.microsoft.com/office/drawing/2014/main" id="{A41DCFB3-D034-4E95-AEEB-D3F66F675321}"/>
              </a:ext>
            </a:extLst>
          </p:cNvPr>
          <p:cNvGrpSpPr>
            <a:grpSpLocks noChangeAspect="1"/>
          </p:cNvGrpSpPr>
          <p:nvPr/>
        </p:nvGrpSpPr>
        <p:grpSpPr bwMode="auto">
          <a:xfrm>
            <a:off x="313924" y="239824"/>
            <a:ext cx="826518" cy="811955"/>
            <a:chOff x="5449" y="2282"/>
            <a:chExt cx="454" cy="446"/>
          </a:xfrm>
        </p:grpSpPr>
        <p:sp>
          <p:nvSpPr>
            <p:cNvPr id="9" name="Freeform 33">
              <a:extLst>
                <a:ext uri="{FF2B5EF4-FFF2-40B4-BE49-F238E27FC236}">
                  <a16:creationId xmlns:a16="http://schemas.microsoft.com/office/drawing/2014/main" id="{120D6D8F-F973-41AB-B1D7-EACE5142E986}"/>
                </a:ext>
              </a:extLst>
            </p:cNvPr>
            <p:cNvSpPr>
              <a:spLocks noEditPoints="1"/>
            </p:cNvSpPr>
            <p:nvPr/>
          </p:nvSpPr>
          <p:spPr bwMode="auto">
            <a:xfrm>
              <a:off x="5449" y="2562"/>
              <a:ext cx="120" cy="120"/>
            </a:xfrm>
            <a:custGeom>
              <a:avLst/>
              <a:gdLst>
                <a:gd name="T0" fmla="*/ 45 w 88"/>
                <a:gd name="T1" fmla="*/ 11 h 88"/>
                <a:gd name="T2" fmla="*/ 78 w 88"/>
                <a:gd name="T3" fmla="*/ 44 h 88"/>
                <a:gd name="T4" fmla="*/ 45 w 88"/>
                <a:gd name="T5" fmla="*/ 80 h 88"/>
                <a:gd name="T6" fmla="*/ 11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8" y="26"/>
                    <a:pt x="78" y="44"/>
                  </a:cubicBezTo>
                  <a:cubicBezTo>
                    <a:pt x="78" y="64"/>
                    <a:pt x="62" y="80"/>
                    <a:pt x="45" y="80"/>
                  </a:cubicBezTo>
                  <a:cubicBezTo>
                    <a:pt x="26" y="80"/>
                    <a:pt x="11" y="64"/>
                    <a:pt x="11" y="44"/>
                  </a:cubicBezTo>
                  <a:cubicBezTo>
                    <a:pt x="13"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w="9525">
              <a:noFill/>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10" name="Freeform 36">
              <a:extLst>
                <a:ext uri="{FF2B5EF4-FFF2-40B4-BE49-F238E27FC236}">
                  <a16:creationId xmlns:a16="http://schemas.microsoft.com/office/drawing/2014/main" id="{68878EAF-5AA8-4983-B03C-9E5CF456B1EE}"/>
                </a:ext>
              </a:extLst>
            </p:cNvPr>
            <p:cNvSpPr>
              <a:spLocks noEditPoints="1"/>
            </p:cNvSpPr>
            <p:nvPr/>
          </p:nvSpPr>
          <p:spPr bwMode="auto">
            <a:xfrm>
              <a:off x="5615" y="2282"/>
              <a:ext cx="122" cy="121"/>
            </a:xfrm>
            <a:custGeom>
              <a:avLst/>
              <a:gdLst>
                <a:gd name="T0" fmla="*/ 46 w 89"/>
                <a:gd name="T1" fmla="*/ 11 h 88"/>
                <a:gd name="T2" fmla="*/ 78 w 89"/>
                <a:gd name="T3" fmla="*/ 44 h 88"/>
                <a:gd name="T4" fmla="*/ 46 w 89"/>
                <a:gd name="T5" fmla="*/ 79 h 88"/>
                <a:gd name="T6" fmla="*/ 11 w 89"/>
                <a:gd name="T7" fmla="*/ 44 h 88"/>
                <a:gd name="T8" fmla="*/ 46 w 89"/>
                <a:gd name="T9" fmla="*/ 11 h 88"/>
                <a:gd name="T10" fmla="*/ 46 w 89"/>
                <a:gd name="T11" fmla="*/ 0 h 88"/>
                <a:gd name="T12" fmla="*/ 0 w 89"/>
                <a:gd name="T13" fmla="*/ 44 h 88"/>
                <a:gd name="T14" fmla="*/ 46 w 89"/>
                <a:gd name="T15" fmla="*/ 88 h 88"/>
                <a:gd name="T16" fmla="*/ 89 w 89"/>
                <a:gd name="T17" fmla="*/ 44 h 88"/>
                <a:gd name="T18" fmla="*/ 46 w 89"/>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88">
                  <a:moveTo>
                    <a:pt x="46" y="11"/>
                  </a:moveTo>
                  <a:cubicBezTo>
                    <a:pt x="63" y="11"/>
                    <a:pt x="78" y="26"/>
                    <a:pt x="78" y="44"/>
                  </a:cubicBezTo>
                  <a:cubicBezTo>
                    <a:pt x="78" y="64"/>
                    <a:pt x="63" y="79"/>
                    <a:pt x="46" y="79"/>
                  </a:cubicBezTo>
                  <a:cubicBezTo>
                    <a:pt x="26" y="79"/>
                    <a:pt x="11" y="64"/>
                    <a:pt x="11" y="44"/>
                  </a:cubicBezTo>
                  <a:cubicBezTo>
                    <a:pt x="13" y="26"/>
                    <a:pt x="28" y="11"/>
                    <a:pt x="46" y="11"/>
                  </a:cubicBezTo>
                  <a:moveTo>
                    <a:pt x="46" y="0"/>
                  </a:moveTo>
                  <a:cubicBezTo>
                    <a:pt x="20" y="0"/>
                    <a:pt x="0" y="20"/>
                    <a:pt x="0" y="44"/>
                  </a:cubicBezTo>
                  <a:cubicBezTo>
                    <a:pt x="0" y="68"/>
                    <a:pt x="20" y="88"/>
                    <a:pt x="46" y="88"/>
                  </a:cubicBezTo>
                  <a:cubicBezTo>
                    <a:pt x="69" y="88"/>
                    <a:pt x="89" y="68"/>
                    <a:pt x="89" y="44"/>
                  </a:cubicBezTo>
                  <a:cubicBezTo>
                    <a:pt x="89" y="20"/>
                    <a:pt x="69" y="0"/>
                    <a:pt x="46" y="0"/>
                  </a:cubicBezTo>
                  <a:close/>
                </a:path>
              </a:pathLst>
            </a:custGeom>
            <a:solidFill>
              <a:schemeClr val="tx1"/>
            </a:solidFill>
            <a:ln w="9525">
              <a:noFill/>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11" name="Freeform 39">
              <a:extLst>
                <a:ext uri="{FF2B5EF4-FFF2-40B4-BE49-F238E27FC236}">
                  <a16:creationId xmlns:a16="http://schemas.microsoft.com/office/drawing/2014/main" id="{4B3FF039-FB0D-461B-90A2-8F0623F1EEF8}"/>
                </a:ext>
              </a:extLst>
            </p:cNvPr>
            <p:cNvSpPr>
              <a:spLocks noEditPoints="1"/>
            </p:cNvSpPr>
            <p:nvPr/>
          </p:nvSpPr>
          <p:spPr bwMode="auto">
            <a:xfrm>
              <a:off x="5782" y="2562"/>
              <a:ext cx="121" cy="120"/>
            </a:xfrm>
            <a:custGeom>
              <a:avLst/>
              <a:gdLst>
                <a:gd name="T0" fmla="*/ 45 w 88"/>
                <a:gd name="T1" fmla="*/ 11 h 88"/>
                <a:gd name="T2" fmla="*/ 77 w 88"/>
                <a:gd name="T3" fmla="*/ 44 h 88"/>
                <a:gd name="T4" fmla="*/ 45 w 88"/>
                <a:gd name="T5" fmla="*/ 80 h 88"/>
                <a:gd name="T6" fmla="*/ 10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7" y="26"/>
                    <a:pt x="77" y="44"/>
                  </a:cubicBezTo>
                  <a:cubicBezTo>
                    <a:pt x="77" y="64"/>
                    <a:pt x="62" y="80"/>
                    <a:pt x="45" y="80"/>
                  </a:cubicBezTo>
                  <a:cubicBezTo>
                    <a:pt x="25" y="80"/>
                    <a:pt x="10" y="64"/>
                    <a:pt x="10" y="44"/>
                  </a:cubicBezTo>
                  <a:cubicBezTo>
                    <a:pt x="12"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w="9525">
              <a:noFill/>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12" name="Freeform 40">
              <a:extLst>
                <a:ext uri="{FF2B5EF4-FFF2-40B4-BE49-F238E27FC236}">
                  <a16:creationId xmlns:a16="http://schemas.microsoft.com/office/drawing/2014/main" id="{90AC8C44-467E-4F8C-BF49-5D576934BEB4}"/>
                </a:ext>
              </a:extLst>
            </p:cNvPr>
            <p:cNvSpPr>
              <a:spLocks/>
            </p:cNvSpPr>
            <p:nvPr/>
          </p:nvSpPr>
          <p:spPr bwMode="auto">
            <a:xfrm>
              <a:off x="5538" y="2670"/>
              <a:ext cx="221" cy="58"/>
            </a:xfrm>
            <a:custGeom>
              <a:avLst/>
              <a:gdLst>
                <a:gd name="T0" fmla="*/ 161 w 161"/>
                <a:gd name="T1" fmla="*/ 29 h 42"/>
                <a:gd name="T2" fmla="*/ 101 w 161"/>
                <a:gd name="T3" fmla="*/ 42 h 42"/>
                <a:gd name="T4" fmla="*/ 0 w 161"/>
                <a:gd name="T5" fmla="*/ 0 h 42"/>
              </a:gdLst>
              <a:ahLst/>
              <a:cxnLst>
                <a:cxn ang="0">
                  <a:pos x="T0" y="T1"/>
                </a:cxn>
                <a:cxn ang="0">
                  <a:pos x="T2" y="T3"/>
                </a:cxn>
                <a:cxn ang="0">
                  <a:pos x="T4" y="T5"/>
                </a:cxn>
              </a:cxnLst>
              <a:rect l="0" t="0" r="r" b="b"/>
              <a:pathLst>
                <a:path w="161" h="42">
                  <a:moveTo>
                    <a:pt x="161" y="29"/>
                  </a:moveTo>
                  <a:cubicBezTo>
                    <a:pt x="143" y="37"/>
                    <a:pt x="123" y="42"/>
                    <a:pt x="101" y="42"/>
                  </a:cubicBezTo>
                  <a:cubicBezTo>
                    <a:pt x="62" y="42"/>
                    <a:pt x="26" y="26"/>
                    <a:pt x="0" y="0"/>
                  </a:cubicBezTo>
                </a:path>
              </a:pathLst>
            </a:custGeom>
            <a:noFill/>
            <a:ln w="222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kern="0">
                <a:solidFill>
                  <a:srgbClr val="474746"/>
                </a:solidFill>
                <a:latin typeface="Arial"/>
              </a:endParaRPr>
            </a:p>
          </p:txBody>
        </p:sp>
        <p:sp>
          <p:nvSpPr>
            <p:cNvPr id="13" name="Freeform 41">
              <a:extLst>
                <a:ext uri="{FF2B5EF4-FFF2-40B4-BE49-F238E27FC236}">
                  <a16:creationId xmlns:a16="http://schemas.microsoft.com/office/drawing/2014/main" id="{5CF4BCD1-E891-419E-8018-DB6273A890C2}"/>
                </a:ext>
              </a:extLst>
            </p:cNvPr>
            <p:cNvSpPr>
              <a:spLocks/>
            </p:cNvSpPr>
            <p:nvPr/>
          </p:nvSpPr>
          <p:spPr bwMode="auto">
            <a:xfrm>
              <a:off x="5771" y="2359"/>
              <a:ext cx="102" cy="215"/>
            </a:xfrm>
            <a:custGeom>
              <a:avLst/>
              <a:gdLst>
                <a:gd name="T0" fmla="*/ 0 w 74"/>
                <a:gd name="T1" fmla="*/ 0 h 157"/>
                <a:gd name="T2" fmla="*/ 74 w 74"/>
                <a:gd name="T3" fmla="*/ 126 h 157"/>
                <a:gd name="T4" fmla="*/ 71 w 74"/>
                <a:gd name="T5" fmla="*/ 157 h 157"/>
              </a:gdLst>
              <a:ahLst/>
              <a:cxnLst>
                <a:cxn ang="0">
                  <a:pos x="T0" y="T1"/>
                </a:cxn>
                <a:cxn ang="0">
                  <a:pos x="T2" y="T3"/>
                </a:cxn>
                <a:cxn ang="0">
                  <a:pos x="T4" y="T5"/>
                </a:cxn>
              </a:cxnLst>
              <a:rect l="0" t="0" r="r" b="b"/>
              <a:pathLst>
                <a:path w="74" h="157">
                  <a:moveTo>
                    <a:pt x="0" y="0"/>
                  </a:moveTo>
                  <a:cubicBezTo>
                    <a:pt x="44" y="24"/>
                    <a:pt x="74" y="72"/>
                    <a:pt x="74" y="126"/>
                  </a:cubicBezTo>
                  <a:cubicBezTo>
                    <a:pt x="74" y="137"/>
                    <a:pt x="73" y="147"/>
                    <a:pt x="71" y="157"/>
                  </a:cubicBezTo>
                </a:path>
              </a:pathLst>
            </a:custGeom>
            <a:noFill/>
            <a:ln w="222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kern="0">
                <a:solidFill>
                  <a:srgbClr val="474746"/>
                </a:solidFill>
                <a:latin typeface="Arial"/>
              </a:endParaRPr>
            </a:p>
          </p:txBody>
        </p:sp>
        <p:sp>
          <p:nvSpPr>
            <p:cNvPr id="14" name="Freeform 42">
              <a:extLst>
                <a:ext uri="{FF2B5EF4-FFF2-40B4-BE49-F238E27FC236}">
                  <a16:creationId xmlns:a16="http://schemas.microsoft.com/office/drawing/2014/main" id="{32CACCE2-D974-49AB-98FF-E95110D2C9E4}"/>
                </a:ext>
              </a:extLst>
            </p:cNvPr>
            <p:cNvSpPr>
              <a:spLocks/>
            </p:cNvSpPr>
            <p:nvPr/>
          </p:nvSpPr>
          <p:spPr bwMode="auto">
            <a:xfrm>
              <a:off x="5482" y="2343"/>
              <a:ext cx="141" cy="182"/>
            </a:xfrm>
            <a:custGeom>
              <a:avLst/>
              <a:gdLst>
                <a:gd name="T0" fmla="*/ 0 w 103"/>
                <a:gd name="T1" fmla="*/ 133 h 133"/>
                <a:gd name="T2" fmla="*/ 103 w 103"/>
                <a:gd name="T3" fmla="*/ 0 h 133"/>
              </a:gdLst>
              <a:ahLst/>
              <a:cxnLst>
                <a:cxn ang="0">
                  <a:pos x="T0" y="T1"/>
                </a:cxn>
                <a:cxn ang="0">
                  <a:pos x="T2" y="T3"/>
                </a:cxn>
              </a:cxnLst>
              <a:rect l="0" t="0" r="r" b="b"/>
              <a:pathLst>
                <a:path w="103" h="133">
                  <a:moveTo>
                    <a:pt x="0" y="133"/>
                  </a:moveTo>
                  <a:cubicBezTo>
                    <a:pt x="2" y="70"/>
                    <a:pt x="45" y="17"/>
                    <a:pt x="103" y="0"/>
                  </a:cubicBezTo>
                </a:path>
              </a:pathLst>
            </a:custGeom>
            <a:noFill/>
            <a:ln w="222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kern="0">
                <a:solidFill>
                  <a:srgbClr val="474746"/>
                </a:solidFill>
                <a:latin typeface="Arial"/>
              </a:endParaRPr>
            </a:p>
          </p:txBody>
        </p:sp>
      </p:grpSp>
      <p:sp>
        <p:nvSpPr>
          <p:cNvPr id="15" name="Title 8">
            <a:extLst>
              <a:ext uri="{FF2B5EF4-FFF2-40B4-BE49-F238E27FC236}">
                <a16:creationId xmlns:a16="http://schemas.microsoft.com/office/drawing/2014/main" id="{B9823A1B-BB2B-D349-BE8A-A2187EAB0541}"/>
              </a:ext>
            </a:extLst>
          </p:cNvPr>
          <p:cNvSpPr txBox="1">
            <a:spLocks/>
          </p:cNvSpPr>
          <p:nvPr/>
        </p:nvSpPr>
        <p:spPr>
          <a:xfrm>
            <a:off x="1284257" y="1210805"/>
            <a:ext cx="6102150" cy="3493717"/>
          </a:xfrm>
          <a:prstGeom prst="rect">
            <a:avLst/>
          </a:prstGeom>
        </p:spPr>
        <p:txBody>
          <a:bodyPr/>
          <a:lstStyle>
            <a:lvl1pPr algn="l" defTabSz="457200" rtl="0" eaLnBrk="1" latinLnBrk="0" hangingPunct="1">
              <a:spcBef>
                <a:spcPct val="0"/>
              </a:spcBef>
              <a:buNone/>
              <a:defRPr sz="2800" b="1" i="0" kern="1200">
                <a:solidFill>
                  <a:schemeClr val="tx1">
                    <a:lumMod val="95000"/>
                  </a:schemeClr>
                </a:solidFill>
                <a:latin typeface="Arial"/>
                <a:ea typeface="+mj-ea"/>
                <a:cs typeface="Arial"/>
              </a:defRPr>
            </a:lvl1pPr>
          </a:lstStyle>
          <a:p>
            <a:pPr>
              <a:lnSpc>
                <a:spcPct val="90000"/>
              </a:lnSpc>
            </a:pPr>
            <a:r>
              <a:rPr lang="en-US" b="0" dirty="0">
                <a:solidFill>
                  <a:schemeClr val="tx1"/>
                </a:solidFill>
              </a:rPr>
              <a:t>Highly Scaled</a:t>
            </a:r>
          </a:p>
          <a:p>
            <a:pPr>
              <a:lnSpc>
                <a:spcPct val="90000"/>
              </a:lnSpc>
            </a:pPr>
            <a:endParaRPr lang="en-US" b="0" dirty="0">
              <a:solidFill>
                <a:schemeClr val="tx1"/>
              </a:solidFill>
            </a:endParaRPr>
          </a:p>
          <a:p>
            <a:pPr>
              <a:lnSpc>
                <a:spcPct val="90000"/>
              </a:lnSpc>
            </a:pPr>
            <a:r>
              <a:rPr lang="en-US" b="0" dirty="0">
                <a:solidFill>
                  <a:schemeClr val="tx1"/>
                </a:solidFill>
              </a:rPr>
              <a:t>Distributed for Availability</a:t>
            </a:r>
          </a:p>
          <a:p>
            <a:pPr>
              <a:lnSpc>
                <a:spcPct val="90000"/>
              </a:lnSpc>
            </a:pPr>
            <a:endParaRPr lang="en-US" b="0" dirty="0">
              <a:solidFill>
                <a:schemeClr val="tx1"/>
              </a:solidFill>
            </a:endParaRPr>
          </a:p>
          <a:p>
            <a:pPr>
              <a:lnSpc>
                <a:spcPct val="90000"/>
              </a:lnSpc>
            </a:pPr>
            <a:r>
              <a:rPr lang="en-US" b="0" dirty="0">
                <a:solidFill>
                  <a:schemeClr val="tx1"/>
                </a:solidFill>
              </a:rPr>
              <a:t>Cost Optimized High Utilization</a:t>
            </a:r>
          </a:p>
          <a:p>
            <a:pPr>
              <a:lnSpc>
                <a:spcPct val="90000"/>
              </a:lnSpc>
            </a:pPr>
            <a:endParaRPr lang="en-US" b="0" dirty="0">
              <a:solidFill>
                <a:schemeClr val="tx1"/>
              </a:solidFill>
            </a:endParaRPr>
          </a:p>
          <a:p>
            <a:pPr>
              <a:lnSpc>
                <a:spcPct val="90000"/>
              </a:lnSpc>
            </a:pPr>
            <a:r>
              <a:rPr lang="en-US" b="0" dirty="0">
                <a:solidFill>
                  <a:schemeClr val="tx1"/>
                </a:solidFill>
              </a:rPr>
              <a:t>Cloud Native Architecture</a:t>
            </a:r>
          </a:p>
        </p:txBody>
      </p:sp>
      <p:sp>
        <p:nvSpPr>
          <p:cNvPr id="16" name="Title 8">
            <a:extLst>
              <a:ext uri="{FF2B5EF4-FFF2-40B4-BE49-F238E27FC236}">
                <a16:creationId xmlns:a16="http://schemas.microsoft.com/office/drawing/2014/main" id="{1121174F-85F1-4841-8373-7EECD1725960}"/>
              </a:ext>
            </a:extLst>
          </p:cNvPr>
          <p:cNvSpPr txBox="1">
            <a:spLocks/>
          </p:cNvSpPr>
          <p:nvPr/>
        </p:nvSpPr>
        <p:spPr>
          <a:xfrm>
            <a:off x="313924" y="-1620380"/>
            <a:ext cx="8593856" cy="1493082"/>
          </a:xfrm>
          <a:prstGeom prst="rect">
            <a:avLst/>
          </a:prstGeom>
        </p:spPr>
        <p:txBody>
          <a:bodyPr/>
          <a:lstStyle>
            <a:lvl1pPr algn="l" defTabSz="457200" rtl="0" eaLnBrk="1" latinLnBrk="0" hangingPunct="1">
              <a:spcBef>
                <a:spcPct val="0"/>
              </a:spcBef>
              <a:buNone/>
              <a:defRPr sz="2800" b="1" i="0" kern="1200">
                <a:solidFill>
                  <a:schemeClr val="tx1">
                    <a:lumMod val="95000"/>
                  </a:schemeClr>
                </a:solidFill>
                <a:latin typeface="Arial"/>
                <a:ea typeface="+mj-ea"/>
                <a:cs typeface="Arial"/>
              </a:defRPr>
            </a:lvl1pPr>
          </a:lstStyle>
          <a:p>
            <a:pPr>
              <a:lnSpc>
                <a:spcPct val="90000"/>
              </a:lnSpc>
            </a:pPr>
            <a:r>
              <a:rPr lang="en-US" sz="3500" dirty="0">
                <a:solidFill>
                  <a:srgbClr val="474746"/>
                </a:solidFill>
              </a:rPr>
              <a:t>Pathway for Digital </a:t>
            </a:r>
            <a:br>
              <a:rPr lang="en-US" sz="3500" dirty="0">
                <a:solidFill>
                  <a:srgbClr val="474746"/>
                </a:solidFill>
              </a:rPr>
            </a:br>
            <a:r>
              <a:rPr lang="en-US" sz="3500" dirty="0">
                <a:solidFill>
                  <a:srgbClr val="474746"/>
                </a:solidFill>
              </a:rPr>
              <a:t>Transformation</a:t>
            </a:r>
          </a:p>
        </p:txBody>
      </p:sp>
      <p:sp>
        <p:nvSpPr>
          <p:cNvPr id="17" name="Title 8">
            <a:extLst>
              <a:ext uri="{FF2B5EF4-FFF2-40B4-BE49-F238E27FC236}">
                <a16:creationId xmlns:a16="http://schemas.microsoft.com/office/drawing/2014/main" id="{F9BE3641-FF16-451E-9651-998635744CC5}"/>
              </a:ext>
            </a:extLst>
          </p:cNvPr>
          <p:cNvSpPr txBox="1">
            <a:spLocks/>
          </p:cNvSpPr>
          <p:nvPr/>
        </p:nvSpPr>
        <p:spPr>
          <a:xfrm>
            <a:off x="38100" y="-554031"/>
            <a:ext cx="2827020" cy="464382"/>
          </a:xfrm>
          <a:prstGeom prst="rect">
            <a:avLst/>
          </a:prstGeom>
        </p:spPr>
        <p:txBody>
          <a:bodyPr/>
          <a:lstStyle>
            <a:lvl1pPr algn="l" defTabSz="457200" rtl="0" eaLnBrk="1" latinLnBrk="0" hangingPunct="1">
              <a:spcBef>
                <a:spcPct val="0"/>
              </a:spcBef>
              <a:buNone/>
              <a:defRPr sz="2800" b="1" i="0" kern="1200">
                <a:solidFill>
                  <a:schemeClr val="tx1">
                    <a:lumMod val="95000"/>
                  </a:schemeClr>
                </a:solidFill>
                <a:latin typeface="Arial"/>
                <a:ea typeface="+mj-ea"/>
                <a:cs typeface="Arial"/>
              </a:defRPr>
            </a:lvl1pPr>
          </a:lstStyle>
          <a:p>
            <a:pPr algn="ctr">
              <a:lnSpc>
                <a:spcPct val="90000"/>
              </a:lnSpc>
            </a:pPr>
            <a:r>
              <a:rPr lang="en-US" sz="1800" b="0" dirty="0">
                <a:solidFill>
                  <a:schemeClr val="bg1"/>
                </a:solidFill>
              </a:rPr>
              <a:t>Speed</a:t>
            </a:r>
          </a:p>
        </p:txBody>
      </p:sp>
      <p:sp>
        <p:nvSpPr>
          <p:cNvPr id="18" name="Title 8">
            <a:extLst>
              <a:ext uri="{FF2B5EF4-FFF2-40B4-BE49-F238E27FC236}">
                <a16:creationId xmlns:a16="http://schemas.microsoft.com/office/drawing/2014/main" id="{103E778C-E084-4DA0-89AB-6AA89F8CAC2C}"/>
              </a:ext>
            </a:extLst>
          </p:cNvPr>
          <p:cNvSpPr txBox="1">
            <a:spLocks/>
          </p:cNvSpPr>
          <p:nvPr/>
        </p:nvSpPr>
        <p:spPr>
          <a:xfrm>
            <a:off x="2987039" y="-554031"/>
            <a:ext cx="3011251" cy="464382"/>
          </a:xfrm>
          <a:prstGeom prst="rect">
            <a:avLst/>
          </a:prstGeom>
        </p:spPr>
        <p:txBody>
          <a:bodyPr/>
          <a:lstStyle>
            <a:lvl1pPr algn="l" defTabSz="457200" rtl="0" eaLnBrk="1" latinLnBrk="0" hangingPunct="1">
              <a:spcBef>
                <a:spcPct val="0"/>
              </a:spcBef>
              <a:buNone/>
              <a:defRPr sz="2800" b="1" i="0" kern="1200">
                <a:solidFill>
                  <a:schemeClr val="tx1">
                    <a:lumMod val="95000"/>
                  </a:schemeClr>
                </a:solidFill>
                <a:latin typeface="Arial"/>
                <a:ea typeface="+mj-ea"/>
                <a:cs typeface="Arial"/>
              </a:defRPr>
            </a:lvl1pPr>
          </a:lstStyle>
          <a:p>
            <a:pPr algn="ctr">
              <a:lnSpc>
                <a:spcPct val="90000"/>
              </a:lnSpc>
            </a:pPr>
            <a:r>
              <a:rPr lang="en-US" sz="1800" b="0" dirty="0">
                <a:solidFill>
                  <a:schemeClr val="bg1"/>
                </a:solidFill>
              </a:rPr>
              <a:t>Scale</a:t>
            </a:r>
          </a:p>
        </p:txBody>
      </p:sp>
      <p:sp>
        <p:nvSpPr>
          <p:cNvPr id="19" name="Title 8">
            <a:extLst>
              <a:ext uri="{FF2B5EF4-FFF2-40B4-BE49-F238E27FC236}">
                <a16:creationId xmlns:a16="http://schemas.microsoft.com/office/drawing/2014/main" id="{9562CE71-96CA-4E8D-A423-49CF373ECF16}"/>
              </a:ext>
            </a:extLst>
          </p:cNvPr>
          <p:cNvSpPr txBox="1">
            <a:spLocks/>
          </p:cNvSpPr>
          <p:nvPr/>
        </p:nvSpPr>
        <p:spPr>
          <a:xfrm>
            <a:off x="6012180" y="-554031"/>
            <a:ext cx="3131820" cy="464382"/>
          </a:xfrm>
          <a:prstGeom prst="rect">
            <a:avLst/>
          </a:prstGeom>
        </p:spPr>
        <p:txBody>
          <a:bodyPr/>
          <a:lstStyle>
            <a:lvl1pPr algn="l" defTabSz="457200" rtl="0" eaLnBrk="1" latinLnBrk="0" hangingPunct="1">
              <a:spcBef>
                <a:spcPct val="0"/>
              </a:spcBef>
              <a:buNone/>
              <a:defRPr sz="2800" b="1" i="0" kern="1200">
                <a:solidFill>
                  <a:schemeClr val="tx1">
                    <a:lumMod val="95000"/>
                  </a:schemeClr>
                </a:solidFill>
                <a:latin typeface="Arial"/>
                <a:ea typeface="+mj-ea"/>
                <a:cs typeface="Arial"/>
              </a:defRPr>
            </a:lvl1pPr>
          </a:lstStyle>
          <a:p>
            <a:pPr algn="ctr">
              <a:lnSpc>
                <a:spcPct val="90000"/>
              </a:lnSpc>
            </a:pPr>
            <a:r>
              <a:rPr lang="en-US" sz="1800" b="0" dirty="0">
                <a:solidFill>
                  <a:schemeClr val="bg1"/>
                </a:solidFill>
              </a:rPr>
              <a:t>Strategic</a:t>
            </a:r>
          </a:p>
        </p:txBody>
      </p:sp>
      <p:cxnSp>
        <p:nvCxnSpPr>
          <p:cNvPr id="20" name="Straight Arrow Connector 19">
            <a:extLst>
              <a:ext uri="{FF2B5EF4-FFF2-40B4-BE49-F238E27FC236}">
                <a16:creationId xmlns:a16="http://schemas.microsoft.com/office/drawing/2014/main" id="{ED249471-4985-42F1-BA59-1162A2B2BC19}"/>
              </a:ext>
            </a:extLst>
          </p:cNvPr>
          <p:cNvCxnSpPr>
            <a:cxnSpLocks/>
          </p:cNvCxnSpPr>
          <p:nvPr/>
        </p:nvCxnSpPr>
        <p:spPr>
          <a:xfrm>
            <a:off x="2296160" y="-359940"/>
            <a:ext cx="1544320" cy="0"/>
          </a:xfrm>
          <a:prstGeom prst="straightConnector1">
            <a:avLst/>
          </a:prstGeom>
          <a:ln w="57150">
            <a:solidFill>
              <a:schemeClr val="tx2">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DA954844-A321-44E6-B9B0-DC5BBE4F835D}"/>
              </a:ext>
            </a:extLst>
          </p:cNvPr>
          <p:cNvCxnSpPr>
            <a:cxnSpLocks/>
          </p:cNvCxnSpPr>
          <p:nvPr/>
        </p:nvCxnSpPr>
        <p:spPr>
          <a:xfrm>
            <a:off x="5226130" y="-359940"/>
            <a:ext cx="1544320" cy="0"/>
          </a:xfrm>
          <a:prstGeom prst="straightConnector1">
            <a:avLst/>
          </a:prstGeom>
          <a:ln w="57150">
            <a:solidFill>
              <a:schemeClr val="tx2">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33" name="Arrow: Pentagon 32">
            <a:extLst>
              <a:ext uri="{FF2B5EF4-FFF2-40B4-BE49-F238E27FC236}">
                <a16:creationId xmlns:a16="http://schemas.microsoft.com/office/drawing/2014/main" id="{2EC7ADBC-6C70-4ABF-9691-670D751A6C72}"/>
              </a:ext>
            </a:extLst>
          </p:cNvPr>
          <p:cNvSpPr/>
          <p:nvPr/>
        </p:nvSpPr>
        <p:spPr>
          <a:xfrm>
            <a:off x="-3283466" y="2438400"/>
            <a:ext cx="3255162" cy="2705100"/>
          </a:xfrm>
          <a:prstGeom prst="homePlate">
            <a:avLst>
              <a:gd name="adj" fmla="val 11560"/>
            </a:avLst>
          </a:prstGeom>
          <a:gradFill>
            <a:gsLst>
              <a:gs pos="1961">
                <a:srgbClr val="40A1F8"/>
              </a:gs>
              <a:gs pos="20000">
                <a:srgbClr val="3C85F0"/>
              </a:gs>
              <a:gs pos="100000">
                <a:srgbClr val="5143F5"/>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grpSp>
        <p:nvGrpSpPr>
          <p:cNvPr id="34" name="Group 22">
            <a:extLst>
              <a:ext uri="{FF2B5EF4-FFF2-40B4-BE49-F238E27FC236}">
                <a16:creationId xmlns:a16="http://schemas.microsoft.com/office/drawing/2014/main" id="{0ECC6DF2-23EB-4256-ADD3-F598309BCE8E}"/>
              </a:ext>
            </a:extLst>
          </p:cNvPr>
          <p:cNvGrpSpPr>
            <a:grpSpLocks noChangeAspect="1"/>
          </p:cNvGrpSpPr>
          <p:nvPr/>
        </p:nvGrpSpPr>
        <p:grpSpPr bwMode="auto">
          <a:xfrm>
            <a:off x="-2019391" y="2992031"/>
            <a:ext cx="727012" cy="682948"/>
            <a:chOff x="2715" y="1465"/>
            <a:chExt cx="330" cy="310"/>
          </a:xfrm>
        </p:grpSpPr>
        <p:sp>
          <p:nvSpPr>
            <p:cNvPr id="35" name="Freeform 23">
              <a:extLst>
                <a:ext uri="{FF2B5EF4-FFF2-40B4-BE49-F238E27FC236}">
                  <a16:creationId xmlns:a16="http://schemas.microsoft.com/office/drawing/2014/main" id="{66628650-9A2D-4BFB-ADA6-993D445E34E1}"/>
                </a:ext>
              </a:extLst>
            </p:cNvPr>
            <p:cNvSpPr>
              <a:spLocks/>
            </p:cNvSpPr>
            <p:nvPr/>
          </p:nvSpPr>
          <p:spPr bwMode="auto">
            <a:xfrm>
              <a:off x="2735" y="1465"/>
              <a:ext cx="310" cy="310"/>
            </a:xfrm>
            <a:custGeom>
              <a:avLst/>
              <a:gdLst>
                <a:gd name="T0" fmla="*/ 30 w 152"/>
                <a:gd name="T1" fmla="*/ 136 h 152"/>
                <a:gd name="T2" fmla="*/ 76 w 152"/>
                <a:gd name="T3" fmla="*/ 152 h 152"/>
                <a:gd name="T4" fmla="*/ 152 w 152"/>
                <a:gd name="T5" fmla="*/ 76 h 152"/>
                <a:gd name="T6" fmla="*/ 76 w 152"/>
                <a:gd name="T7" fmla="*/ 0 h 152"/>
                <a:gd name="T8" fmla="*/ 0 w 152"/>
                <a:gd name="T9" fmla="*/ 76 h 152"/>
                <a:gd name="T10" fmla="*/ 7 w 152"/>
                <a:gd name="T11" fmla="*/ 107 h 152"/>
              </a:gdLst>
              <a:ahLst/>
              <a:cxnLst>
                <a:cxn ang="0">
                  <a:pos x="T0" y="T1"/>
                </a:cxn>
                <a:cxn ang="0">
                  <a:pos x="T2" y="T3"/>
                </a:cxn>
                <a:cxn ang="0">
                  <a:pos x="T4" y="T5"/>
                </a:cxn>
                <a:cxn ang="0">
                  <a:pos x="T6" y="T7"/>
                </a:cxn>
                <a:cxn ang="0">
                  <a:pos x="T8" y="T9"/>
                </a:cxn>
                <a:cxn ang="0">
                  <a:pos x="T10" y="T11"/>
                </a:cxn>
              </a:cxnLst>
              <a:rect l="0" t="0" r="r" b="b"/>
              <a:pathLst>
                <a:path w="152" h="152">
                  <a:moveTo>
                    <a:pt x="30" y="136"/>
                  </a:moveTo>
                  <a:cubicBezTo>
                    <a:pt x="43" y="146"/>
                    <a:pt x="59" y="152"/>
                    <a:pt x="76" y="152"/>
                  </a:cubicBezTo>
                  <a:cubicBezTo>
                    <a:pt x="118" y="152"/>
                    <a:pt x="152" y="118"/>
                    <a:pt x="152" y="76"/>
                  </a:cubicBezTo>
                  <a:cubicBezTo>
                    <a:pt x="152" y="34"/>
                    <a:pt x="118" y="0"/>
                    <a:pt x="76" y="0"/>
                  </a:cubicBezTo>
                  <a:cubicBezTo>
                    <a:pt x="34" y="0"/>
                    <a:pt x="0" y="34"/>
                    <a:pt x="0" y="76"/>
                  </a:cubicBezTo>
                  <a:cubicBezTo>
                    <a:pt x="0" y="87"/>
                    <a:pt x="3" y="98"/>
                    <a:pt x="7" y="107"/>
                  </a:cubicBez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Freeform 24">
              <a:extLst>
                <a:ext uri="{FF2B5EF4-FFF2-40B4-BE49-F238E27FC236}">
                  <a16:creationId xmlns:a16="http://schemas.microsoft.com/office/drawing/2014/main" id="{777EB8A2-24D8-4E2A-8496-1A4EB8B8F623}"/>
                </a:ext>
              </a:extLst>
            </p:cNvPr>
            <p:cNvSpPr>
              <a:spLocks/>
            </p:cNvSpPr>
            <p:nvPr/>
          </p:nvSpPr>
          <p:spPr bwMode="auto">
            <a:xfrm>
              <a:off x="2890" y="1500"/>
              <a:ext cx="73" cy="191"/>
            </a:xfrm>
            <a:custGeom>
              <a:avLst/>
              <a:gdLst>
                <a:gd name="T0" fmla="*/ 0 w 73"/>
                <a:gd name="T1" fmla="*/ 0 h 191"/>
                <a:gd name="T2" fmla="*/ 0 w 73"/>
                <a:gd name="T3" fmla="*/ 120 h 191"/>
                <a:gd name="T4" fmla="*/ 73 w 73"/>
                <a:gd name="T5" fmla="*/ 191 h 191"/>
              </a:gdLst>
              <a:ahLst/>
              <a:cxnLst>
                <a:cxn ang="0">
                  <a:pos x="T0" y="T1"/>
                </a:cxn>
                <a:cxn ang="0">
                  <a:pos x="T2" y="T3"/>
                </a:cxn>
                <a:cxn ang="0">
                  <a:pos x="T4" y="T5"/>
                </a:cxn>
              </a:cxnLst>
              <a:rect l="0" t="0" r="r" b="b"/>
              <a:pathLst>
                <a:path w="73" h="191">
                  <a:moveTo>
                    <a:pt x="0" y="0"/>
                  </a:moveTo>
                  <a:lnTo>
                    <a:pt x="0" y="120"/>
                  </a:lnTo>
                  <a:lnTo>
                    <a:pt x="73" y="191"/>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Freeform 25">
              <a:extLst>
                <a:ext uri="{FF2B5EF4-FFF2-40B4-BE49-F238E27FC236}">
                  <a16:creationId xmlns:a16="http://schemas.microsoft.com/office/drawing/2014/main" id="{AC7357D3-1303-423E-9C14-B214C90B07C3}"/>
                </a:ext>
              </a:extLst>
            </p:cNvPr>
            <p:cNvSpPr>
              <a:spLocks/>
            </p:cNvSpPr>
            <p:nvPr/>
          </p:nvSpPr>
          <p:spPr bwMode="auto">
            <a:xfrm>
              <a:off x="2715" y="1651"/>
              <a:ext cx="53" cy="34"/>
            </a:xfrm>
            <a:custGeom>
              <a:avLst/>
              <a:gdLst>
                <a:gd name="T0" fmla="*/ 53 w 53"/>
                <a:gd name="T1" fmla="*/ 0 h 34"/>
                <a:gd name="T2" fmla="*/ 35 w 53"/>
                <a:gd name="T3" fmla="*/ 34 h 34"/>
                <a:gd name="T4" fmla="*/ 0 w 53"/>
                <a:gd name="T5" fmla="*/ 16 h 34"/>
              </a:gdLst>
              <a:ahLst/>
              <a:cxnLst>
                <a:cxn ang="0">
                  <a:pos x="T0" y="T1"/>
                </a:cxn>
                <a:cxn ang="0">
                  <a:pos x="T2" y="T3"/>
                </a:cxn>
                <a:cxn ang="0">
                  <a:pos x="T4" y="T5"/>
                </a:cxn>
              </a:cxnLst>
              <a:rect l="0" t="0" r="r" b="b"/>
              <a:pathLst>
                <a:path w="53" h="34">
                  <a:moveTo>
                    <a:pt x="53" y="0"/>
                  </a:moveTo>
                  <a:lnTo>
                    <a:pt x="35" y="34"/>
                  </a:lnTo>
                  <a:lnTo>
                    <a:pt x="0" y="16"/>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38" name="Title 8">
            <a:extLst>
              <a:ext uri="{FF2B5EF4-FFF2-40B4-BE49-F238E27FC236}">
                <a16:creationId xmlns:a16="http://schemas.microsoft.com/office/drawing/2014/main" id="{011BA923-F3BA-45AF-A242-22D43DF3C8AE}"/>
              </a:ext>
            </a:extLst>
          </p:cNvPr>
          <p:cNvSpPr txBox="1">
            <a:spLocks/>
          </p:cNvSpPr>
          <p:nvPr/>
        </p:nvSpPr>
        <p:spPr>
          <a:xfrm>
            <a:off x="-2436402" y="3964630"/>
            <a:ext cx="1544263" cy="843589"/>
          </a:xfrm>
          <a:prstGeom prst="rect">
            <a:avLst/>
          </a:prstGeom>
        </p:spPr>
        <p:txBody>
          <a:bodyPr/>
          <a:lstStyle>
            <a:lvl1pPr algn="l" defTabSz="457200" rtl="0" eaLnBrk="1" latinLnBrk="0" hangingPunct="1">
              <a:spcBef>
                <a:spcPct val="0"/>
              </a:spcBef>
              <a:buNone/>
              <a:defRPr sz="2800" b="1" i="0" kern="1200">
                <a:solidFill>
                  <a:schemeClr val="tx1">
                    <a:lumMod val="95000"/>
                  </a:schemeClr>
                </a:solidFill>
                <a:latin typeface="Arial"/>
                <a:ea typeface="+mj-ea"/>
                <a:cs typeface="Arial"/>
              </a:defRPr>
            </a:lvl1pPr>
          </a:lstStyle>
          <a:p>
            <a:pPr algn="ctr"/>
            <a:r>
              <a:rPr lang="en-US" sz="1800" b="0" dirty="0">
                <a:solidFill>
                  <a:prstClr val="white"/>
                </a:solidFill>
              </a:rPr>
              <a:t>Time to Value</a:t>
            </a:r>
          </a:p>
        </p:txBody>
      </p:sp>
      <p:sp>
        <p:nvSpPr>
          <p:cNvPr id="41" name="Title 8">
            <a:extLst>
              <a:ext uri="{FF2B5EF4-FFF2-40B4-BE49-F238E27FC236}">
                <a16:creationId xmlns:a16="http://schemas.microsoft.com/office/drawing/2014/main" id="{09442F7C-D20D-4379-BC39-5B708D7BFDF9}"/>
              </a:ext>
            </a:extLst>
          </p:cNvPr>
          <p:cNvSpPr txBox="1">
            <a:spLocks/>
          </p:cNvSpPr>
          <p:nvPr/>
        </p:nvSpPr>
        <p:spPr>
          <a:xfrm>
            <a:off x="1256110" y="290701"/>
            <a:ext cx="10271861" cy="1023932"/>
          </a:xfrm>
          <a:prstGeom prst="rect">
            <a:avLst/>
          </a:prstGeom>
        </p:spPr>
        <p:txBody>
          <a:bodyPr/>
          <a:lstStyle>
            <a:lvl1pPr algn="l" defTabSz="457200" rtl="0" eaLnBrk="1" latinLnBrk="0" hangingPunct="1">
              <a:spcBef>
                <a:spcPct val="0"/>
              </a:spcBef>
              <a:buNone/>
              <a:defRPr sz="2800" b="1" i="0" kern="1200">
                <a:solidFill>
                  <a:schemeClr val="tx1">
                    <a:lumMod val="95000"/>
                  </a:schemeClr>
                </a:solidFill>
                <a:latin typeface="Arial"/>
                <a:ea typeface="+mj-ea"/>
                <a:cs typeface="Arial"/>
              </a:defRPr>
            </a:lvl1pPr>
          </a:lstStyle>
          <a:p>
            <a:pPr>
              <a:lnSpc>
                <a:spcPct val="90000"/>
              </a:lnSpc>
            </a:pPr>
            <a:r>
              <a:rPr lang="en-US" sz="3500" dirty="0">
                <a:solidFill>
                  <a:schemeClr val="tx1"/>
                </a:solidFill>
              </a:rPr>
              <a:t>Distributed Optimized Capacity</a:t>
            </a:r>
          </a:p>
        </p:txBody>
      </p:sp>
    </p:spTree>
    <p:extLst>
      <p:ext uri="{BB962C8B-B14F-4D97-AF65-F5344CB8AC3E}">
        <p14:creationId xmlns:p14="http://schemas.microsoft.com/office/powerpoint/2010/main" val="8254042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Word"/>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gradFill>
          <a:gsLst>
            <a:gs pos="100000">
              <a:schemeClr val="accent2"/>
            </a:gs>
            <a:gs pos="21000">
              <a:schemeClr val="accent2"/>
            </a:gs>
          </a:gsLst>
          <a:path path="circle">
            <a:fillToRect l="100000" t="100000"/>
          </a:path>
        </a:gra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2EC3A8AB-9F4A-42EE-AA67-12ED5065A46F}"/>
              </a:ext>
            </a:extLst>
          </p:cNvPr>
          <p:cNvSpPr txBox="1"/>
          <p:nvPr/>
        </p:nvSpPr>
        <p:spPr>
          <a:xfrm>
            <a:off x="3504380" y="1610181"/>
            <a:ext cx="5596624" cy="2764859"/>
          </a:xfrm>
          <a:prstGeom prst="rect">
            <a:avLst/>
          </a:prstGeom>
          <a:noFill/>
        </p:spPr>
        <p:txBody>
          <a:bodyPr wrap="square" rtlCol="0">
            <a:spAutoFit/>
          </a:bodyPr>
          <a:lstStyle/>
          <a:p>
            <a:pPr marL="0" marR="0" lvl="0" indent="0" algn="l" defTabSz="457200" rtl="0" eaLnBrk="1" fontAlgn="auto" latinLnBrk="0" hangingPunct="1">
              <a:lnSpc>
                <a:spcPct val="100000"/>
              </a:lnSpc>
              <a:spcBef>
                <a:spcPct val="0"/>
              </a:spcBef>
              <a:spcAft>
                <a:spcPts val="1000"/>
              </a:spcAft>
              <a:buClrTx/>
              <a:buSzTx/>
              <a:buFontTx/>
              <a:buNone/>
              <a:tabLst/>
              <a:defRPr/>
            </a:pPr>
            <a:r>
              <a:rPr kumimoji="0" lang="en-US" sz="2200" b="0" i="0" u="none" strike="noStrike" kern="1200" cap="none" spc="0" normalizeH="0" baseline="0" noProof="0" dirty="0">
                <a:ln>
                  <a:noFill/>
                </a:ln>
                <a:solidFill>
                  <a:prstClr val="white"/>
                </a:solidFill>
                <a:effectLst/>
                <a:uLnTx/>
                <a:uFillTx/>
                <a:latin typeface="Arial"/>
                <a:ea typeface="+mn-ea"/>
                <a:cs typeface="Arial"/>
              </a:rPr>
              <a:t>Pay as you go, afterwards</a:t>
            </a:r>
          </a:p>
          <a:p>
            <a:pPr marL="0" marR="0" lvl="0" indent="0" algn="l" defTabSz="457200" rtl="0" eaLnBrk="1" fontAlgn="auto" latinLnBrk="0" hangingPunct="1">
              <a:lnSpc>
                <a:spcPct val="100000"/>
              </a:lnSpc>
              <a:spcBef>
                <a:spcPct val="0"/>
              </a:spcBef>
              <a:spcAft>
                <a:spcPts val="1000"/>
              </a:spcAft>
              <a:buClrTx/>
              <a:buSzTx/>
              <a:buFontTx/>
              <a:buNone/>
              <a:tabLst/>
              <a:defRPr/>
            </a:pPr>
            <a:r>
              <a:rPr kumimoji="0" lang="en-US" sz="2200" b="0" i="0" u="none" strike="noStrike" kern="1200" cap="none" spc="0" normalizeH="0" baseline="0" noProof="0" dirty="0">
                <a:ln>
                  <a:noFill/>
                </a:ln>
                <a:solidFill>
                  <a:prstClr val="white"/>
                </a:solidFill>
                <a:effectLst/>
                <a:uLnTx/>
                <a:uFillTx/>
                <a:latin typeface="Arial"/>
                <a:ea typeface="+mn-ea"/>
                <a:cs typeface="Arial"/>
              </a:rPr>
              <a:t>Self service—no waiting</a:t>
            </a:r>
          </a:p>
          <a:p>
            <a:pPr marL="0" marR="0" lvl="0" indent="0" algn="l" defTabSz="457200" rtl="0" eaLnBrk="1" fontAlgn="auto" latinLnBrk="0" hangingPunct="1">
              <a:lnSpc>
                <a:spcPct val="100000"/>
              </a:lnSpc>
              <a:spcBef>
                <a:spcPct val="0"/>
              </a:spcBef>
              <a:spcAft>
                <a:spcPts val="1000"/>
              </a:spcAft>
              <a:buClrTx/>
              <a:buSzTx/>
              <a:buFontTx/>
              <a:buNone/>
              <a:tabLst/>
              <a:defRPr/>
            </a:pPr>
            <a:r>
              <a:rPr kumimoji="0" lang="en-US" sz="2200" b="0" i="0" u="none" strike="noStrike" kern="1200" cap="none" spc="0" normalizeH="0" baseline="0" noProof="0" dirty="0">
                <a:ln>
                  <a:noFill/>
                </a:ln>
                <a:solidFill>
                  <a:prstClr val="white"/>
                </a:solidFill>
                <a:effectLst/>
                <a:uLnTx/>
                <a:uFillTx/>
                <a:latin typeface="Arial"/>
                <a:ea typeface="+mn-ea"/>
                <a:cs typeface="Arial"/>
              </a:rPr>
              <a:t>Globally distributed by default</a:t>
            </a:r>
          </a:p>
          <a:p>
            <a:pPr marL="0" marR="0" lvl="0" indent="0" algn="l" defTabSz="457200" rtl="0" eaLnBrk="1" fontAlgn="auto" latinLnBrk="0" hangingPunct="1">
              <a:lnSpc>
                <a:spcPct val="100000"/>
              </a:lnSpc>
              <a:spcBef>
                <a:spcPct val="0"/>
              </a:spcBef>
              <a:spcAft>
                <a:spcPts val="1000"/>
              </a:spcAft>
              <a:buClrTx/>
              <a:buSzTx/>
              <a:buFontTx/>
              <a:buNone/>
              <a:tabLst/>
              <a:defRPr/>
            </a:pPr>
            <a:r>
              <a:rPr kumimoji="0" lang="en-US" sz="2200" b="0" i="0" u="none" strike="noStrike" kern="1200" cap="none" spc="0" normalizeH="0" baseline="0" noProof="0" dirty="0">
                <a:ln>
                  <a:noFill/>
                </a:ln>
                <a:solidFill>
                  <a:prstClr val="white"/>
                </a:solidFill>
                <a:effectLst/>
                <a:uLnTx/>
                <a:uFillTx/>
                <a:latin typeface="Arial"/>
                <a:ea typeface="+mn-ea"/>
                <a:cs typeface="Arial"/>
              </a:rPr>
              <a:t>Cross-zone/region availability models</a:t>
            </a:r>
          </a:p>
          <a:p>
            <a:pPr marL="0" marR="0" lvl="0" indent="0" algn="l" defTabSz="457200" rtl="0" eaLnBrk="1" fontAlgn="auto" latinLnBrk="0" hangingPunct="1">
              <a:lnSpc>
                <a:spcPct val="100000"/>
              </a:lnSpc>
              <a:spcBef>
                <a:spcPct val="0"/>
              </a:spcBef>
              <a:spcAft>
                <a:spcPts val="1000"/>
              </a:spcAft>
              <a:buClrTx/>
              <a:buSzTx/>
              <a:buFontTx/>
              <a:buNone/>
              <a:tabLst/>
              <a:defRPr/>
            </a:pPr>
            <a:r>
              <a:rPr kumimoji="0" lang="en-US" sz="2200" b="0" i="0" u="none" strike="noStrike" kern="1200" cap="none" spc="0" normalizeH="0" baseline="0" noProof="0" dirty="0">
                <a:ln>
                  <a:noFill/>
                </a:ln>
                <a:solidFill>
                  <a:prstClr val="white"/>
                </a:solidFill>
                <a:effectLst/>
                <a:uLnTx/>
                <a:uFillTx/>
                <a:latin typeface="Arial"/>
                <a:ea typeface="+mn-ea"/>
                <a:cs typeface="Arial"/>
              </a:rPr>
              <a:t>High utilization—turn idle resources off</a:t>
            </a:r>
          </a:p>
          <a:p>
            <a:pPr marL="0" marR="0" lvl="0" indent="0" algn="l" defTabSz="457200" rtl="0" eaLnBrk="1" fontAlgn="auto" latinLnBrk="0" hangingPunct="1">
              <a:lnSpc>
                <a:spcPct val="100000"/>
              </a:lnSpc>
              <a:spcBef>
                <a:spcPct val="0"/>
              </a:spcBef>
              <a:spcAft>
                <a:spcPts val="1000"/>
              </a:spcAft>
              <a:buClrTx/>
              <a:buSzTx/>
              <a:buFontTx/>
              <a:buNone/>
              <a:tabLst/>
              <a:defRPr/>
            </a:pPr>
            <a:r>
              <a:rPr kumimoji="0" lang="en-US" sz="2200" b="0" i="0" u="none" strike="noStrike" kern="1200" cap="none" spc="0" normalizeH="0" baseline="0" noProof="0" dirty="0">
                <a:ln>
                  <a:noFill/>
                </a:ln>
                <a:solidFill>
                  <a:prstClr val="white"/>
                </a:solidFill>
                <a:effectLst/>
                <a:uLnTx/>
                <a:uFillTx/>
                <a:latin typeface="Arial"/>
                <a:ea typeface="+mn-ea"/>
                <a:cs typeface="Arial"/>
              </a:rPr>
              <a:t>Immutable code deployments</a:t>
            </a:r>
          </a:p>
        </p:txBody>
      </p:sp>
      <p:sp>
        <p:nvSpPr>
          <p:cNvPr id="10" name="Freeform: Shape 9">
            <a:extLst>
              <a:ext uri="{FF2B5EF4-FFF2-40B4-BE49-F238E27FC236}">
                <a16:creationId xmlns:a16="http://schemas.microsoft.com/office/drawing/2014/main" id="{33081437-0044-41A2-9C3E-D8DE121BA13E}"/>
              </a:ext>
            </a:extLst>
          </p:cNvPr>
          <p:cNvSpPr/>
          <p:nvPr/>
        </p:nvSpPr>
        <p:spPr>
          <a:xfrm>
            <a:off x="1290065" y="746147"/>
            <a:ext cx="1519237" cy="962058"/>
          </a:xfrm>
          <a:custGeom>
            <a:avLst/>
            <a:gdLst>
              <a:gd name="connsiteX0" fmla="*/ 1096099 w 2887309"/>
              <a:gd name="connsiteY0" fmla="*/ 0 h 1828390"/>
              <a:gd name="connsiteX1" fmla="*/ 1751675 w 2887309"/>
              <a:gd name="connsiteY1" fmla="*/ 434545 h 1828390"/>
              <a:gd name="connsiteX2" fmla="*/ 1784181 w 2887309"/>
              <a:gd name="connsiteY2" fmla="*/ 539262 h 1828390"/>
              <a:gd name="connsiteX3" fmla="*/ 1802580 w 2887309"/>
              <a:gd name="connsiteY3" fmla="*/ 516961 h 1828390"/>
              <a:gd name="connsiteX4" fmla="*/ 2020687 w 2887309"/>
              <a:gd name="connsiteY4" fmla="*/ 426619 h 1828390"/>
              <a:gd name="connsiteX5" fmla="*/ 2329136 w 2887309"/>
              <a:gd name="connsiteY5" fmla="*/ 735068 h 1828390"/>
              <a:gd name="connsiteX6" fmla="*/ 2323119 w 2887309"/>
              <a:gd name="connsiteY6" fmla="*/ 794762 h 1828390"/>
              <a:gd name="connsiteX7" fmla="*/ 2368768 w 2887309"/>
              <a:gd name="connsiteY7" fmla="*/ 791308 h 1828390"/>
              <a:gd name="connsiteX8" fmla="*/ 2887309 w 2887309"/>
              <a:gd name="connsiteY8" fmla="*/ 1309849 h 1828390"/>
              <a:gd name="connsiteX9" fmla="*/ 2473272 w 2887309"/>
              <a:gd name="connsiteY9" fmla="*/ 1817855 h 1828390"/>
              <a:gd name="connsiteX10" fmla="*/ 2379704 w 2887309"/>
              <a:gd name="connsiteY10" fmla="*/ 1827288 h 1828390"/>
              <a:gd name="connsiteX11" fmla="*/ 2379704 w 2887309"/>
              <a:gd name="connsiteY11" fmla="*/ 1828390 h 1828390"/>
              <a:gd name="connsiteX12" fmla="*/ 2368768 w 2887309"/>
              <a:gd name="connsiteY12" fmla="*/ 1828390 h 1828390"/>
              <a:gd name="connsiteX13" fmla="*/ 517301 w 2887309"/>
              <a:gd name="connsiteY13" fmla="*/ 1828390 h 1828390"/>
              <a:gd name="connsiteX14" fmla="*/ 517299 w 2887309"/>
              <a:gd name="connsiteY14" fmla="*/ 1828390 h 1828390"/>
              <a:gd name="connsiteX15" fmla="*/ 413047 w 2887309"/>
              <a:gd name="connsiteY15" fmla="*/ 1817881 h 1828390"/>
              <a:gd name="connsiteX16" fmla="*/ 0 w 2887309"/>
              <a:gd name="connsiteY16" fmla="*/ 1311089 h 1828390"/>
              <a:gd name="connsiteX17" fmla="*/ 315944 w 2887309"/>
              <a:gd name="connsiteY17" fmla="*/ 834440 h 1828390"/>
              <a:gd name="connsiteX18" fmla="*/ 394546 w 2887309"/>
              <a:gd name="connsiteY18" fmla="*/ 810041 h 1828390"/>
              <a:gd name="connsiteX19" fmla="*/ 384611 w 2887309"/>
              <a:gd name="connsiteY19" fmla="*/ 711488 h 1828390"/>
              <a:gd name="connsiteX20" fmla="*/ 1096099 w 2887309"/>
              <a:gd name="connsiteY20" fmla="*/ 0 h 1828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887309" h="1828390">
                <a:moveTo>
                  <a:pt x="1096099" y="0"/>
                </a:moveTo>
                <a:cubicBezTo>
                  <a:pt x="1390807" y="0"/>
                  <a:pt x="1643665" y="179181"/>
                  <a:pt x="1751675" y="434545"/>
                </a:cubicBezTo>
                <a:lnTo>
                  <a:pt x="1784181" y="539262"/>
                </a:lnTo>
                <a:lnTo>
                  <a:pt x="1802580" y="516961"/>
                </a:lnTo>
                <a:cubicBezTo>
                  <a:pt x="1858399" y="461143"/>
                  <a:pt x="1935511" y="426619"/>
                  <a:pt x="2020687" y="426619"/>
                </a:cubicBezTo>
                <a:cubicBezTo>
                  <a:pt x="2191039" y="426619"/>
                  <a:pt x="2329136" y="564716"/>
                  <a:pt x="2329136" y="735068"/>
                </a:cubicBezTo>
                <a:lnTo>
                  <a:pt x="2323119" y="794762"/>
                </a:lnTo>
                <a:lnTo>
                  <a:pt x="2368768" y="791308"/>
                </a:lnTo>
                <a:cubicBezTo>
                  <a:pt x="2655150" y="791308"/>
                  <a:pt x="2887309" y="1023467"/>
                  <a:pt x="2887309" y="1309849"/>
                </a:cubicBezTo>
                <a:cubicBezTo>
                  <a:pt x="2887309" y="1560433"/>
                  <a:pt x="2709562" y="1769503"/>
                  <a:pt x="2473272" y="1817855"/>
                </a:cubicBezTo>
                <a:lnTo>
                  <a:pt x="2379704" y="1827288"/>
                </a:lnTo>
                <a:lnTo>
                  <a:pt x="2379704" y="1828390"/>
                </a:lnTo>
                <a:lnTo>
                  <a:pt x="2368768" y="1828390"/>
                </a:lnTo>
                <a:lnTo>
                  <a:pt x="517301" y="1828390"/>
                </a:lnTo>
                <a:lnTo>
                  <a:pt x="517299" y="1828390"/>
                </a:lnTo>
                <a:lnTo>
                  <a:pt x="413047" y="1817881"/>
                </a:lnTo>
                <a:cubicBezTo>
                  <a:pt x="177322" y="1769644"/>
                  <a:pt x="0" y="1561074"/>
                  <a:pt x="0" y="1311089"/>
                </a:cubicBezTo>
                <a:cubicBezTo>
                  <a:pt x="0" y="1096816"/>
                  <a:pt x="130277" y="912971"/>
                  <a:pt x="315944" y="834440"/>
                </a:cubicBezTo>
                <a:lnTo>
                  <a:pt x="394546" y="810041"/>
                </a:lnTo>
                <a:lnTo>
                  <a:pt x="384611" y="711488"/>
                </a:lnTo>
                <a:cubicBezTo>
                  <a:pt x="384611" y="318544"/>
                  <a:pt x="703155" y="0"/>
                  <a:pt x="1096099" y="0"/>
                </a:cubicBezTo>
                <a:close/>
              </a:path>
            </a:pathLst>
          </a:custGeom>
          <a:gradFill>
            <a:gsLst>
              <a:gs pos="1961">
                <a:schemeClr val="tx1">
                  <a:alpha val="35000"/>
                </a:schemeClr>
              </a:gs>
              <a:gs pos="100000">
                <a:schemeClr val="tx1">
                  <a:alpha val="16000"/>
                </a:schemeClr>
              </a:gs>
            </a:gsLst>
            <a:lin ang="5400000" scaled="0"/>
          </a:gradFill>
          <a:ln w="2222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cxnSp>
        <p:nvCxnSpPr>
          <p:cNvPr id="11" name="Straight Connector 10">
            <a:extLst>
              <a:ext uri="{FF2B5EF4-FFF2-40B4-BE49-F238E27FC236}">
                <a16:creationId xmlns:a16="http://schemas.microsoft.com/office/drawing/2014/main" id="{F2A7E7C3-7D33-4376-8731-A44B4BBC4B6E}"/>
              </a:ext>
            </a:extLst>
          </p:cNvPr>
          <p:cNvCxnSpPr>
            <a:cxnSpLocks/>
            <a:stCxn id="10" idx="19"/>
            <a:endCxn id="12" idx="2"/>
          </p:cNvCxnSpPr>
          <p:nvPr/>
        </p:nvCxnSpPr>
        <p:spPr>
          <a:xfrm flipH="1" flipV="1">
            <a:off x="1158854" y="1115708"/>
            <a:ext cx="333585" cy="4808"/>
          </a:xfrm>
          <a:prstGeom prst="line">
            <a:avLst/>
          </a:prstGeom>
          <a:solidFill>
            <a:schemeClr val="tx1">
              <a:alpha val="20000"/>
            </a:schemeClr>
          </a:solidFill>
          <a:ln w="22225">
            <a:solidFill>
              <a:schemeClr val="tx1"/>
            </a:solidFill>
            <a:prstDash val="dash"/>
          </a:ln>
          <a:effectLst/>
        </p:spPr>
        <p:style>
          <a:lnRef idx="1">
            <a:schemeClr val="accent1"/>
          </a:lnRef>
          <a:fillRef idx="3">
            <a:schemeClr val="accent1"/>
          </a:fillRef>
          <a:effectRef idx="2">
            <a:schemeClr val="accent1"/>
          </a:effectRef>
          <a:fontRef idx="minor">
            <a:schemeClr val="lt1"/>
          </a:fontRef>
        </p:style>
      </p:cxnSp>
      <p:sp>
        <p:nvSpPr>
          <p:cNvPr id="12" name="Oval 26">
            <a:extLst>
              <a:ext uri="{FF2B5EF4-FFF2-40B4-BE49-F238E27FC236}">
                <a16:creationId xmlns:a16="http://schemas.microsoft.com/office/drawing/2014/main" id="{1DC8B5EA-2CE8-49E3-98BB-8776ED19F8B4}"/>
              </a:ext>
            </a:extLst>
          </p:cNvPr>
          <p:cNvSpPr/>
          <p:nvPr/>
        </p:nvSpPr>
        <p:spPr>
          <a:xfrm>
            <a:off x="1027643" y="1115708"/>
            <a:ext cx="131211" cy="262421"/>
          </a:xfrm>
          <a:custGeom>
            <a:avLst/>
            <a:gdLst>
              <a:gd name="connsiteX0" fmla="*/ 0 w 684166"/>
              <a:gd name="connsiteY0" fmla="*/ 342083 h 684166"/>
              <a:gd name="connsiteX1" fmla="*/ 342083 w 684166"/>
              <a:gd name="connsiteY1" fmla="*/ 0 h 684166"/>
              <a:gd name="connsiteX2" fmla="*/ 684166 w 684166"/>
              <a:gd name="connsiteY2" fmla="*/ 342083 h 684166"/>
              <a:gd name="connsiteX3" fmla="*/ 342083 w 684166"/>
              <a:gd name="connsiteY3" fmla="*/ 684166 h 684166"/>
              <a:gd name="connsiteX4" fmla="*/ 0 w 684166"/>
              <a:gd name="connsiteY4" fmla="*/ 342083 h 684166"/>
              <a:gd name="connsiteX0" fmla="*/ 684166 w 775606"/>
              <a:gd name="connsiteY0" fmla="*/ 342083 h 684166"/>
              <a:gd name="connsiteX1" fmla="*/ 342083 w 775606"/>
              <a:gd name="connsiteY1" fmla="*/ 684166 h 684166"/>
              <a:gd name="connsiteX2" fmla="*/ 0 w 775606"/>
              <a:gd name="connsiteY2" fmla="*/ 342083 h 684166"/>
              <a:gd name="connsiteX3" fmla="*/ 342083 w 775606"/>
              <a:gd name="connsiteY3" fmla="*/ 0 h 684166"/>
              <a:gd name="connsiteX4" fmla="*/ 775606 w 775606"/>
              <a:gd name="connsiteY4" fmla="*/ 433523 h 684166"/>
              <a:gd name="connsiteX0" fmla="*/ 684166 w 684166"/>
              <a:gd name="connsiteY0" fmla="*/ 342083 h 684166"/>
              <a:gd name="connsiteX1" fmla="*/ 342083 w 684166"/>
              <a:gd name="connsiteY1" fmla="*/ 684166 h 684166"/>
              <a:gd name="connsiteX2" fmla="*/ 0 w 684166"/>
              <a:gd name="connsiteY2" fmla="*/ 342083 h 684166"/>
              <a:gd name="connsiteX3" fmla="*/ 342083 w 684166"/>
              <a:gd name="connsiteY3" fmla="*/ 0 h 684166"/>
              <a:gd name="connsiteX0" fmla="*/ 342083 w 342083"/>
              <a:gd name="connsiteY0" fmla="*/ 684166 h 684166"/>
              <a:gd name="connsiteX1" fmla="*/ 0 w 342083"/>
              <a:gd name="connsiteY1" fmla="*/ 342083 h 684166"/>
              <a:gd name="connsiteX2" fmla="*/ 342083 w 342083"/>
              <a:gd name="connsiteY2" fmla="*/ 0 h 684166"/>
            </a:gdLst>
            <a:ahLst/>
            <a:cxnLst>
              <a:cxn ang="0">
                <a:pos x="connsiteX0" y="connsiteY0"/>
              </a:cxn>
              <a:cxn ang="0">
                <a:pos x="connsiteX1" y="connsiteY1"/>
              </a:cxn>
              <a:cxn ang="0">
                <a:pos x="connsiteX2" y="connsiteY2"/>
              </a:cxn>
            </a:cxnLst>
            <a:rect l="l" t="t" r="r" b="b"/>
            <a:pathLst>
              <a:path w="342083" h="684166">
                <a:moveTo>
                  <a:pt x="342083" y="684166"/>
                </a:moveTo>
                <a:cubicBezTo>
                  <a:pt x="153156" y="684166"/>
                  <a:pt x="0" y="531010"/>
                  <a:pt x="0" y="342083"/>
                </a:cubicBezTo>
                <a:cubicBezTo>
                  <a:pt x="0" y="153156"/>
                  <a:pt x="153156" y="0"/>
                  <a:pt x="342083" y="0"/>
                </a:cubicBezTo>
              </a:path>
            </a:pathLst>
          </a:custGeom>
          <a:noFill/>
          <a:ln w="22225">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cxnSp>
        <p:nvCxnSpPr>
          <p:cNvPr id="13" name="Straight Connector 12">
            <a:extLst>
              <a:ext uri="{FF2B5EF4-FFF2-40B4-BE49-F238E27FC236}">
                <a16:creationId xmlns:a16="http://schemas.microsoft.com/office/drawing/2014/main" id="{D4F91BFB-FA6D-4C7C-96AB-BC1DE96B7D94}"/>
              </a:ext>
            </a:extLst>
          </p:cNvPr>
          <p:cNvCxnSpPr>
            <a:cxnSpLocks/>
          </p:cNvCxnSpPr>
          <p:nvPr/>
        </p:nvCxnSpPr>
        <p:spPr>
          <a:xfrm flipH="1">
            <a:off x="1158854" y="1378129"/>
            <a:ext cx="1650448" cy="0"/>
          </a:xfrm>
          <a:prstGeom prst="line">
            <a:avLst/>
          </a:prstGeom>
          <a:solidFill>
            <a:schemeClr val="tx1">
              <a:alpha val="20000"/>
            </a:schemeClr>
          </a:solidFill>
          <a:ln w="22225">
            <a:solidFill>
              <a:schemeClr val="tx1"/>
            </a:solidFill>
            <a:prstDash val="dash"/>
          </a:ln>
          <a:effectLst/>
        </p:spPr>
        <p:style>
          <a:lnRef idx="1">
            <a:schemeClr val="accent1"/>
          </a:lnRef>
          <a:fillRef idx="3">
            <a:schemeClr val="accent1"/>
          </a:fillRef>
          <a:effectRef idx="2">
            <a:schemeClr val="accent1"/>
          </a:effectRef>
          <a:fontRef idx="minor">
            <a:schemeClr val="lt1"/>
          </a:fontRef>
        </p:style>
      </p:cxnSp>
      <p:sp>
        <p:nvSpPr>
          <p:cNvPr id="14" name="Title 8">
            <a:extLst>
              <a:ext uri="{FF2B5EF4-FFF2-40B4-BE49-F238E27FC236}">
                <a16:creationId xmlns:a16="http://schemas.microsoft.com/office/drawing/2014/main" id="{755A920C-F268-43F7-8E52-ABD3822FA687}"/>
              </a:ext>
            </a:extLst>
          </p:cNvPr>
          <p:cNvSpPr txBox="1">
            <a:spLocks/>
          </p:cNvSpPr>
          <p:nvPr/>
        </p:nvSpPr>
        <p:spPr>
          <a:xfrm>
            <a:off x="3504380" y="903611"/>
            <a:ext cx="4458519" cy="886286"/>
          </a:xfrm>
          <a:prstGeom prst="rect">
            <a:avLst/>
          </a:prstGeom>
        </p:spPr>
        <p:txBody>
          <a:bodyPr/>
          <a:lstStyle>
            <a:lvl1pPr algn="l" defTabSz="457200" rtl="0" eaLnBrk="1" latinLnBrk="0" hangingPunct="1">
              <a:spcBef>
                <a:spcPct val="0"/>
              </a:spcBef>
              <a:buNone/>
              <a:defRPr sz="2800" b="1" i="0" kern="1200">
                <a:solidFill>
                  <a:schemeClr val="tx1">
                    <a:lumMod val="95000"/>
                  </a:schemeClr>
                </a:solidFill>
                <a:latin typeface="Arial"/>
                <a:ea typeface="+mj-ea"/>
                <a:cs typeface="Arial"/>
              </a:defRPr>
            </a:lvl1pPr>
          </a:lstStyle>
          <a:p>
            <a:pPr marL="0" marR="0" lvl="0" indent="0" algn="l" defTabSz="457200" rtl="0" eaLnBrk="1" fontAlgn="auto" latinLnBrk="0" hangingPunct="1">
              <a:lnSpc>
                <a:spcPct val="90000"/>
              </a:lnSpc>
              <a:spcBef>
                <a:spcPct val="0"/>
              </a:spcBef>
              <a:spcAft>
                <a:spcPts val="0"/>
              </a:spcAft>
              <a:buClrTx/>
              <a:buSzTx/>
              <a:buFontTx/>
              <a:buNone/>
              <a:tabLst/>
              <a:defRPr/>
            </a:pPr>
            <a:r>
              <a:rPr kumimoji="0" lang="en-US" sz="2800" b="1" i="0" u="none" strike="noStrike" kern="1200" cap="none" spc="0" normalizeH="0" baseline="0" noProof="0" dirty="0">
                <a:ln>
                  <a:noFill/>
                </a:ln>
                <a:solidFill>
                  <a:prstClr val="white"/>
                </a:solidFill>
                <a:effectLst/>
                <a:uLnTx/>
                <a:uFillTx/>
                <a:latin typeface="Arial"/>
                <a:ea typeface="+mj-ea"/>
                <a:cs typeface="Arial"/>
              </a:rPr>
              <a:t>Cloud Native Principles</a:t>
            </a:r>
          </a:p>
        </p:txBody>
      </p:sp>
      <p:cxnSp>
        <p:nvCxnSpPr>
          <p:cNvPr id="15" name="Straight Connector 14">
            <a:extLst>
              <a:ext uri="{FF2B5EF4-FFF2-40B4-BE49-F238E27FC236}">
                <a16:creationId xmlns:a16="http://schemas.microsoft.com/office/drawing/2014/main" id="{6229AE30-7F42-4DB6-9A81-0C7210B1EDB0}"/>
              </a:ext>
            </a:extLst>
          </p:cNvPr>
          <p:cNvCxnSpPr>
            <a:cxnSpLocks/>
          </p:cNvCxnSpPr>
          <p:nvPr/>
        </p:nvCxnSpPr>
        <p:spPr>
          <a:xfrm flipH="1">
            <a:off x="2504800" y="1112277"/>
            <a:ext cx="970671" cy="0"/>
          </a:xfrm>
          <a:prstGeom prst="line">
            <a:avLst/>
          </a:prstGeom>
          <a:solidFill>
            <a:schemeClr val="tx1">
              <a:alpha val="20000"/>
            </a:schemeClr>
          </a:solidFill>
          <a:ln w="22225">
            <a:solidFill>
              <a:schemeClr val="tx1"/>
            </a:solidFill>
            <a:prstDash val="dash"/>
            <a:headEnd type="triangle" w="lg" len="med"/>
          </a:ln>
          <a:effectLst/>
        </p:spPr>
        <p:style>
          <a:lnRef idx="1">
            <a:schemeClr val="accent1"/>
          </a:lnRef>
          <a:fillRef idx="3">
            <a:schemeClr val="accent1"/>
          </a:fillRef>
          <a:effectRef idx="2">
            <a:schemeClr val="accent1"/>
          </a:effectRef>
          <a:fontRef idx="minor">
            <a:schemeClr val="lt1"/>
          </a:fontRef>
        </p:style>
      </p:cxnSp>
    </p:spTree>
    <p:extLst>
      <p:ext uri="{BB962C8B-B14F-4D97-AF65-F5344CB8AC3E}">
        <p14:creationId xmlns:p14="http://schemas.microsoft.com/office/powerpoint/2010/main" val="402593111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par>
                                <p:cTn id="8" presetID="42" presetClass="path" presetSubtype="0" decel="100000" fill="hold" grpId="1" nodeType="withEffect">
                                  <p:stCondLst>
                                    <p:cond delay="0"/>
                                  </p:stCondLst>
                                  <p:childTnLst>
                                    <p:animMotion origin="layout" path="M 3.88889E-6 -1.23457E-7 L 3.88889E-6 0.04352 " pathEditMode="relative" rAng="0" ptsTypes="AA">
                                      <p:cBhvr>
                                        <p:cTn id="9" dur="500" spd="-100000" fill="hold"/>
                                        <p:tgtEl>
                                          <p:spTgt spid="8">
                                            <p:txEl>
                                              <p:pRg st="0" end="0"/>
                                            </p:txEl>
                                          </p:spTgt>
                                        </p:tgtEl>
                                        <p:attrNameLst>
                                          <p:attrName>ppt_x</p:attrName>
                                          <p:attrName>ppt_y</p:attrName>
                                        </p:attrNameLst>
                                      </p:cBhvr>
                                      <p:rCtr x="0" y="2160"/>
                                    </p:animMotion>
                                  </p:childTnLst>
                                </p:cTn>
                              </p:par>
                              <p:par>
                                <p:cTn id="10" presetID="10" presetClass="entr" presetSubtype="0" fill="hold" grpId="0" nodeType="withEffect">
                                  <p:stCondLst>
                                    <p:cond delay="10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par>
                                <p:cTn id="13" presetID="42" presetClass="path" presetSubtype="0" decel="100000" fill="hold" grpId="1" nodeType="withEffect">
                                  <p:stCondLst>
                                    <p:cond delay="100"/>
                                  </p:stCondLst>
                                  <p:childTnLst>
                                    <p:animMotion origin="layout" path="M 3.88889E-6 -1.23457E-7 L 3.88889E-6 0.04352 " pathEditMode="relative" rAng="0" ptsTypes="AA">
                                      <p:cBhvr>
                                        <p:cTn id="14" dur="500" spd="-100000" fill="hold"/>
                                        <p:tgtEl>
                                          <p:spTgt spid="8">
                                            <p:txEl>
                                              <p:pRg st="1" end="1"/>
                                            </p:txEl>
                                          </p:spTgt>
                                        </p:tgtEl>
                                        <p:attrNameLst>
                                          <p:attrName>ppt_x</p:attrName>
                                          <p:attrName>ppt_y</p:attrName>
                                        </p:attrNameLst>
                                      </p:cBhvr>
                                      <p:rCtr x="0" y="2160"/>
                                    </p:animMotion>
                                  </p:childTnLst>
                                </p:cTn>
                              </p:par>
                              <p:par>
                                <p:cTn id="15" presetID="10" presetClass="entr" presetSubtype="0" fill="hold" grpId="0" nodeType="withEffect">
                                  <p:stCondLst>
                                    <p:cond delay="20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fade">
                                      <p:cBhvr>
                                        <p:cTn id="17" dur="500"/>
                                        <p:tgtEl>
                                          <p:spTgt spid="8">
                                            <p:txEl>
                                              <p:pRg st="2" end="2"/>
                                            </p:txEl>
                                          </p:spTgt>
                                        </p:tgtEl>
                                      </p:cBhvr>
                                    </p:animEffect>
                                  </p:childTnLst>
                                </p:cTn>
                              </p:par>
                              <p:par>
                                <p:cTn id="18" presetID="42" presetClass="path" presetSubtype="0" decel="100000" fill="hold" grpId="1" nodeType="withEffect">
                                  <p:stCondLst>
                                    <p:cond delay="200"/>
                                  </p:stCondLst>
                                  <p:childTnLst>
                                    <p:animMotion origin="layout" path="M 3.88889E-6 -1.23457E-7 L 3.88889E-6 0.04352 " pathEditMode="relative" rAng="0" ptsTypes="AA">
                                      <p:cBhvr>
                                        <p:cTn id="19" dur="500" spd="-100000" fill="hold"/>
                                        <p:tgtEl>
                                          <p:spTgt spid="8">
                                            <p:txEl>
                                              <p:pRg st="2" end="2"/>
                                            </p:txEl>
                                          </p:spTgt>
                                        </p:tgtEl>
                                        <p:attrNameLst>
                                          <p:attrName>ppt_x</p:attrName>
                                          <p:attrName>ppt_y</p:attrName>
                                        </p:attrNameLst>
                                      </p:cBhvr>
                                      <p:rCtr x="0" y="2160"/>
                                    </p:animMotion>
                                  </p:childTnLst>
                                </p:cTn>
                              </p:par>
                              <p:par>
                                <p:cTn id="20" presetID="10" presetClass="entr" presetSubtype="0" fill="hold" grpId="0" nodeType="withEffect">
                                  <p:stCondLst>
                                    <p:cond delay="300"/>
                                  </p:stCondLst>
                                  <p:childTnLst>
                                    <p:set>
                                      <p:cBhvr>
                                        <p:cTn id="21" dur="1" fill="hold">
                                          <p:stCondLst>
                                            <p:cond delay="0"/>
                                          </p:stCondLst>
                                        </p:cTn>
                                        <p:tgtEl>
                                          <p:spTgt spid="8">
                                            <p:txEl>
                                              <p:pRg st="3" end="3"/>
                                            </p:txEl>
                                          </p:spTgt>
                                        </p:tgtEl>
                                        <p:attrNameLst>
                                          <p:attrName>style.visibility</p:attrName>
                                        </p:attrNameLst>
                                      </p:cBhvr>
                                      <p:to>
                                        <p:strVal val="visible"/>
                                      </p:to>
                                    </p:set>
                                    <p:animEffect transition="in" filter="fade">
                                      <p:cBhvr>
                                        <p:cTn id="22" dur="500"/>
                                        <p:tgtEl>
                                          <p:spTgt spid="8">
                                            <p:txEl>
                                              <p:pRg st="3" end="3"/>
                                            </p:txEl>
                                          </p:spTgt>
                                        </p:tgtEl>
                                      </p:cBhvr>
                                    </p:animEffect>
                                  </p:childTnLst>
                                </p:cTn>
                              </p:par>
                              <p:par>
                                <p:cTn id="23" presetID="42" presetClass="path" presetSubtype="0" decel="100000" fill="hold" grpId="1" nodeType="withEffect">
                                  <p:stCondLst>
                                    <p:cond delay="300"/>
                                  </p:stCondLst>
                                  <p:childTnLst>
                                    <p:animMotion origin="layout" path="M 3.88889E-6 -1.23457E-7 L 3.88889E-6 0.04352 " pathEditMode="relative" rAng="0" ptsTypes="AA">
                                      <p:cBhvr>
                                        <p:cTn id="24" dur="500" spd="-100000" fill="hold"/>
                                        <p:tgtEl>
                                          <p:spTgt spid="8">
                                            <p:txEl>
                                              <p:pRg st="3" end="3"/>
                                            </p:txEl>
                                          </p:spTgt>
                                        </p:tgtEl>
                                        <p:attrNameLst>
                                          <p:attrName>ppt_x</p:attrName>
                                          <p:attrName>ppt_y</p:attrName>
                                        </p:attrNameLst>
                                      </p:cBhvr>
                                      <p:rCtr x="0" y="2160"/>
                                    </p:animMotion>
                                  </p:childTnLst>
                                </p:cTn>
                              </p:par>
                              <p:par>
                                <p:cTn id="25" presetID="10" presetClass="entr" presetSubtype="0" fill="hold" grpId="0" nodeType="withEffect">
                                  <p:stCondLst>
                                    <p:cond delay="400"/>
                                  </p:stCondLst>
                                  <p:childTnLst>
                                    <p:set>
                                      <p:cBhvr>
                                        <p:cTn id="26" dur="1" fill="hold">
                                          <p:stCondLst>
                                            <p:cond delay="0"/>
                                          </p:stCondLst>
                                        </p:cTn>
                                        <p:tgtEl>
                                          <p:spTgt spid="8">
                                            <p:txEl>
                                              <p:pRg st="4" end="4"/>
                                            </p:txEl>
                                          </p:spTgt>
                                        </p:tgtEl>
                                        <p:attrNameLst>
                                          <p:attrName>style.visibility</p:attrName>
                                        </p:attrNameLst>
                                      </p:cBhvr>
                                      <p:to>
                                        <p:strVal val="visible"/>
                                      </p:to>
                                    </p:set>
                                    <p:animEffect transition="in" filter="fade">
                                      <p:cBhvr>
                                        <p:cTn id="27" dur="500"/>
                                        <p:tgtEl>
                                          <p:spTgt spid="8">
                                            <p:txEl>
                                              <p:pRg st="4" end="4"/>
                                            </p:txEl>
                                          </p:spTgt>
                                        </p:tgtEl>
                                      </p:cBhvr>
                                    </p:animEffect>
                                  </p:childTnLst>
                                </p:cTn>
                              </p:par>
                              <p:par>
                                <p:cTn id="28" presetID="42" presetClass="path" presetSubtype="0" decel="100000" fill="hold" grpId="1" nodeType="withEffect">
                                  <p:stCondLst>
                                    <p:cond delay="400"/>
                                  </p:stCondLst>
                                  <p:childTnLst>
                                    <p:animMotion origin="layout" path="M 3.88889E-6 -1.23457E-7 L 3.88889E-6 0.04352 " pathEditMode="relative" rAng="0" ptsTypes="AA">
                                      <p:cBhvr>
                                        <p:cTn id="29" dur="500" spd="-100000" fill="hold"/>
                                        <p:tgtEl>
                                          <p:spTgt spid="8">
                                            <p:txEl>
                                              <p:pRg st="4" end="4"/>
                                            </p:txEl>
                                          </p:spTgt>
                                        </p:tgtEl>
                                        <p:attrNameLst>
                                          <p:attrName>ppt_x</p:attrName>
                                          <p:attrName>ppt_y</p:attrName>
                                        </p:attrNameLst>
                                      </p:cBhvr>
                                      <p:rCtr x="0" y="2160"/>
                                    </p:animMotion>
                                  </p:childTnLst>
                                </p:cTn>
                              </p:par>
                              <p:par>
                                <p:cTn id="30" presetID="10" presetClass="entr" presetSubtype="0" fill="hold" grpId="0" nodeType="withEffect">
                                  <p:stCondLst>
                                    <p:cond delay="500"/>
                                  </p:stCondLst>
                                  <p:childTnLst>
                                    <p:set>
                                      <p:cBhvr>
                                        <p:cTn id="31" dur="1" fill="hold">
                                          <p:stCondLst>
                                            <p:cond delay="0"/>
                                          </p:stCondLst>
                                        </p:cTn>
                                        <p:tgtEl>
                                          <p:spTgt spid="8">
                                            <p:txEl>
                                              <p:pRg st="5" end="5"/>
                                            </p:txEl>
                                          </p:spTgt>
                                        </p:tgtEl>
                                        <p:attrNameLst>
                                          <p:attrName>style.visibility</p:attrName>
                                        </p:attrNameLst>
                                      </p:cBhvr>
                                      <p:to>
                                        <p:strVal val="visible"/>
                                      </p:to>
                                    </p:set>
                                    <p:animEffect transition="in" filter="fade">
                                      <p:cBhvr>
                                        <p:cTn id="32" dur="500"/>
                                        <p:tgtEl>
                                          <p:spTgt spid="8">
                                            <p:txEl>
                                              <p:pRg st="5" end="5"/>
                                            </p:txEl>
                                          </p:spTgt>
                                        </p:tgtEl>
                                      </p:cBhvr>
                                    </p:animEffect>
                                  </p:childTnLst>
                                </p:cTn>
                              </p:par>
                              <p:par>
                                <p:cTn id="33" presetID="42" presetClass="path" presetSubtype="0" decel="100000" fill="hold" grpId="1" nodeType="withEffect">
                                  <p:stCondLst>
                                    <p:cond delay="500"/>
                                  </p:stCondLst>
                                  <p:childTnLst>
                                    <p:animMotion origin="layout" path="M 3.88889E-6 -1.23457E-7 L 3.88889E-6 0.04352 " pathEditMode="relative" rAng="0" ptsTypes="AA">
                                      <p:cBhvr>
                                        <p:cTn id="34" dur="500" spd="-100000" fill="hold"/>
                                        <p:tgtEl>
                                          <p:spTgt spid="8">
                                            <p:txEl>
                                              <p:pRg st="5" end="5"/>
                                            </p:txEl>
                                          </p:spTgt>
                                        </p:tgtEl>
                                        <p:attrNameLst>
                                          <p:attrName>ppt_x</p:attrName>
                                          <p:attrName>ppt_y</p:attrName>
                                        </p:attrNameLst>
                                      </p:cBhvr>
                                      <p:rCtr x="0" y="216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p:bldP spid="8" grpId="1" uiExpand="1" build="p"/>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itle 8">
            <a:extLst>
              <a:ext uri="{FF2B5EF4-FFF2-40B4-BE49-F238E27FC236}">
                <a16:creationId xmlns:a16="http://schemas.microsoft.com/office/drawing/2014/main" id="{6AF9C1D2-BFC0-4E38-8C9F-9977F6731767}"/>
              </a:ext>
            </a:extLst>
          </p:cNvPr>
          <p:cNvSpPr txBox="1">
            <a:spLocks/>
          </p:cNvSpPr>
          <p:nvPr/>
        </p:nvSpPr>
        <p:spPr>
          <a:xfrm>
            <a:off x="313924" y="305238"/>
            <a:ext cx="8593856" cy="1493082"/>
          </a:xfrm>
          <a:prstGeom prst="rect">
            <a:avLst/>
          </a:prstGeom>
        </p:spPr>
        <p:txBody>
          <a:bodyPr/>
          <a:lstStyle>
            <a:lvl1pPr algn="l" defTabSz="457200" rtl="0" eaLnBrk="1" latinLnBrk="0" hangingPunct="1">
              <a:spcBef>
                <a:spcPct val="0"/>
              </a:spcBef>
              <a:buNone/>
              <a:defRPr sz="2800" b="1" i="0" kern="1200">
                <a:solidFill>
                  <a:schemeClr val="tx1">
                    <a:lumMod val="95000"/>
                  </a:schemeClr>
                </a:solidFill>
                <a:latin typeface="Arial"/>
                <a:ea typeface="+mj-ea"/>
                <a:cs typeface="Arial"/>
              </a:defRPr>
            </a:lvl1pPr>
          </a:lstStyle>
          <a:p>
            <a:pPr>
              <a:lnSpc>
                <a:spcPct val="90000"/>
              </a:lnSpc>
            </a:pPr>
            <a:r>
              <a:rPr lang="en-US" sz="3500" dirty="0">
                <a:solidFill>
                  <a:srgbClr val="474746"/>
                </a:solidFill>
              </a:rPr>
              <a:t>Pathway for Digital </a:t>
            </a:r>
            <a:br>
              <a:rPr lang="en-US" sz="3500" dirty="0">
                <a:solidFill>
                  <a:srgbClr val="474746"/>
                </a:solidFill>
              </a:rPr>
            </a:br>
            <a:r>
              <a:rPr lang="en-US" sz="3500" dirty="0">
                <a:solidFill>
                  <a:srgbClr val="474746"/>
                </a:solidFill>
              </a:rPr>
              <a:t>Transformation</a:t>
            </a:r>
          </a:p>
        </p:txBody>
      </p:sp>
      <p:sp>
        <p:nvSpPr>
          <p:cNvPr id="7" name="Title 8">
            <a:extLst>
              <a:ext uri="{FF2B5EF4-FFF2-40B4-BE49-F238E27FC236}">
                <a16:creationId xmlns:a16="http://schemas.microsoft.com/office/drawing/2014/main" id="{C9549E02-DB4E-4D29-B6EB-D669A85EE16E}"/>
              </a:ext>
            </a:extLst>
          </p:cNvPr>
          <p:cNvSpPr txBox="1">
            <a:spLocks/>
          </p:cNvSpPr>
          <p:nvPr/>
        </p:nvSpPr>
        <p:spPr>
          <a:xfrm>
            <a:off x="38100" y="1974016"/>
            <a:ext cx="2827020" cy="464382"/>
          </a:xfrm>
          <a:prstGeom prst="rect">
            <a:avLst/>
          </a:prstGeom>
        </p:spPr>
        <p:txBody>
          <a:bodyPr/>
          <a:lstStyle>
            <a:lvl1pPr algn="l" defTabSz="457200" rtl="0" eaLnBrk="1" latinLnBrk="0" hangingPunct="1">
              <a:spcBef>
                <a:spcPct val="0"/>
              </a:spcBef>
              <a:buNone/>
              <a:defRPr sz="2800" b="1" i="0" kern="1200">
                <a:solidFill>
                  <a:schemeClr val="tx1">
                    <a:lumMod val="95000"/>
                  </a:schemeClr>
                </a:solidFill>
                <a:latin typeface="Arial"/>
                <a:ea typeface="+mj-ea"/>
                <a:cs typeface="Arial"/>
              </a:defRPr>
            </a:lvl1pPr>
          </a:lstStyle>
          <a:p>
            <a:pPr algn="ctr">
              <a:lnSpc>
                <a:spcPct val="90000"/>
              </a:lnSpc>
            </a:pPr>
            <a:r>
              <a:rPr lang="en-US" sz="1800" b="0" dirty="0">
                <a:solidFill>
                  <a:schemeClr val="bg1"/>
                </a:solidFill>
              </a:rPr>
              <a:t>Speed</a:t>
            </a:r>
          </a:p>
        </p:txBody>
      </p:sp>
      <p:sp>
        <p:nvSpPr>
          <p:cNvPr id="8" name="Title 8">
            <a:extLst>
              <a:ext uri="{FF2B5EF4-FFF2-40B4-BE49-F238E27FC236}">
                <a16:creationId xmlns:a16="http://schemas.microsoft.com/office/drawing/2014/main" id="{EB90601B-5838-4CF2-A198-6D8F635E1CE3}"/>
              </a:ext>
            </a:extLst>
          </p:cNvPr>
          <p:cNvSpPr txBox="1">
            <a:spLocks/>
          </p:cNvSpPr>
          <p:nvPr/>
        </p:nvSpPr>
        <p:spPr>
          <a:xfrm>
            <a:off x="2987039" y="1974016"/>
            <a:ext cx="3011251" cy="464382"/>
          </a:xfrm>
          <a:prstGeom prst="rect">
            <a:avLst/>
          </a:prstGeom>
        </p:spPr>
        <p:txBody>
          <a:bodyPr/>
          <a:lstStyle>
            <a:lvl1pPr algn="l" defTabSz="457200" rtl="0" eaLnBrk="1" latinLnBrk="0" hangingPunct="1">
              <a:spcBef>
                <a:spcPct val="0"/>
              </a:spcBef>
              <a:buNone/>
              <a:defRPr sz="2800" b="1" i="0" kern="1200">
                <a:solidFill>
                  <a:schemeClr val="tx1">
                    <a:lumMod val="95000"/>
                  </a:schemeClr>
                </a:solidFill>
                <a:latin typeface="Arial"/>
                <a:ea typeface="+mj-ea"/>
                <a:cs typeface="Arial"/>
              </a:defRPr>
            </a:lvl1pPr>
          </a:lstStyle>
          <a:p>
            <a:pPr algn="ctr">
              <a:lnSpc>
                <a:spcPct val="90000"/>
              </a:lnSpc>
            </a:pPr>
            <a:r>
              <a:rPr lang="en-US" sz="1800" b="0" dirty="0">
                <a:solidFill>
                  <a:schemeClr val="bg1"/>
                </a:solidFill>
              </a:rPr>
              <a:t>Scale</a:t>
            </a:r>
          </a:p>
        </p:txBody>
      </p:sp>
      <p:sp>
        <p:nvSpPr>
          <p:cNvPr id="9" name="Title 8">
            <a:extLst>
              <a:ext uri="{FF2B5EF4-FFF2-40B4-BE49-F238E27FC236}">
                <a16:creationId xmlns:a16="http://schemas.microsoft.com/office/drawing/2014/main" id="{B4C7E970-1504-44BA-95F3-CC6994CDB81D}"/>
              </a:ext>
            </a:extLst>
          </p:cNvPr>
          <p:cNvSpPr txBox="1">
            <a:spLocks/>
          </p:cNvSpPr>
          <p:nvPr/>
        </p:nvSpPr>
        <p:spPr>
          <a:xfrm>
            <a:off x="6012180" y="1974016"/>
            <a:ext cx="3131820" cy="464382"/>
          </a:xfrm>
          <a:prstGeom prst="rect">
            <a:avLst/>
          </a:prstGeom>
        </p:spPr>
        <p:txBody>
          <a:bodyPr/>
          <a:lstStyle>
            <a:lvl1pPr algn="l" defTabSz="457200" rtl="0" eaLnBrk="1" latinLnBrk="0" hangingPunct="1">
              <a:spcBef>
                <a:spcPct val="0"/>
              </a:spcBef>
              <a:buNone/>
              <a:defRPr sz="2800" b="1" i="0" kern="1200">
                <a:solidFill>
                  <a:schemeClr val="tx1">
                    <a:lumMod val="95000"/>
                  </a:schemeClr>
                </a:solidFill>
                <a:latin typeface="Arial"/>
                <a:ea typeface="+mj-ea"/>
                <a:cs typeface="Arial"/>
              </a:defRPr>
            </a:lvl1pPr>
          </a:lstStyle>
          <a:p>
            <a:pPr algn="ctr">
              <a:lnSpc>
                <a:spcPct val="90000"/>
              </a:lnSpc>
            </a:pPr>
            <a:r>
              <a:rPr lang="en-US" sz="1800" b="0" dirty="0">
                <a:solidFill>
                  <a:schemeClr val="bg1"/>
                </a:solidFill>
              </a:rPr>
              <a:t>Strategic</a:t>
            </a:r>
          </a:p>
        </p:txBody>
      </p:sp>
      <p:cxnSp>
        <p:nvCxnSpPr>
          <p:cNvPr id="12" name="Straight Arrow Connector 11">
            <a:extLst>
              <a:ext uri="{FF2B5EF4-FFF2-40B4-BE49-F238E27FC236}">
                <a16:creationId xmlns:a16="http://schemas.microsoft.com/office/drawing/2014/main" id="{6D2EE7D3-69CB-4DC8-B94A-24298DFB8BAE}"/>
              </a:ext>
            </a:extLst>
          </p:cNvPr>
          <p:cNvCxnSpPr>
            <a:cxnSpLocks/>
          </p:cNvCxnSpPr>
          <p:nvPr/>
        </p:nvCxnSpPr>
        <p:spPr>
          <a:xfrm>
            <a:off x="2296160" y="2168107"/>
            <a:ext cx="1544320" cy="0"/>
          </a:xfrm>
          <a:prstGeom prst="straightConnector1">
            <a:avLst/>
          </a:prstGeom>
          <a:ln w="57150">
            <a:solidFill>
              <a:schemeClr val="tx2">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15" name="Mask_right">
            <a:extLst>
              <a:ext uri="{FF2B5EF4-FFF2-40B4-BE49-F238E27FC236}">
                <a16:creationId xmlns:a16="http://schemas.microsoft.com/office/drawing/2014/main" id="{CE8F6661-3012-4480-A582-2616C5B2130B}"/>
              </a:ext>
            </a:extLst>
          </p:cNvPr>
          <p:cNvSpPr/>
          <p:nvPr/>
        </p:nvSpPr>
        <p:spPr>
          <a:xfrm>
            <a:off x="5997745" y="2438399"/>
            <a:ext cx="3160142" cy="2705100"/>
          </a:xfrm>
          <a:prstGeom prst="rect">
            <a:avLst/>
          </a:prstGeom>
          <a:gradFill>
            <a:gsLst>
              <a:gs pos="7000">
                <a:schemeClr val="accent4"/>
              </a:gs>
              <a:gs pos="84000">
                <a:schemeClr val="accent4">
                  <a:lumMod val="7500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sp>
        <p:nvSpPr>
          <p:cNvPr id="16" name="Arrow: Pentagon 15">
            <a:extLst>
              <a:ext uri="{FF2B5EF4-FFF2-40B4-BE49-F238E27FC236}">
                <a16:creationId xmlns:a16="http://schemas.microsoft.com/office/drawing/2014/main" id="{BC4F52A8-5ADD-41BA-A1F2-E6EC1A83E652}"/>
              </a:ext>
            </a:extLst>
          </p:cNvPr>
          <p:cNvSpPr/>
          <p:nvPr/>
        </p:nvSpPr>
        <p:spPr>
          <a:xfrm>
            <a:off x="2728696" y="2438400"/>
            <a:ext cx="3646802" cy="2705100"/>
          </a:xfrm>
          <a:prstGeom prst="homePlate">
            <a:avLst>
              <a:gd name="adj" fmla="val 11560"/>
            </a:avLst>
          </a:prstGeom>
          <a:gradFill>
            <a:gsLst>
              <a:gs pos="1961">
                <a:schemeClr val="accent2"/>
              </a:gs>
              <a:gs pos="20000">
                <a:schemeClr val="accent2"/>
              </a:gs>
              <a:gs pos="100000">
                <a:srgbClr val="F3801F"/>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sp>
        <p:nvSpPr>
          <p:cNvPr id="17" name="Arrow: Pentagon 16">
            <a:extLst>
              <a:ext uri="{FF2B5EF4-FFF2-40B4-BE49-F238E27FC236}">
                <a16:creationId xmlns:a16="http://schemas.microsoft.com/office/drawing/2014/main" id="{66F22987-34C5-46D8-9012-1171D51A66F4}"/>
              </a:ext>
            </a:extLst>
          </p:cNvPr>
          <p:cNvSpPr/>
          <p:nvPr/>
        </p:nvSpPr>
        <p:spPr>
          <a:xfrm>
            <a:off x="0" y="2438400"/>
            <a:ext cx="3255162" cy="2705100"/>
          </a:xfrm>
          <a:prstGeom prst="homePlate">
            <a:avLst>
              <a:gd name="adj" fmla="val 11560"/>
            </a:avLst>
          </a:prstGeom>
          <a:gradFill>
            <a:gsLst>
              <a:gs pos="1961">
                <a:srgbClr val="40A1F8"/>
              </a:gs>
              <a:gs pos="20000">
                <a:srgbClr val="3C85F0"/>
              </a:gs>
              <a:gs pos="100000">
                <a:srgbClr val="5143F5"/>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cxnSp>
        <p:nvCxnSpPr>
          <p:cNvPr id="150" name="Straight Arrow Connector 149">
            <a:extLst>
              <a:ext uri="{FF2B5EF4-FFF2-40B4-BE49-F238E27FC236}">
                <a16:creationId xmlns:a16="http://schemas.microsoft.com/office/drawing/2014/main" id="{A0A899F2-BDE4-42A4-9A6E-64F76AC370F6}"/>
              </a:ext>
            </a:extLst>
          </p:cNvPr>
          <p:cNvCxnSpPr>
            <a:cxnSpLocks/>
          </p:cNvCxnSpPr>
          <p:nvPr/>
        </p:nvCxnSpPr>
        <p:spPr>
          <a:xfrm>
            <a:off x="5226130" y="2168107"/>
            <a:ext cx="1544320" cy="0"/>
          </a:xfrm>
          <a:prstGeom prst="straightConnector1">
            <a:avLst/>
          </a:prstGeom>
          <a:ln w="57150">
            <a:solidFill>
              <a:schemeClr val="tx2">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151" name="Group 22">
            <a:extLst>
              <a:ext uri="{FF2B5EF4-FFF2-40B4-BE49-F238E27FC236}">
                <a16:creationId xmlns:a16="http://schemas.microsoft.com/office/drawing/2014/main" id="{4BA58F40-52A3-42D4-9DD2-8DDB3CFD14DF}"/>
              </a:ext>
            </a:extLst>
          </p:cNvPr>
          <p:cNvGrpSpPr>
            <a:grpSpLocks noChangeAspect="1"/>
          </p:cNvGrpSpPr>
          <p:nvPr/>
        </p:nvGrpSpPr>
        <p:grpSpPr bwMode="auto">
          <a:xfrm>
            <a:off x="1264075" y="2992031"/>
            <a:ext cx="727012" cy="682948"/>
            <a:chOff x="2715" y="1465"/>
            <a:chExt cx="330" cy="310"/>
          </a:xfrm>
        </p:grpSpPr>
        <p:sp>
          <p:nvSpPr>
            <p:cNvPr id="152" name="Freeform 23">
              <a:extLst>
                <a:ext uri="{FF2B5EF4-FFF2-40B4-BE49-F238E27FC236}">
                  <a16:creationId xmlns:a16="http://schemas.microsoft.com/office/drawing/2014/main" id="{1CFEB73B-B0A4-42FF-987E-66061683A2FD}"/>
                </a:ext>
              </a:extLst>
            </p:cNvPr>
            <p:cNvSpPr>
              <a:spLocks/>
            </p:cNvSpPr>
            <p:nvPr/>
          </p:nvSpPr>
          <p:spPr bwMode="auto">
            <a:xfrm>
              <a:off x="2735" y="1465"/>
              <a:ext cx="310" cy="310"/>
            </a:xfrm>
            <a:custGeom>
              <a:avLst/>
              <a:gdLst>
                <a:gd name="T0" fmla="*/ 30 w 152"/>
                <a:gd name="T1" fmla="*/ 136 h 152"/>
                <a:gd name="T2" fmla="*/ 76 w 152"/>
                <a:gd name="T3" fmla="*/ 152 h 152"/>
                <a:gd name="T4" fmla="*/ 152 w 152"/>
                <a:gd name="T5" fmla="*/ 76 h 152"/>
                <a:gd name="T6" fmla="*/ 76 w 152"/>
                <a:gd name="T7" fmla="*/ 0 h 152"/>
                <a:gd name="T8" fmla="*/ 0 w 152"/>
                <a:gd name="T9" fmla="*/ 76 h 152"/>
                <a:gd name="T10" fmla="*/ 7 w 152"/>
                <a:gd name="T11" fmla="*/ 107 h 152"/>
              </a:gdLst>
              <a:ahLst/>
              <a:cxnLst>
                <a:cxn ang="0">
                  <a:pos x="T0" y="T1"/>
                </a:cxn>
                <a:cxn ang="0">
                  <a:pos x="T2" y="T3"/>
                </a:cxn>
                <a:cxn ang="0">
                  <a:pos x="T4" y="T5"/>
                </a:cxn>
                <a:cxn ang="0">
                  <a:pos x="T6" y="T7"/>
                </a:cxn>
                <a:cxn ang="0">
                  <a:pos x="T8" y="T9"/>
                </a:cxn>
                <a:cxn ang="0">
                  <a:pos x="T10" y="T11"/>
                </a:cxn>
              </a:cxnLst>
              <a:rect l="0" t="0" r="r" b="b"/>
              <a:pathLst>
                <a:path w="152" h="152">
                  <a:moveTo>
                    <a:pt x="30" y="136"/>
                  </a:moveTo>
                  <a:cubicBezTo>
                    <a:pt x="43" y="146"/>
                    <a:pt x="59" y="152"/>
                    <a:pt x="76" y="152"/>
                  </a:cubicBezTo>
                  <a:cubicBezTo>
                    <a:pt x="118" y="152"/>
                    <a:pt x="152" y="118"/>
                    <a:pt x="152" y="76"/>
                  </a:cubicBezTo>
                  <a:cubicBezTo>
                    <a:pt x="152" y="34"/>
                    <a:pt x="118" y="0"/>
                    <a:pt x="76" y="0"/>
                  </a:cubicBezTo>
                  <a:cubicBezTo>
                    <a:pt x="34" y="0"/>
                    <a:pt x="0" y="34"/>
                    <a:pt x="0" y="76"/>
                  </a:cubicBezTo>
                  <a:cubicBezTo>
                    <a:pt x="0" y="87"/>
                    <a:pt x="3" y="98"/>
                    <a:pt x="7" y="107"/>
                  </a:cubicBez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3" name="Freeform 24">
              <a:extLst>
                <a:ext uri="{FF2B5EF4-FFF2-40B4-BE49-F238E27FC236}">
                  <a16:creationId xmlns:a16="http://schemas.microsoft.com/office/drawing/2014/main" id="{3026B475-3A59-4BCF-AAAC-70A793FF729B}"/>
                </a:ext>
              </a:extLst>
            </p:cNvPr>
            <p:cNvSpPr>
              <a:spLocks/>
            </p:cNvSpPr>
            <p:nvPr/>
          </p:nvSpPr>
          <p:spPr bwMode="auto">
            <a:xfrm>
              <a:off x="2890" y="1500"/>
              <a:ext cx="73" cy="191"/>
            </a:xfrm>
            <a:custGeom>
              <a:avLst/>
              <a:gdLst>
                <a:gd name="T0" fmla="*/ 0 w 73"/>
                <a:gd name="T1" fmla="*/ 0 h 191"/>
                <a:gd name="T2" fmla="*/ 0 w 73"/>
                <a:gd name="T3" fmla="*/ 120 h 191"/>
                <a:gd name="T4" fmla="*/ 73 w 73"/>
                <a:gd name="T5" fmla="*/ 191 h 191"/>
              </a:gdLst>
              <a:ahLst/>
              <a:cxnLst>
                <a:cxn ang="0">
                  <a:pos x="T0" y="T1"/>
                </a:cxn>
                <a:cxn ang="0">
                  <a:pos x="T2" y="T3"/>
                </a:cxn>
                <a:cxn ang="0">
                  <a:pos x="T4" y="T5"/>
                </a:cxn>
              </a:cxnLst>
              <a:rect l="0" t="0" r="r" b="b"/>
              <a:pathLst>
                <a:path w="73" h="191">
                  <a:moveTo>
                    <a:pt x="0" y="0"/>
                  </a:moveTo>
                  <a:lnTo>
                    <a:pt x="0" y="120"/>
                  </a:lnTo>
                  <a:lnTo>
                    <a:pt x="73" y="191"/>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4" name="Freeform 25">
              <a:extLst>
                <a:ext uri="{FF2B5EF4-FFF2-40B4-BE49-F238E27FC236}">
                  <a16:creationId xmlns:a16="http://schemas.microsoft.com/office/drawing/2014/main" id="{6EBB8363-BAF1-4A6F-AF51-F873BE17AC0D}"/>
                </a:ext>
              </a:extLst>
            </p:cNvPr>
            <p:cNvSpPr>
              <a:spLocks/>
            </p:cNvSpPr>
            <p:nvPr/>
          </p:nvSpPr>
          <p:spPr bwMode="auto">
            <a:xfrm>
              <a:off x="2715" y="1651"/>
              <a:ext cx="53" cy="34"/>
            </a:xfrm>
            <a:custGeom>
              <a:avLst/>
              <a:gdLst>
                <a:gd name="T0" fmla="*/ 53 w 53"/>
                <a:gd name="T1" fmla="*/ 0 h 34"/>
                <a:gd name="T2" fmla="*/ 35 w 53"/>
                <a:gd name="T3" fmla="*/ 34 h 34"/>
                <a:gd name="T4" fmla="*/ 0 w 53"/>
                <a:gd name="T5" fmla="*/ 16 h 34"/>
              </a:gdLst>
              <a:ahLst/>
              <a:cxnLst>
                <a:cxn ang="0">
                  <a:pos x="T0" y="T1"/>
                </a:cxn>
                <a:cxn ang="0">
                  <a:pos x="T2" y="T3"/>
                </a:cxn>
                <a:cxn ang="0">
                  <a:pos x="T4" y="T5"/>
                </a:cxn>
              </a:cxnLst>
              <a:rect l="0" t="0" r="r" b="b"/>
              <a:pathLst>
                <a:path w="53" h="34">
                  <a:moveTo>
                    <a:pt x="53" y="0"/>
                  </a:moveTo>
                  <a:lnTo>
                    <a:pt x="35" y="34"/>
                  </a:lnTo>
                  <a:lnTo>
                    <a:pt x="0" y="16"/>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84" name="Group 30">
            <a:extLst>
              <a:ext uri="{FF2B5EF4-FFF2-40B4-BE49-F238E27FC236}">
                <a16:creationId xmlns:a16="http://schemas.microsoft.com/office/drawing/2014/main" id="{54A0ACD0-8C80-4988-8527-B7074BE4C0A6}"/>
              </a:ext>
            </a:extLst>
          </p:cNvPr>
          <p:cNvGrpSpPr>
            <a:grpSpLocks noChangeAspect="1"/>
          </p:cNvGrpSpPr>
          <p:nvPr/>
        </p:nvGrpSpPr>
        <p:grpSpPr bwMode="auto">
          <a:xfrm>
            <a:off x="4202905" y="2887666"/>
            <a:ext cx="826518" cy="811955"/>
            <a:chOff x="5449" y="2282"/>
            <a:chExt cx="454" cy="446"/>
          </a:xfrm>
        </p:grpSpPr>
        <p:sp>
          <p:nvSpPr>
            <p:cNvPr id="187" name="Freeform 33">
              <a:extLst>
                <a:ext uri="{FF2B5EF4-FFF2-40B4-BE49-F238E27FC236}">
                  <a16:creationId xmlns:a16="http://schemas.microsoft.com/office/drawing/2014/main" id="{0D9226E0-DFC0-4207-9092-70A5A750F1E5}"/>
                </a:ext>
              </a:extLst>
            </p:cNvPr>
            <p:cNvSpPr>
              <a:spLocks noEditPoints="1"/>
            </p:cNvSpPr>
            <p:nvPr/>
          </p:nvSpPr>
          <p:spPr bwMode="auto">
            <a:xfrm>
              <a:off x="5449" y="2562"/>
              <a:ext cx="120" cy="120"/>
            </a:xfrm>
            <a:custGeom>
              <a:avLst/>
              <a:gdLst>
                <a:gd name="T0" fmla="*/ 45 w 88"/>
                <a:gd name="T1" fmla="*/ 11 h 88"/>
                <a:gd name="T2" fmla="*/ 78 w 88"/>
                <a:gd name="T3" fmla="*/ 44 h 88"/>
                <a:gd name="T4" fmla="*/ 45 w 88"/>
                <a:gd name="T5" fmla="*/ 80 h 88"/>
                <a:gd name="T6" fmla="*/ 11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8" y="26"/>
                    <a:pt x="78" y="44"/>
                  </a:cubicBezTo>
                  <a:cubicBezTo>
                    <a:pt x="78" y="64"/>
                    <a:pt x="62" y="80"/>
                    <a:pt x="45" y="80"/>
                  </a:cubicBezTo>
                  <a:cubicBezTo>
                    <a:pt x="26" y="80"/>
                    <a:pt x="11" y="64"/>
                    <a:pt x="11" y="44"/>
                  </a:cubicBezTo>
                  <a:cubicBezTo>
                    <a:pt x="13"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w="9525">
              <a:noFill/>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190" name="Freeform 36">
              <a:extLst>
                <a:ext uri="{FF2B5EF4-FFF2-40B4-BE49-F238E27FC236}">
                  <a16:creationId xmlns:a16="http://schemas.microsoft.com/office/drawing/2014/main" id="{58FD88D1-4AA8-40F4-9EB9-8216E0D181AC}"/>
                </a:ext>
              </a:extLst>
            </p:cNvPr>
            <p:cNvSpPr>
              <a:spLocks noEditPoints="1"/>
            </p:cNvSpPr>
            <p:nvPr/>
          </p:nvSpPr>
          <p:spPr bwMode="auto">
            <a:xfrm>
              <a:off x="5615" y="2282"/>
              <a:ext cx="122" cy="121"/>
            </a:xfrm>
            <a:custGeom>
              <a:avLst/>
              <a:gdLst>
                <a:gd name="T0" fmla="*/ 46 w 89"/>
                <a:gd name="T1" fmla="*/ 11 h 88"/>
                <a:gd name="T2" fmla="*/ 78 w 89"/>
                <a:gd name="T3" fmla="*/ 44 h 88"/>
                <a:gd name="T4" fmla="*/ 46 w 89"/>
                <a:gd name="T5" fmla="*/ 79 h 88"/>
                <a:gd name="T6" fmla="*/ 11 w 89"/>
                <a:gd name="T7" fmla="*/ 44 h 88"/>
                <a:gd name="T8" fmla="*/ 46 w 89"/>
                <a:gd name="T9" fmla="*/ 11 h 88"/>
                <a:gd name="T10" fmla="*/ 46 w 89"/>
                <a:gd name="T11" fmla="*/ 0 h 88"/>
                <a:gd name="T12" fmla="*/ 0 w 89"/>
                <a:gd name="T13" fmla="*/ 44 h 88"/>
                <a:gd name="T14" fmla="*/ 46 w 89"/>
                <a:gd name="T15" fmla="*/ 88 h 88"/>
                <a:gd name="T16" fmla="*/ 89 w 89"/>
                <a:gd name="T17" fmla="*/ 44 h 88"/>
                <a:gd name="T18" fmla="*/ 46 w 89"/>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88">
                  <a:moveTo>
                    <a:pt x="46" y="11"/>
                  </a:moveTo>
                  <a:cubicBezTo>
                    <a:pt x="63" y="11"/>
                    <a:pt x="78" y="26"/>
                    <a:pt x="78" y="44"/>
                  </a:cubicBezTo>
                  <a:cubicBezTo>
                    <a:pt x="78" y="64"/>
                    <a:pt x="63" y="79"/>
                    <a:pt x="46" y="79"/>
                  </a:cubicBezTo>
                  <a:cubicBezTo>
                    <a:pt x="26" y="79"/>
                    <a:pt x="11" y="64"/>
                    <a:pt x="11" y="44"/>
                  </a:cubicBezTo>
                  <a:cubicBezTo>
                    <a:pt x="13" y="26"/>
                    <a:pt x="28" y="11"/>
                    <a:pt x="46" y="11"/>
                  </a:cubicBezTo>
                  <a:moveTo>
                    <a:pt x="46" y="0"/>
                  </a:moveTo>
                  <a:cubicBezTo>
                    <a:pt x="20" y="0"/>
                    <a:pt x="0" y="20"/>
                    <a:pt x="0" y="44"/>
                  </a:cubicBezTo>
                  <a:cubicBezTo>
                    <a:pt x="0" y="68"/>
                    <a:pt x="20" y="88"/>
                    <a:pt x="46" y="88"/>
                  </a:cubicBezTo>
                  <a:cubicBezTo>
                    <a:pt x="69" y="88"/>
                    <a:pt x="89" y="68"/>
                    <a:pt x="89" y="44"/>
                  </a:cubicBezTo>
                  <a:cubicBezTo>
                    <a:pt x="89" y="20"/>
                    <a:pt x="69" y="0"/>
                    <a:pt x="46" y="0"/>
                  </a:cubicBezTo>
                  <a:close/>
                </a:path>
              </a:pathLst>
            </a:custGeom>
            <a:solidFill>
              <a:schemeClr val="tx1"/>
            </a:solidFill>
            <a:ln w="9525">
              <a:noFill/>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193" name="Freeform 39">
              <a:extLst>
                <a:ext uri="{FF2B5EF4-FFF2-40B4-BE49-F238E27FC236}">
                  <a16:creationId xmlns:a16="http://schemas.microsoft.com/office/drawing/2014/main" id="{D6E66156-1C86-4976-A6B2-002BCC965B1A}"/>
                </a:ext>
              </a:extLst>
            </p:cNvPr>
            <p:cNvSpPr>
              <a:spLocks noEditPoints="1"/>
            </p:cNvSpPr>
            <p:nvPr/>
          </p:nvSpPr>
          <p:spPr bwMode="auto">
            <a:xfrm>
              <a:off x="5782" y="2562"/>
              <a:ext cx="121" cy="120"/>
            </a:xfrm>
            <a:custGeom>
              <a:avLst/>
              <a:gdLst>
                <a:gd name="T0" fmla="*/ 45 w 88"/>
                <a:gd name="T1" fmla="*/ 11 h 88"/>
                <a:gd name="T2" fmla="*/ 77 w 88"/>
                <a:gd name="T3" fmla="*/ 44 h 88"/>
                <a:gd name="T4" fmla="*/ 45 w 88"/>
                <a:gd name="T5" fmla="*/ 80 h 88"/>
                <a:gd name="T6" fmla="*/ 10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7" y="26"/>
                    <a:pt x="77" y="44"/>
                  </a:cubicBezTo>
                  <a:cubicBezTo>
                    <a:pt x="77" y="64"/>
                    <a:pt x="62" y="80"/>
                    <a:pt x="45" y="80"/>
                  </a:cubicBezTo>
                  <a:cubicBezTo>
                    <a:pt x="25" y="80"/>
                    <a:pt x="10" y="64"/>
                    <a:pt x="10" y="44"/>
                  </a:cubicBezTo>
                  <a:cubicBezTo>
                    <a:pt x="12"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w="9525">
              <a:noFill/>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194" name="Freeform 40">
              <a:extLst>
                <a:ext uri="{FF2B5EF4-FFF2-40B4-BE49-F238E27FC236}">
                  <a16:creationId xmlns:a16="http://schemas.microsoft.com/office/drawing/2014/main" id="{63B92EBF-1BEE-44DF-B392-B8982BFF75A3}"/>
                </a:ext>
              </a:extLst>
            </p:cNvPr>
            <p:cNvSpPr>
              <a:spLocks/>
            </p:cNvSpPr>
            <p:nvPr/>
          </p:nvSpPr>
          <p:spPr bwMode="auto">
            <a:xfrm>
              <a:off x="5538" y="2670"/>
              <a:ext cx="221" cy="58"/>
            </a:xfrm>
            <a:custGeom>
              <a:avLst/>
              <a:gdLst>
                <a:gd name="T0" fmla="*/ 161 w 161"/>
                <a:gd name="T1" fmla="*/ 29 h 42"/>
                <a:gd name="T2" fmla="*/ 101 w 161"/>
                <a:gd name="T3" fmla="*/ 42 h 42"/>
                <a:gd name="T4" fmla="*/ 0 w 161"/>
                <a:gd name="T5" fmla="*/ 0 h 42"/>
              </a:gdLst>
              <a:ahLst/>
              <a:cxnLst>
                <a:cxn ang="0">
                  <a:pos x="T0" y="T1"/>
                </a:cxn>
                <a:cxn ang="0">
                  <a:pos x="T2" y="T3"/>
                </a:cxn>
                <a:cxn ang="0">
                  <a:pos x="T4" y="T5"/>
                </a:cxn>
              </a:cxnLst>
              <a:rect l="0" t="0" r="r" b="b"/>
              <a:pathLst>
                <a:path w="161" h="42">
                  <a:moveTo>
                    <a:pt x="161" y="29"/>
                  </a:moveTo>
                  <a:cubicBezTo>
                    <a:pt x="143" y="37"/>
                    <a:pt x="123" y="42"/>
                    <a:pt x="101" y="42"/>
                  </a:cubicBezTo>
                  <a:cubicBezTo>
                    <a:pt x="62" y="42"/>
                    <a:pt x="26" y="26"/>
                    <a:pt x="0" y="0"/>
                  </a:cubicBezTo>
                </a:path>
              </a:pathLst>
            </a:custGeom>
            <a:noFill/>
            <a:ln w="222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kern="0">
                <a:solidFill>
                  <a:srgbClr val="474746"/>
                </a:solidFill>
                <a:latin typeface="Arial"/>
              </a:endParaRPr>
            </a:p>
          </p:txBody>
        </p:sp>
        <p:sp>
          <p:nvSpPr>
            <p:cNvPr id="195" name="Freeform 41">
              <a:extLst>
                <a:ext uri="{FF2B5EF4-FFF2-40B4-BE49-F238E27FC236}">
                  <a16:creationId xmlns:a16="http://schemas.microsoft.com/office/drawing/2014/main" id="{54D1F732-1E6B-4F1E-888C-C3CB2434A2F8}"/>
                </a:ext>
              </a:extLst>
            </p:cNvPr>
            <p:cNvSpPr>
              <a:spLocks/>
            </p:cNvSpPr>
            <p:nvPr/>
          </p:nvSpPr>
          <p:spPr bwMode="auto">
            <a:xfrm>
              <a:off x="5771" y="2359"/>
              <a:ext cx="102" cy="215"/>
            </a:xfrm>
            <a:custGeom>
              <a:avLst/>
              <a:gdLst>
                <a:gd name="T0" fmla="*/ 0 w 74"/>
                <a:gd name="T1" fmla="*/ 0 h 157"/>
                <a:gd name="T2" fmla="*/ 74 w 74"/>
                <a:gd name="T3" fmla="*/ 126 h 157"/>
                <a:gd name="T4" fmla="*/ 71 w 74"/>
                <a:gd name="T5" fmla="*/ 157 h 157"/>
              </a:gdLst>
              <a:ahLst/>
              <a:cxnLst>
                <a:cxn ang="0">
                  <a:pos x="T0" y="T1"/>
                </a:cxn>
                <a:cxn ang="0">
                  <a:pos x="T2" y="T3"/>
                </a:cxn>
                <a:cxn ang="0">
                  <a:pos x="T4" y="T5"/>
                </a:cxn>
              </a:cxnLst>
              <a:rect l="0" t="0" r="r" b="b"/>
              <a:pathLst>
                <a:path w="74" h="157">
                  <a:moveTo>
                    <a:pt x="0" y="0"/>
                  </a:moveTo>
                  <a:cubicBezTo>
                    <a:pt x="44" y="24"/>
                    <a:pt x="74" y="72"/>
                    <a:pt x="74" y="126"/>
                  </a:cubicBezTo>
                  <a:cubicBezTo>
                    <a:pt x="74" y="137"/>
                    <a:pt x="73" y="147"/>
                    <a:pt x="71" y="157"/>
                  </a:cubicBezTo>
                </a:path>
              </a:pathLst>
            </a:custGeom>
            <a:noFill/>
            <a:ln w="222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kern="0">
                <a:solidFill>
                  <a:srgbClr val="474746"/>
                </a:solidFill>
                <a:latin typeface="Arial"/>
              </a:endParaRPr>
            </a:p>
          </p:txBody>
        </p:sp>
        <p:sp>
          <p:nvSpPr>
            <p:cNvPr id="196" name="Freeform 42">
              <a:extLst>
                <a:ext uri="{FF2B5EF4-FFF2-40B4-BE49-F238E27FC236}">
                  <a16:creationId xmlns:a16="http://schemas.microsoft.com/office/drawing/2014/main" id="{7CF44FB4-E5E6-402B-A415-8F64DF4C4819}"/>
                </a:ext>
              </a:extLst>
            </p:cNvPr>
            <p:cNvSpPr>
              <a:spLocks/>
            </p:cNvSpPr>
            <p:nvPr/>
          </p:nvSpPr>
          <p:spPr bwMode="auto">
            <a:xfrm>
              <a:off x="5482" y="2343"/>
              <a:ext cx="141" cy="182"/>
            </a:xfrm>
            <a:custGeom>
              <a:avLst/>
              <a:gdLst>
                <a:gd name="T0" fmla="*/ 0 w 103"/>
                <a:gd name="T1" fmla="*/ 133 h 133"/>
                <a:gd name="T2" fmla="*/ 103 w 103"/>
                <a:gd name="T3" fmla="*/ 0 h 133"/>
              </a:gdLst>
              <a:ahLst/>
              <a:cxnLst>
                <a:cxn ang="0">
                  <a:pos x="T0" y="T1"/>
                </a:cxn>
                <a:cxn ang="0">
                  <a:pos x="T2" y="T3"/>
                </a:cxn>
              </a:cxnLst>
              <a:rect l="0" t="0" r="r" b="b"/>
              <a:pathLst>
                <a:path w="103" h="133">
                  <a:moveTo>
                    <a:pt x="0" y="133"/>
                  </a:moveTo>
                  <a:cubicBezTo>
                    <a:pt x="2" y="70"/>
                    <a:pt x="45" y="17"/>
                    <a:pt x="103" y="0"/>
                  </a:cubicBezTo>
                </a:path>
              </a:pathLst>
            </a:custGeom>
            <a:noFill/>
            <a:ln w="222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kern="0">
                <a:solidFill>
                  <a:srgbClr val="474746"/>
                </a:solidFill>
                <a:latin typeface="Arial"/>
              </a:endParaRPr>
            </a:p>
          </p:txBody>
        </p:sp>
      </p:grpSp>
      <p:grpSp>
        <p:nvGrpSpPr>
          <p:cNvPr id="206" name="Group 205">
            <a:extLst>
              <a:ext uri="{FF2B5EF4-FFF2-40B4-BE49-F238E27FC236}">
                <a16:creationId xmlns:a16="http://schemas.microsoft.com/office/drawing/2014/main" id="{6FE70705-A7B0-4975-8DC1-D1B8DFB4FD7D}"/>
              </a:ext>
            </a:extLst>
          </p:cNvPr>
          <p:cNvGrpSpPr/>
          <p:nvPr/>
        </p:nvGrpSpPr>
        <p:grpSpPr>
          <a:xfrm>
            <a:off x="7250132" y="2915304"/>
            <a:ext cx="967204" cy="902096"/>
            <a:chOff x="7323589" y="2780685"/>
            <a:chExt cx="967204" cy="902096"/>
          </a:xfrm>
        </p:grpSpPr>
        <p:grpSp>
          <p:nvGrpSpPr>
            <p:cNvPr id="157" name="Group 156">
              <a:extLst>
                <a:ext uri="{FF2B5EF4-FFF2-40B4-BE49-F238E27FC236}">
                  <a16:creationId xmlns:a16="http://schemas.microsoft.com/office/drawing/2014/main" id="{B430973B-187F-4DE2-8E0E-9CB10E6AB545}"/>
                </a:ext>
              </a:extLst>
            </p:cNvPr>
            <p:cNvGrpSpPr/>
            <p:nvPr/>
          </p:nvGrpSpPr>
          <p:grpSpPr>
            <a:xfrm>
              <a:off x="7568605" y="3047862"/>
              <a:ext cx="368489" cy="324166"/>
              <a:chOff x="1095229" y="2870614"/>
              <a:chExt cx="860074" cy="902907"/>
            </a:xfrm>
            <a:noFill/>
          </p:grpSpPr>
          <p:grpSp>
            <p:nvGrpSpPr>
              <p:cNvPr id="164" name="Group 163">
                <a:extLst>
                  <a:ext uri="{FF2B5EF4-FFF2-40B4-BE49-F238E27FC236}">
                    <a16:creationId xmlns:a16="http://schemas.microsoft.com/office/drawing/2014/main" id="{A6B2FC75-3929-472F-87D1-CC9D7C619D81}"/>
                  </a:ext>
                </a:extLst>
              </p:cNvPr>
              <p:cNvGrpSpPr/>
              <p:nvPr/>
            </p:nvGrpSpPr>
            <p:grpSpPr>
              <a:xfrm>
                <a:off x="1095229" y="2870614"/>
                <a:ext cx="860074" cy="902907"/>
                <a:chOff x="6805913" y="2469309"/>
                <a:chExt cx="764549" cy="725440"/>
              </a:xfrm>
              <a:grpFill/>
            </p:grpSpPr>
            <p:sp>
              <p:nvSpPr>
                <p:cNvPr id="167" name="Oval 166">
                  <a:extLst>
                    <a:ext uri="{FF2B5EF4-FFF2-40B4-BE49-F238E27FC236}">
                      <a16:creationId xmlns:a16="http://schemas.microsoft.com/office/drawing/2014/main" id="{A31D984D-BD2B-4E2C-8E43-3304C1F947D9}"/>
                    </a:ext>
                  </a:extLst>
                </p:cNvPr>
                <p:cNvSpPr/>
                <p:nvPr/>
              </p:nvSpPr>
              <p:spPr>
                <a:xfrm>
                  <a:off x="6810220" y="2469309"/>
                  <a:ext cx="760242" cy="99502"/>
                </a:xfrm>
                <a:prstGeom prst="ellipse">
                  <a:avLst/>
                </a:prstGeom>
                <a:grp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68" name="Freeform: Shape 167">
                  <a:extLst>
                    <a:ext uri="{FF2B5EF4-FFF2-40B4-BE49-F238E27FC236}">
                      <a16:creationId xmlns:a16="http://schemas.microsoft.com/office/drawing/2014/main" id="{60500B23-C955-4DB8-808A-B258C30EB213}"/>
                    </a:ext>
                  </a:extLst>
                </p:cNvPr>
                <p:cNvSpPr/>
                <p:nvPr/>
              </p:nvSpPr>
              <p:spPr>
                <a:xfrm>
                  <a:off x="6805913" y="2516087"/>
                  <a:ext cx="764544" cy="678662"/>
                </a:xfrm>
                <a:custGeom>
                  <a:avLst/>
                  <a:gdLst>
                    <a:gd name="connsiteX0" fmla="*/ 0 w 402994"/>
                    <a:gd name="connsiteY0" fmla="*/ 0 h 529426"/>
                    <a:gd name="connsiteX1" fmla="*/ 9644 w 402994"/>
                    <a:gd name="connsiteY1" fmla="*/ 8062 h 529426"/>
                    <a:gd name="connsiteX2" fmla="*/ 208344 w 402994"/>
                    <a:gd name="connsiteY2" fmla="*/ 42239 h 529426"/>
                    <a:gd name="connsiteX3" fmla="*/ 360829 w 402994"/>
                    <a:gd name="connsiteY3" fmla="*/ 25849 h 529426"/>
                    <a:gd name="connsiteX4" fmla="*/ 402431 w 402994"/>
                    <a:gd name="connsiteY4" fmla="*/ 9838 h 529426"/>
                    <a:gd name="connsiteX5" fmla="*/ 402431 w 402994"/>
                    <a:gd name="connsiteY5" fmla="*/ 482206 h 529426"/>
                    <a:gd name="connsiteX6" fmla="*/ 402994 w 402994"/>
                    <a:gd name="connsiteY6" fmla="*/ 483486 h 529426"/>
                    <a:gd name="connsiteX7" fmla="*/ 202631 w 402994"/>
                    <a:gd name="connsiteY7" fmla="*/ 529426 h 529426"/>
                    <a:gd name="connsiteX8" fmla="*/ 2268 w 402994"/>
                    <a:gd name="connsiteY8" fmla="*/ 483486 h 529426"/>
                    <a:gd name="connsiteX9" fmla="*/ 2506 w 402994"/>
                    <a:gd name="connsiteY9" fmla="*/ 482946 h 529426"/>
                    <a:gd name="connsiteX10" fmla="*/ 0 w 402994"/>
                    <a:gd name="connsiteY10" fmla="*/ 482946 h 52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2994" h="529426">
                      <a:moveTo>
                        <a:pt x="0" y="0"/>
                      </a:moveTo>
                      <a:lnTo>
                        <a:pt x="9644" y="8062"/>
                      </a:lnTo>
                      <a:cubicBezTo>
                        <a:pt x="42382" y="28146"/>
                        <a:pt x="119021" y="42239"/>
                        <a:pt x="208344" y="42239"/>
                      </a:cubicBezTo>
                      <a:cubicBezTo>
                        <a:pt x="267894" y="42239"/>
                        <a:pt x="321805" y="35976"/>
                        <a:pt x="360829" y="25849"/>
                      </a:cubicBezTo>
                      <a:lnTo>
                        <a:pt x="402431" y="9838"/>
                      </a:lnTo>
                      <a:lnTo>
                        <a:pt x="402431" y="482206"/>
                      </a:lnTo>
                      <a:lnTo>
                        <a:pt x="402994" y="483486"/>
                      </a:lnTo>
                      <a:cubicBezTo>
                        <a:pt x="402994" y="508858"/>
                        <a:pt x="313288" y="529426"/>
                        <a:pt x="202631" y="529426"/>
                      </a:cubicBezTo>
                      <a:cubicBezTo>
                        <a:pt x="91974" y="529426"/>
                        <a:pt x="2268" y="508858"/>
                        <a:pt x="2268" y="483486"/>
                      </a:cubicBezTo>
                      <a:lnTo>
                        <a:pt x="2506" y="482946"/>
                      </a:lnTo>
                      <a:lnTo>
                        <a:pt x="0" y="482946"/>
                      </a:lnTo>
                      <a:close/>
                    </a:path>
                  </a:pathLst>
                </a:custGeom>
                <a:grp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
            <p:nvSpPr>
              <p:cNvPr id="165" name="Oval 183">
                <a:extLst>
                  <a:ext uri="{FF2B5EF4-FFF2-40B4-BE49-F238E27FC236}">
                    <a16:creationId xmlns:a16="http://schemas.microsoft.com/office/drawing/2014/main" id="{70935363-5296-4FAF-8D34-C2CA26F7FDD6}"/>
                  </a:ext>
                </a:extLst>
              </p:cNvPr>
              <p:cNvSpPr/>
              <p:nvPr/>
            </p:nvSpPr>
            <p:spPr>
              <a:xfrm>
                <a:off x="1097653" y="3194942"/>
                <a:ext cx="855228" cy="61921"/>
              </a:xfrm>
              <a:custGeom>
                <a:avLst/>
                <a:gdLst>
                  <a:gd name="connsiteX0" fmla="*/ 0 w 855227"/>
                  <a:gd name="connsiteY0" fmla="*/ 61921 h 123842"/>
                  <a:gd name="connsiteX1" fmla="*/ 427614 w 855227"/>
                  <a:gd name="connsiteY1" fmla="*/ 0 h 123842"/>
                  <a:gd name="connsiteX2" fmla="*/ 855228 w 855227"/>
                  <a:gd name="connsiteY2" fmla="*/ 61921 h 123842"/>
                  <a:gd name="connsiteX3" fmla="*/ 427614 w 855227"/>
                  <a:gd name="connsiteY3" fmla="*/ 123842 h 123842"/>
                  <a:gd name="connsiteX4" fmla="*/ 0 w 855227"/>
                  <a:gd name="connsiteY4" fmla="*/ 61921 h 123842"/>
                  <a:gd name="connsiteX0" fmla="*/ 427614 w 855228"/>
                  <a:gd name="connsiteY0" fmla="*/ 0 h 123842"/>
                  <a:gd name="connsiteX1" fmla="*/ 855228 w 855228"/>
                  <a:gd name="connsiteY1" fmla="*/ 61921 h 123842"/>
                  <a:gd name="connsiteX2" fmla="*/ 427614 w 855228"/>
                  <a:gd name="connsiteY2" fmla="*/ 123842 h 123842"/>
                  <a:gd name="connsiteX3" fmla="*/ 0 w 855228"/>
                  <a:gd name="connsiteY3" fmla="*/ 61921 h 123842"/>
                  <a:gd name="connsiteX4" fmla="*/ 519054 w 855228"/>
                  <a:gd name="connsiteY4" fmla="*/ 91440 h 123842"/>
                  <a:gd name="connsiteX0" fmla="*/ 427614 w 855228"/>
                  <a:gd name="connsiteY0" fmla="*/ 0 h 123842"/>
                  <a:gd name="connsiteX1" fmla="*/ 855228 w 855228"/>
                  <a:gd name="connsiteY1" fmla="*/ 61921 h 123842"/>
                  <a:gd name="connsiteX2" fmla="*/ 427614 w 855228"/>
                  <a:gd name="connsiteY2" fmla="*/ 123842 h 123842"/>
                  <a:gd name="connsiteX3" fmla="*/ 0 w 855228"/>
                  <a:gd name="connsiteY3" fmla="*/ 61921 h 123842"/>
                  <a:gd name="connsiteX0" fmla="*/ 855228 w 855228"/>
                  <a:gd name="connsiteY0" fmla="*/ 0 h 61921"/>
                  <a:gd name="connsiteX1" fmla="*/ 427614 w 855228"/>
                  <a:gd name="connsiteY1" fmla="*/ 61921 h 61921"/>
                  <a:gd name="connsiteX2" fmla="*/ 0 w 855228"/>
                  <a:gd name="connsiteY2" fmla="*/ 0 h 61921"/>
                </a:gdLst>
                <a:ahLst/>
                <a:cxnLst>
                  <a:cxn ang="0">
                    <a:pos x="connsiteX0" y="connsiteY0"/>
                  </a:cxn>
                  <a:cxn ang="0">
                    <a:pos x="connsiteX1" y="connsiteY1"/>
                  </a:cxn>
                  <a:cxn ang="0">
                    <a:pos x="connsiteX2" y="connsiteY2"/>
                  </a:cxn>
                </a:cxnLst>
                <a:rect l="l" t="t" r="r" b="b"/>
                <a:pathLst>
                  <a:path w="855228" h="61921">
                    <a:moveTo>
                      <a:pt x="855228" y="0"/>
                    </a:moveTo>
                    <a:cubicBezTo>
                      <a:pt x="855228" y="34198"/>
                      <a:pt x="663779" y="61921"/>
                      <a:pt x="427614" y="61921"/>
                    </a:cubicBezTo>
                    <a:cubicBezTo>
                      <a:pt x="191449" y="61921"/>
                      <a:pt x="0" y="34198"/>
                      <a:pt x="0" y="0"/>
                    </a:cubicBezTo>
                  </a:path>
                </a:pathLst>
              </a:custGeom>
              <a:grp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66" name="Oval 183">
                <a:extLst>
                  <a:ext uri="{FF2B5EF4-FFF2-40B4-BE49-F238E27FC236}">
                    <a16:creationId xmlns:a16="http://schemas.microsoft.com/office/drawing/2014/main" id="{BE9603DE-E234-47EC-8F92-86EE47268514}"/>
                  </a:ext>
                </a:extLst>
              </p:cNvPr>
              <p:cNvSpPr/>
              <p:nvPr/>
            </p:nvSpPr>
            <p:spPr>
              <a:xfrm>
                <a:off x="1097653" y="3449929"/>
                <a:ext cx="855228" cy="61921"/>
              </a:xfrm>
              <a:custGeom>
                <a:avLst/>
                <a:gdLst>
                  <a:gd name="connsiteX0" fmla="*/ 0 w 855227"/>
                  <a:gd name="connsiteY0" fmla="*/ 61921 h 123842"/>
                  <a:gd name="connsiteX1" fmla="*/ 427614 w 855227"/>
                  <a:gd name="connsiteY1" fmla="*/ 0 h 123842"/>
                  <a:gd name="connsiteX2" fmla="*/ 855228 w 855227"/>
                  <a:gd name="connsiteY2" fmla="*/ 61921 h 123842"/>
                  <a:gd name="connsiteX3" fmla="*/ 427614 w 855227"/>
                  <a:gd name="connsiteY3" fmla="*/ 123842 h 123842"/>
                  <a:gd name="connsiteX4" fmla="*/ 0 w 855227"/>
                  <a:gd name="connsiteY4" fmla="*/ 61921 h 123842"/>
                  <a:gd name="connsiteX0" fmla="*/ 427614 w 855228"/>
                  <a:gd name="connsiteY0" fmla="*/ 0 h 123842"/>
                  <a:gd name="connsiteX1" fmla="*/ 855228 w 855228"/>
                  <a:gd name="connsiteY1" fmla="*/ 61921 h 123842"/>
                  <a:gd name="connsiteX2" fmla="*/ 427614 w 855228"/>
                  <a:gd name="connsiteY2" fmla="*/ 123842 h 123842"/>
                  <a:gd name="connsiteX3" fmla="*/ 0 w 855228"/>
                  <a:gd name="connsiteY3" fmla="*/ 61921 h 123842"/>
                  <a:gd name="connsiteX4" fmla="*/ 519054 w 855228"/>
                  <a:gd name="connsiteY4" fmla="*/ 91440 h 123842"/>
                  <a:gd name="connsiteX0" fmla="*/ 427614 w 855228"/>
                  <a:gd name="connsiteY0" fmla="*/ 0 h 123842"/>
                  <a:gd name="connsiteX1" fmla="*/ 855228 w 855228"/>
                  <a:gd name="connsiteY1" fmla="*/ 61921 h 123842"/>
                  <a:gd name="connsiteX2" fmla="*/ 427614 w 855228"/>
                  <a:gd name="connsiteY2" fmla="*/ 123842 h 123842"/>
                  <a:gd name="connsiteX3" fmla="*/ 0 w 855228"/>
                  <a:gd name="connsiteY3" fmla="*/ 61921 h 123842"/>
                  <a:gd name="connsiteX0" fmla="*/ 855228 w 855228"/>
                  <a:gd name="connsiteY0" fmla="*/ 0 h 61921"/>
                  <a:gd name="connsiteX1" fmla="*/ 427614 w 855228"/>
                  <a:gd name="connsiteY1" fmla="*/ 61921 h 61921"/>
                  <a:gd name="connsiteX2" fmla="*/ 0 w 855228"/>
                  <a:gd name="connsiteY2" fmla="*/ 0 h 61921"/>
                </a:gdLst>
                <a:ahLst/>
                <a:cxnLst>
                  <a:cxn ang="0">
                    <a:pos x="connsiteX0" y="connsiteY0"/>
                  </a:cxn>
                  <a:cxn ang="0">
                    <a:pos x="connsiteX1" y="connsiteY1"/>
                  </a:cxn>
                  <a:cxn ang="0">
                    <a:pos x="connsiteX2" y="connsiteY2"/>
                  </a:cxn>
                </a:cxnLst>
                <a:rect l="l" t="t" r="r" b="b"/>
                <a:pathLst>
                  <a:path w="855228" h="61921">
                    <a:moveTo>
                      <a:pt x="855228" y="0"/>
                    </a:moveTo>
                    <a:cubicBezTo>
                      <a:pt x="855228" y="34198"/>
                      <a:pt x="663779" y="61921"/>
                      <a:pt x="427614" y="61921"/>
                    </a:cubicBezTo>
                    <a:cubicBezTo>
                      <a:pt x="191449" y="61921"/>
                      <a:pt x="0" y="34198"/>
                      <a:pt x="0" y="0"/>
                    </a:cubicBezTo>
                  </a:path>
                </a:pathLst>
              </a:custGeom>
              <a:grp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
          <p:nvSpPr>
            <p:cNvPr id="204" name="Oval 203">
              <a:extLst>
                <a:ext uri="{FF2B5EF4-FFF2-40B4-BE49-F238E27FC236}">
                  <a16:creationId xmlns:a16="http://schemas.microsoft.com/office/drawing/2014/main" id="{9DDEE71C-77A2-47F4-AA75-EFAC312C2B9E}"/>
                </a:ext>
              </a:extLst>
            </p:cNvPr>
            <p:cNvSpPr/>
            <p:nvPr/>
          </p:nvSpPr>
          <p:spPr>
            <a:xfrm>
              <a:off x="7323589" y="2780685"/>
              <a:ext cx="858520" cy="858520"/>
            </a:xfrm>
            <a:prstGeom prst="ellipse">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5" name="Oval 204">
              <a:extLst>
                <a:ext uri="{FF2B5EF4-FFF2-40B4-BE49-F238E27FC236}">
                  <a16:creationId xmlns:a16="http://schemas.microsoft.com/office/drawing/2014/main" id="{C547B5CA-8449-4BAD-A9F1-6C3832A34D9D}"/>
                </a:ext>
              </a:extLst>
            </p:cNvPr>
            <p:cNvSpPr/>
            <p:nvPr/>
          </p:nvSpPr>
          <p:spPr>
            <a:xfrm>
              <a:off x="7828408" y="3220396"/>
              <a:ext cx="462385" cy="462385"/>
            </a:xfrm>
            <a:prstGeom prst="ellipse">
              <a:avLst/>
            </a:prstGeom>
            <a:solidFill>
              <a:srgbClr val="6FAF2E"/>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prstClr val="white"/>
                  </a:solidFill>
                </a:rPr>
                <a:t>!</a:t>
              </a:r>
            </a:p>
          </p:txBody>
        </p:sp>
      </p:grpSp>
      <p:sp>
        <p:nvSpPr>
          <p:cNvPr id="37" name="Title 8">
            <a:extLst>
              <a:ext uri="{FF2B5EF4-FFF2-40B4-BE49-F238E27FC236}">
                <a16:creationId xmlns:a16="http://schemas.microsoft.com/office/drawing/2014/main" id="{3AE9668B-02DA-499A-83FF-98545E687DA3}"/>
              </a:ext>
            </a:extLst>
          </p:cNvPr>
          <p:cNvSpPr txBox="1">
            <a:spLocks/>
          </p:cNvSpPr>
          <p:nvPr/>
        </p:nvSpPr>
        <p:spPr>
          <a:xfrm>
            <a:off x="847064" y="3964630"/>
            <a:ext cx="1544263" cy="843589"/>
          </a:xfrm>
          <a:prstGeom prst="rect">
            <a:avLst/>
          </a:prstGeom>
        </p:spPr>
        <p:txBody>
          <a:bodyPr/>
          <a:lstStyle>
            <a:lvl1pPr algn="l" defTabSz="457200" rtl="0" eaLnBrk="1" latinLnBrk="0" hangingPunct="1">
              <a:spcBef>
                <a:spcPct val="0"/>
              </a:spcBef>
              <a:buNone/>
              <a:defRPr sz="2800" b="1" i="0" kern="1200">
                <a:solidFill>
                  <a:schemeClr val="tx1">
                    <a:lumMod val="95000"/>
                  </a:schemeClr>
                </a:solidFill>
                <a:latin typeface="Arial"/>
                <a:ea typeface="+mj-ea"/>
                <a:cs typeface="Arial"/>
              </a:defRPr>
            </a:lvl1pPr>
          </a:lstStyle>
          <a:p>
            <a:pPr algn="ctr"/>
            <a:r>
              <a:rPr lang="en-US" sz="1800" b="0" dirty="0">
                <a:solidFill>
                  <a:prstClr val="white"/>
                </a:solidFill>
              </a:rPr>
              <a:t>Time to Value</a:t>
            </a:r>
          </a:p>
        </p:txBody>
      </p:sp>
      <p:sp>
        <p:nvSpPr>
          <p:cNvPr id="38" name="Title 8">
            <a:extLst>
              <a:ext uri="{FF2B5EF4-FFF2-40B4-BE49-F238E27FC236}">
                <a16:creationId xmlns:a16="http://schemas.microsoft.com/office/drawing/2014/main" id="{09DE2916-8979-4B65-9CA8-5BC9493D491F}"/>
              </a:ext>
            </a:extLst>
          </p:cNvPr>
          <p:cNvSpPr txBox="1">
            <a:spLocks/>
          </p:cNvSpPr>
          <p:nvPr/>
        </p:nvSpPr>
        <p:spPr>
          <a:xfrm>
            <a:off x="3493125" y="3964629"/>
            <a:ext cx="2245995" cy="1023932"/>
          </a:xfrm>
          <a:prstGeom prst="rect">
            <a:avLst/>
          </a:prstGeom>
        </p:spPr>
        <p:txBody>
          <a:bodyPr/>
          <a:lstStyle>
            <a:lvl1pPr algn="l" defTabSz="457200" rtl="0" eaLnBrk="1" latinLnBrk="0" hangingPunct="1">
              <a:spcBef>
                <a:spcPct val="0"/>
              </a:spcBef>
              <a:buNone/>
              <a:defRPr sz="2800" b="1" i="0" kern="1200">
                <a:solidFill>
                  <a:schemeClr val="tx1">
                    <a:lumMod val="95000"/>
                  </a:schemeClr>
                </a:solidFill>
                <a:latin typeface="Arial"/>
                <a:ea typeface="+mj-ea"/>
                <a:cs typeface="Arial"/>
              </a:defRPr>
            </a:lvl1pPr>
          </a:lstStyle>
          <a:p>
            <a:pPr algn="ctr"/>
            <a:r>
              <a:rPr lang="en-US" sz="1800" b="0" dirty="0">
                <a:solidFill>
                  <a:prstClr val="white"/>
                </a:solidFill>
              </a:rPr>
              <a:t>Distributed Optimized </a:t>
            </a:r>
            <a:br>
              <a:rPr lang="en-US" sz="1800" b="0" dirty="0">
                <a:solidFill>
                  <a:prstClr val="white"/>
                </a:solidFill>
              </a:rPr>
            </a:br>
            <a:r>
              <a:rPr lang="en-US" sz="1800" b="0" dirty="0">
                <a:solidFill>
                  <a:prstClr val="white"/>
                </a:solidFill>
              </a:rPr>
              <a:t>Capacity</a:t>
            </a:r>
          </a:p>
        </p:txBody>
      </p:sp>
      <p:sp>
        <p:nvSpPr>
          <p:cNvPr id="39" name="Title 8">
            <a:extLst>
              <a:ext uri="{FF2B5EF4-FFF2-40B4-BE49-F238E27FC236}">
                <a16:creationId xmlns:a16="http://schemas.microsoft.com/office/drawing/2014/main" id="{F847953E-96F3-4DD4-BEFC-1B7D118A00DB}"/>
              </a:ext>
            </a:extLst>
          </p:cNvPr>
          <p:cNvSpPr txBox="1">
            <a:spLocks/>
          </p:cNvSpPr>
          <p:nvPr/>
        </p:nvSpPr>
        <p:spPr>
          <a:xfrm>
            <a:off x="6389387" y="3964629"/>
            <a:ext cx="2679790" cy="1023932"/>
          </a:xfrm>
          <a:prstGeom prst="rect">
            <a:avLst/>
          </a:prstGeom>
        </p:spPr>
        <p:txBody>
          <a:bodyPr/>
          <a:lstStyle>
            <a:lvl1pPr algn="l" defTabSz="457200" rtl="0" eaLnBrk="1" latinLnBrk="0" hangingPunct="1">
              <a:spcBef>
                <a:spcPct val="0"/>
              </a:spcBef>
              <a:buNone/>
              <a:defRPr sz="2800" b="1" i="0" kern="1200">
                <a:solidFill>
                  <a:schemeClr val="tx1">
                    <a:lumMod val="95000"/>
                  </a:schemeClr>
                </a:solidFill>
                <a:latin typeface="Arial"/>
                <a:ea typeface="+mj-ea"/>
                <a:cs typeface="Arial"/>
              </a:defRPr>
            </a:lvl1pPr>
          </a:lstStyle>
          <a:p>
            <a:pPr algn="ctr"/>
            <a:r>
              <a:rPr lang="en-US" sz="1800" b="0" dirty="0">
                <a:solidFill>
                  <a:prstClr val="white"/>
                </a:solidFill>
              </a:rPr>
              <a:t>Critical Workloads Datacenter </a:t>
            </a:r>
            <a:br>
              <a:rPr lang="en-US" sz="1800" b="0" dirty="0">
                <a:solidFill>
                  <a:prstClr val="white"/>
                </a:solidFill>
              </a:rPr>
            </a:br>
            <a:r>
              <a:rPr lang="en-US" sz="1800" b="0" dirty="0">
                <a:solidFill>
                  <a:prstClr val="white"/>
                </a:solidFill>
              </a:rPr>
              <a:t>Replacement</a:t>
            </a:r>
          </a:p>
        </p:txBody>
      </p:sp>
    </p:spTree>
    <p:extLst>
      <p:ext uri="{BB962C8B-B14F-4D97-AF65-F5344CB8AC3E}">
        <p14:creationId xmlns:p14="http://schemas.microsoft.com/office/powerpoint/2010/main" val="1415873971"/>
      </p:ext>
    </p:extLst>
  </p:cSld>
  <p:clrMapOvr>
    <a:masterClrMapping/>
  </p:clrMapOvr>
  <mc:AlternateContent xmlns:mc="http://schemas.openxmlformats.org/markup-compatibility/2006" xmlns:p14="http://schemas.microsoft.com/office/powerpoint/2010/main">
    <mc:Choice Requires="p14">
      <p:transition spd="med" p14:dur="700">
        <p:cover dir="u"/>
      </p:transition>
    </mc:Choice>
    <mc:Fallback xmlns="">
      <p:transition spd="med">
        <p:cover dir="u"/>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gradFill>
          <a:gsLst>
            <a:gs pos="100000">
              <a:schemeClr val="accent4"/>
            </a:gs>
            <a:gs pos="0">
              <a:schemeClr val="accent4">
                <a:lumMod val="75000"/>
              </a:schemeClr>
            </a:gs>
          </a:gsLst>
          <a:lin ang="5400000" scaled="0"/>
        </a:gradFill>
        <a:effectLst/>
      </p:bgPr>
    </p:bg>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50BD2149-EAD3-4837-99C9-7F85655EE1EC}"/>
              </a:ext>
            </a:extLst>
          </p:cNvPr>
          <p:cNvSpPr txBox="1"/>
          <p:nvPr/>
        </p:nvSpPr>
        <p:spPr>
          <a:xfrm>
            <a:off x="802106" y="1341660"/>
            <a:ext cx="7443537" cy="1754326"/>
          </a:xfrm>
          <a:prstGeom prst="rect">
            <a:avLst/>
          </a:prstGeom>
          <a:noFill/>
        </p:spPr>
        <p:txBody>
          <a:bodyPr wrap="square" rtlCol="0">
            <a:spAutoFit/>
          </a:bodyPr>
          <a:lstStyle/>
          <a:p>
            <a:pPr marL="0" marR="0" lvl="0" indent="0" algn="ctr" defTabSz="457200" rtl="0" eaLnBrk="1" fontAlgn="auto" latinLnBrk="0" hangingPunct="1">
              <a:lnSpc>
                <a:spcPct val="9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white"/>
                </a:solidFill>
                <a:effectLst/>
                <a:uLnTx/>
                <a:uFillTx/>
                <a:latin typeface="Arial"/>
                <a:ea typeface="+mn-ea"/>
                <a:cs typeface="+mn-cs"/>
              </a:rPr>
              <a:t>“You can’t legislate against failure, focus on fast detection and response.”</a:t>
            </a:r>
          </a:p>
        </p:txBody>
      </p:sp>
      <p:sp>
        <p:nvSpPr>
          <p:cNvPr id="21" name="TextBox 20">
            <a:extLst>
              <a:ext uri="{FF2B5EF4-FFF2-40B4-BE49-F238E27FC236}">
                <a16:creationId xmlns:a16="http://schemas.microsoft.com/office/drawing/2014/main" id="{F415BA03-B6B3-43D4-A527-DAC1E176B2D0}"/>
              </a:ext>
            </a:extLst>
          </p:cNvPr>
          <p:cNvSpPr txBox="1"/>
          <p:nvPr/>
        </p:nvSpPr>
        <p:spPr>
          <a:xfrm>
            <a:off x="3111708" y="3272449"/>
            <a:ext cx="2824332" cy="430887"/>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0" normalizeH="0" baseline="0" noProof="0" dirty="0">
                <a:ln>
                  <a:noFill/>
                </a:ln>
                <a:solidFill>
                  <a:prstClr val="white"/>
                </a:solidFill>
                <a:effectLst/>
                <a:uLnTx/>
                <a:uFillTx/>
                <a:latin typeface="Arial"/>
                <a:ea typeface="+mn-ea"/>
                <a:cs typeface="+mn-cs"/>
              </a:rPr>
              <a:t>—Chris Pinkham</a:t>
            </a:r>
          </a:p>
        </p:txBody>
      </p:sp>
    </p:spTree>
    <p:extLst>
      <p:ext uri="{BB962C8B-B14F-4D97-AF65-F5344CB8AC3E}">
        <p14:creationId xmlns:p14="http://schemas.microsoft.com/office/powerpoint/2010/main" val="2352063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42" presetClass="path" presetSubtype="0" decel="100000" fill="hold" grpId="1" nodeType="withEffect">
                                  <p:stCondLst>
                                    <p:cond delay="0"/>
                                  </p:stCondLst>
                                  <p:childTnLst>
                                    <p:animMotion origin="layout" path="M -1.21011E-6 2.17885E-7 L -1.21011E-6 0.04358 " pathEditMode="relative" rAng="0" ptsTypes="AA">
                                      <p:cBhvr>
                                        <p:cTn id="9" dur="500" spd="-100000" fill="hold"/>
                                        <p:tgtEl>
                                          <p:spTgt spid="20"/>
                                        </p:tgtEl>
                                        <p:attrNameLst>
                                          <p:attrName>ppt_x</p:attrName>
                                          <p:attrName>ppt_y</p:attrName>
                                        </p:attrNameLst>
                                      </p:cBhvr>
                                      <p:rCtr x="0" y="2179"/>
                                    </p:animMotion>
                                  </p:childTnLst>
                                </p:cTn>
                              </p:par>
                              <p:par>
                                <p:cTn id="10" presetID="10" presetClass="entr" presetSubtype="0" fill="hold" grpId="0" nodeType="withEffect">
                                  <p:stCondLst>
                                    <p:cond delay="10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500"/>
                                        <p:tgtEl>
                                          <p:spTgt spid="21"/>
                                        </p:tgtEl>
                                      </p:cBhvr>
                                    </p:animEffect>
                                  </p:childTnLst>
                                </p:cTn>
                              </p:par>
                              <p:par>
                                <p:cTn id="13" presetID="42" presetClass="path" presetSubtype="0" decel="100000" fill="hold" grpId="1" nodeType="withEffect">
                                  <p:stCondLst>
                                    <p:cond delay="100"/>
                                  </p:stCondLst>
                                  <p:childTnLst>
                                    <p:animMotion origin="layout" path="M -1.21011E-6 2.17885E-7 L -1.21011E-6 0.04358 " pathEditMode="relative" rAng="0" ptsTypes="AA">
                                      <p:cBhvr>
                                        <p:cTn id="14" dur="500" spd="-100000" fill="hold"/>
                                        <p:tgtEl>
                                          <p:spTgt spid="21"/>
                                        </p:tgtEl>
                                        <p:attrNameLst>
                                          <p:attrName>ppt_x</p:attrName>
                                          <p:attrName>ppt_y</p:attrName>
                                        </p:attrNameLst>
                                      </p:cBhvr>
                                      <p:rCtr x="0" y="217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0" grpId="1"/>
      <p:bldP spid="21" grpId="0"/>
      <p:bldP spid="21" grpId="1"/>
    </p:bldLst>
  </p:timing>
</p:sld>
</file>

<file path=ppt/slides/slide26.xml><?xml version="1.0" encoding="utf-8"?>
<p:sld xmlns:a="http://schemas.openxmlformats.org/drawingml/2006/main" xmlns:r="http://schemas.openxmlformats.org/officeDocument/2006/relationships" xmlns:p="http://schemas.openxmlformats.org/presentationml/2006/main">
  <p:cSld>
    <p:bg>
      <p:bgPr>
        <a:gradFill>
          <a:gsLst>
            <a:gs pos="84513">
              <a:srgbClr val="C00000"/>
            </a:gs>
            <a:gs pos="0">
              <a:srgbClr val="760000"/>
            </a:gs>
          </a:gsLst>
          <a:lin ang="5400000" scaled="0"/>
        </a:gradFill>
        <a:effectLst/>
      </p:bgPr>
    </p:bg>
    <p:spTree>
      <p:nvGrpSpPr>
        <p:cNvPr id="1" name=""/>
        <p:cNvGrpSpPr/>
        <p:nvPr/>
      </p:nvGrpSpPr>
      <p:grpSpPr>
        <a:xfrm>
          <a:off x="0" y="0"/>
          <a:ext cx="0" cy="0"/>
          <a:chOff x="0" y="0"/>
          <a:chExt cx="0" cy="0"/>
        </a:xfrm>
      </p:grpSpPr>
      <p:grpSp>
        <p:nvGrpSpPr>
          <p:cNvPr id="67" name="Group 66">
            <a:extLst>
              <a:ext uri="{FF2B5EF4-FFF2-40B4-BE49-F238E27FC236}">
                <a16:creationId xmlns:a16="http://schemas.microsoft.com/office/drawing/2014/main" id="{3668E4ED-9EB9-4D72-BD6C-15B301832302}"/>
              </a:ext>
            </a:extLst>
          </p:cNvPr>
          <p:cNvGrpSpPr/>
          <p:nvPr/>
        </p:nvGrpSpPr>
        <p:grpSpPr>
          <a:xfrm>
            <a:off x="5486400" y="2526347"/>
            <a:ext cx="1520145" cy="1831341"/>
            <a:chOff x="4568711" y="2526347"/>
            <a:chExt cx="1520145" cy="1831341"/>
          </a:xfrm>
        </p:grpSpPr>
        <p:sp>
          <p:nvSpPr>
            <p:cNvPr id="64" name="Freeform: Shape 63">
              <a:extLst>
                <a:ext uri="{FF2B5EF4-FFF2-40B4-BE49-F238E27FC236}">
                  <a16:creationId xmlns:a16="http://schemas.microsoft.com/office/drawing/2014/main" id="{8059A97B-731C-46F2-AD84-161905731D1C}"/>
                </a:ext>
              </a:extLst>
            </p:cNvPr>
            <p:cNvSpPr/>
            <p:nvPr/>
          </p:nvSpPr>
          <p:spPr>
            <a:xfrm>
              <a:off x="4568711" y="2526347"/>
              <a:ext cx="1365250" cy="1831340"/>
            </a:xfrm>
            <a:custGeom>
              <a:avLst/>
              <a:gdLst>
                <a:gd name="connsiteX0" fmla="*/ 1346200 w 1365250"/>
                <a:gd name="connsiteY0" fmla="*/ 0 h 1835150"/>
                <a:gd name="connsiteX1" fmla="*/ 0 w 1365250"/>
                <a:gd name="connsiteY1" fmla="*/ 0 h 1835150"/>
                <a:gd name="connsiteX2" fmla="*/ 0 w 1365250"/>
                <a:gd name="connsiteY2" fmla="*/ 1835150 h 1835150"/>
                <a:gd name="connsiteX3" fmla="*/ 1200150 w 1365250"/>
                <a:gd name="connsiteY3" fmla="*/ 1835150 h 1835150"/>
                <a:gd name="connsiteX4" fmla="*/ 1200150 w 1365250"/>
                <a:gd name="connsiteY4" fmla="*/ 1270000 h 1835150"/>
                <a:gd name="connsiteX5" fmla="*/ 1365250 w 1365250"/>
                <a:gd name="connsiteY5" fmla="*/ 1270000 h 1835150"/>
                <a:gd name="connsiteX0" fmla="*/ 1358106 w 1365250"/>
                <a:gd name="connsiteY0" fmla="*/ 2381 h 1835150"/>
                <a:gd name="connsiteX1" fmla="*/ 0 w 1365250"/>
                <a:gd name="connsiteY1" fmla="*/ 0 h 1835150"/>
                <a:gd name="connsiteX2" fmla="*/ 0 w 1365250"/>
                <a:gd name="connsiteY2" fmla="*/ 1835150 h 1835150"/>
                <a:gd name="connsiteX3" fmla="*/ 1200150 w 1365250"/>
                <a:gd name="connsiteY3" fmla="*/ 1835150 h 1835150"/>
                <a:gd name="connsiteX4" fmla="*/ 1200150 w 1365250"/>
                <a:gd name="connsiteY4" fmla="*/ 1270000 h 1835150"/>
                <a:gd name="connsiteX5" fmla="*/ 1365250 w 1365250"/>
                <a:gd name="connsiteY5" fmla="*/ 1270000 h 1835150"/>
                <a:gd name="connsiteX0" fmla="*/ 1365250 w 1365250"/>
                <a:gd name="connsiteY0" fmla="*/ 2381 h 1835150"/>
                <a:gd name="connsiteX1" fmla="*/ 0 w 1365250"/>
                <a:gd name="connsiteY1" fmla="*/ 0 h 1835150"/>
                <a:gd name="connsiteX2" fmla="*/ 0 w 1365250"/>
                <a:gd name="connsiteY2" fmla="*/ 1835150 h 1835150"/>
                <a:gd name="connsiteX3" fmla="*/ 1200150 w 1365250"/>
                <a:gd name="connsiteY3" fmla="*/ 1835150 h 1835150"/>
                <a:gd name="connsiteX4" fmla="*/ 1200150 w 1365250"/>
                <a:gd name="connsiteY4" fmla="*/ 1270000 h 1835150"/>
                <a:gd name="connsiteX5" fmla="*/ 1365250 w 1365250"/>
                <a:gd name="connsiteY5" fmla="*/ 1270000 h 1835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5250" h="1835150">
                  <a:moveTo>
                    <a:pt x="1365250" y="2381"/>
                  </a:moveTo>
                  <a:lnTo>
                    <a:pt x="0" y="0"/>
                  </a:lnTo>
                  <a:lnTo>
                    <a:pt x="0" y="1835150"/>
                  </a:lnTo>
                  <a:lnTo>
                    <a:pt x="1200150" y="1835150"/>
                  </a:lnTo>
                  <a:lnTo>
                    <a:pt x="1200150" y="1270000"/>
                  </a:lnTo>
                  <a:lnTo>
                    <a:pt x="1365250" y="1270000"/>
                  </a:lnTo>
                </a:path>
              </a:pathLst>
            </a:custGeom>
            <a:gradFill>
              <a:gsLst>
                <a:gs pos="10000">
                  <a:srgbClr val="8E8F8E"/>
                </a:gs>
                <a:gs pos="100000">
                  <a:schemeClr val="bg2">
                    <a:lumMod val="40000"/>
                    <a:lumOff val="60000"/>
                  </a:schemeClr>
                </a:gs>
              </a:gsLst>
              <a:lin ang="5400000" scaled="0"/>
            </a:gradFill>
            <a:ln w="22225">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61" name="Rectangle 60">
              <a:extLst>
                <a:ext uri="{FF2B5EF4-FFF2-40B4-BE49-F238E27FC236}">
                  <a16:creationId xmlns:a16="http://schemas.microsoft.com/office/drawing/2014/main" id="{8D230B73-A3A2-49C8-AC09-B2F1BD12A06D}"/>
                </a:ext>
              </a:extLst>
            </p:cNvPr>
            <p:cNvSpPr/>
            <p:nvPr/>
          </p:nvSpPr>
          <p:spPr>
            <a:xfrm>
              <a:off x="5769770" y="3790950"/>
              <a:ext cx="319086" cy="566738"/>
            </a:xfrm>
            <a:prstGeom prst="rect">
              <a:avLst/>
            </a:prstGeom>
            <a:gradFill>
              <a:gsLst>
                <a:gs pos="10000">
                  <a:schemeClr val="bg2"/>
                </a:gs>
                <a:gs pos="100000">
                  <a:schemeClr val="bg2">
                    <a:lumMod val="40000"/>
                    <a:lumOff val="60000"/>
                  </a:schemeClr>
                </a:gs>
              </a:gsLst>
              <a:lin ang="5400000" scaled="0"/>
            </a:gradFill>
            <a:ln w="22225">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grpSp>
      <p:sp>
        <p:nvSpPr>
          <p:cNvPr id="52" name="Freeform: Shape 51">
            <a:extLst>
              <a:ext uri="{FF2B5EF4-FFF2-40B4-BE49-F238E27FC236}">
                <a16:creationId xmlns:a16="http://schemas.microsoft.com/office/drawing/2014/main" id="{13EEE363-F648-480E-B9D3-E298226D60A5}"/>
              </a:ext>
            </a:extLst>
          </p:cNvPr>
          <p:cNvSpPr/>
          <p:nvPr/>
        </p:nvSpPr>
        <p:spPr>
          <a:xfrm>
            <a:off x="8009178" y="3859212"/>
            <a:ext cx="186928" cy="498475"/>
          </a:xfrm>
          <a:custGeom>
            <a:avLst/>
            <a:gdLst/>
            <a:ahLst/>
            <a:cxnLst/>
            <a:rect l="0" t="0" r="0" b="0"/>
            <a:pathLst>
              <a:path w="428625" h="1143000">
                <a:moveTo>
                  <a:pt x="217170" y="0"/>
                </a:moveTo>
                <a:cubicBezTo>
                  <a:pt x="164783" y="0"/>
                  <a:pt x="122873" y="41910"/>
                  <a:pt x="122873" y="94298"/>
                </a:cubicBezTo>
                <a:cubicBezTo>
                  <a:pt x="122873" y="127635"/>
                  <a:pt x="122873" y="183833"/>
                  <a:pt x="146685" y="220980"/>
                </a:cubicBezTo>
                <a:cubicBezTo>
                  <a:pt x="147638" y="244793"/>
                  <a:pt x="149543" y="268605"/>
                  <a:pt x="147638" y="292418"/>
                </a:cubicBezTo>
                <a:lnTo>
                  <a:pt x="106680" y="292418"/>
                </a:lnTo>
                <a:cubicBezTo>
                  <a:pt x="47625" y="292418"/>
                  <a:pt x="0" y="340043"/>
                  <a:pt x="0" y="399098"/>
                </a:cubicBezTo>
                <a:lnTo>
                  <a:pt x="0" y="469583"/>
                </a:lnTo>
                <a:lnTo>
                  <a:pt x="0" y="646748"/>
                </a:lnTo>
                <a:cubicBezTo>
                  <a:pt x="0" y="685800"/>
                  <a:pt x="31433" y="717233"/>
                  <a:pt x="70485" y="717233"/>
                </a:cubicBezTo>
                <a:lnTo>
                  <a:pt x="70485" y="717233"/>
                </a:lnTo>
                <a:lnTo>
                  <a:pt x="70485" y="1078230"/>
                </a:lnTo>
                <a:cubicBezTo>
                  <a:pt x="70485" y="1119188"/>
                  <a:pt x="103823" y="1151573"/>
                  <a:pt x="143828" y="1151573"/>
                </a:cubicBezTo>
                <a:lnTo>
                  <a:pt x="290513" y="1151573"/>
                </a:lnTo>
                <a:cubicBezTo>
                  <a:pt x="331470" y="1151573"/>
                  <a:pt x="363855" y="1118235"/>
                  <a:pt x="363855" y="1078230"/>
                </a:cubicBezTo>
                <a:lnTo>
                  <a:pt x="363855" y="718185"/>
                </a:lnTo>
                <a:lnTo>
                  <a:pt x="363855" y="718185"/>
                </a:lnTo>
                <a:cubicBezTo>
                  <a:pt x="402908" y="718185"/>
                  <a:pt x="434340" y="686753"/>
                  <a:pt x="434340" y="647700"/>
                </a:cubicBezTo>
                <a:lnTo>
                  <a:pt x="434340" y="470535"/>
                </a:lnTo>
                <a:lnTo>
                  <a:pt x="434340" y="400050"/>
                </a:lnTo>
                <a:cubicBezTo>
                  <a:pt x="434340" y="340995"/>
                  <a:pt x="386715" y="293370"/>
                  <a:pt x="327660" y="293370"/>
                </a:cubicBezTo>
                <a:lnTo>
                  <a:pt x="286703" y="293370"/>
                </a:lnTo>
                <a:cubicBezTo>
                  <a:pt x="284798" y="269558"/>
                  <a:pt x="286703" y="245745"/>
                  <a:pt x="287655" y="221933"/>
                </a:cubicBezTo>
                <a:cubicBezTo>
                  <a:pt x="311468" y="184785"/>
                  <a:pt x="311468" y="127635"/>
                  <a:pt x="311468" y="95250"/>
                </a:cubicBezTo>
                <a:cubicBezTo>
                  <a:pt x="311468" y="41910"/>
                  <a:pt x="269558" y="0"/>
                  <a:pt x="217170" y="0"/>
                </a:cubicBezTo>
              </a:path>
            </a:pathLst>
          </a:custGeom>
          <a:solidFill>
            <a:schemeClr val="tx1"/>
          </a:solidFill>
          <a:ln w="2222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57" name="Freeform: Shape 56">
            <a:extLst>
              <a:ext uri="{FF2B5EF4-FFF2-40B4-BE49-F238E27FC236}">
                <a16:creationId xmlns:a16="http://schemas.microsoft.com/office/drawing/2014/main" id="{165645F5-413F-4706-AABA-962073305C0B}"/>
              </a:ext>
            </a:extLst>
          </p:cNvPr>
          <p:cNvSpPr/>
          <p:nvPr/>
        </p:nvSpPr>
        <p:spPr>
          <a:xfrm>
            <a:off x="7683934" y="3859212"/>
            <a:ext cx="186928" cy="498475"/>
          </a:xfrm>
          <a:custGeom>
            <a:avLst/>
            <a:gdLst/>
            <a:ahLst/>
            <a:cxnLst/>
            <a:rect l="0" t="0" r="0" b="0"/>
            <a:pathLst>
              <a:path w="428625" h="1143000">
                <a:moveTo>
                  <a:pt x="217170" y="0"/>
                </a:moveTo>
                <a:cubicBezTo>
                  <a:pt x="164783" y="0"/>
                  <a:pt x="122873" y="41910"/>
                  <a:pt x="122873" y="94298"/>
                </a:cubicBezTo>
                <a:cubicBezTo>
                  <a:pt x="122873" y="127635"/>
                  <a:pt x="122873" y="183833"/>
                  <a:pt x="146685" y="220980"/>
                </a:cubicBezTo>
                <a:cubicBezTo>
                  <a:pt x="147638" y="244793"/>
                  <a:pt x="149543" y="268605"/>
                  <a:pt x="147638" y="292418"/>
                </a:cubicBezTo>
                <a:lnTo>
                  <a:pt x="106680" y="292418"/>
                </a:lnTo>
                <a:cubicBezTo>
                  <a:pt x="47625" y="292418"/>
                  <a:pt x="0" y="340043"/>
                  <a:pt x="0" y="399098"/>
                </a:cubicBezTo>
                <a:lnTo>
                  <a:pt x="0" y="469583"/>
                </a:lnTo>
                <a:lnTo>
                  <a:pt x="0" y="646748"/>
                </a:lnTo>
                <a:cubicBezTo>
                  <a:pt x="0" y="685800"/>
                  <a:pt x="31433" y="717233"/>
                  <a:pt x="70485" y="717233"/>
                </a:cubicBezTo>
                <a:lnTo>
                  <a:pt x="70485" y="717233"/>
                </a:lnTo>
                <a:lnTo>
                  <a:pt x="70485" y="1078230"/>
                </a:lnTo>
                <a:cubicBezTo>
                  <a:pt x="70485" y="1119188"/>
                  <a:pt x="103823" y="1151573"/>
                  <a:pt x="143828" y="1151573"/>
                </a:cubicBezTo>
                <a:lnTo>
                  <a:pt x="290513" y="1151573"/>
                </a:lnTo>
                <a:cubicBezTo>
                  <a:pt x="331470" y="1151573"/>
                  <a:pt x="363855" y="1118235"/>
                  <a:pt x="363855" y="1078230"/>
                </a:cubicBezTo>
                <a:lnTo>
                  <a:pt x="363855" y="718185"/>
                </a:lnTo>
                <a:lnTo>
                  <a:pt x="363855" y="718185"/>
                </a:lnTo>
                <a:cubicBezTo>
                  <a:pt x="402908" y="718185"/>
                  <a:pt x="434340" y="686753"/>
                  <a:pt x="434340" y="647700"/>
                </a:cubicBezTo>
                <a:lnTo>
                  <a:pt x="434340" y="470535"/>
                </a:lnTo>
                <a:lnTo>
                  <a:pt x="434340" y="400050"/>
                </a:lnTo>
                <a:cubicBezTo>
                  <a:pt x="434340" y="340995"/>
                  <a:pt x="386715" y="293370"/>
                  <a:pt x="327660" y="293370"/>
                </a:cubicBezTo>
                <a:lnTo>
                  <a:pt x="286703" y="293370"/>
                </a:lnTo>
                <a:cubicBezTo>
                  <a:pt x="284798" y="269558"/>
                  <a:pt x="286703" y="245745"/>
                  <a:pt x="287655" y="221933"/>
                </a:cubicBezTo>
                <a:cubicBezTo>
                  <a:pt x="311468" y="184785"/>
                  <a:pt x="311468" y="127635"/>
                  <a:pt x="311468" y="95250"/>
                </a:cubicBezTo>
                <a:cubicBezTo>
                  <a:pt x="311468" y="41910"/>
                  <a:pt x="269558" y="0"/>
                  <a:pt x="217170" y="0"/>
                </a:cubicBezTo>
              </a:path>
            </a:pathLst>
          </a:custGeom>
          <a:solidFill>
            <a:schemeClr val="tx1"/>
          </a:solidFill>
          <a:ln w="2222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58" name="Freeform: Shape 57">
            <a:extLst>
              <a:ext uri="{FF2B5EF4-FFF2-40B4-BE49-F238E27FC236}">
                <a16:creationId xmlns:a16="http://schemas.microsoft.com/office/drawing/2014/main" id="{27364714-D13E-41AB-BEB3-2C642088FA6A}"/>
              </a:ext>
            </a:extLst>
          </p:cNvPr>
          <p:cNvSpPr/>
          <p:nvPr/>
        </p:nvSpPr>
        <p:spPr>
          <a:xfrm>
            <a:off x="7358690" y="3859212"/>
            <a:ext cx="186928" cy="498475"/>
          </a:xfrm>
          <a:custGeom>
            <a:avLst/>
            <a:gdLst/>
            <a:ahLst/>
            <a:cxnLst/>
            <a:rect l="0" t="0" r="0" b="0"/>
            <a:pathLst>
              <a:path w="428625" h="1143000">
                <a:moveTo>
                  <a:pt x="217170" y="0"/>
                </a:moveTo>
                <a:cubicBezTo>
                  <a:pt x="164783" y="0"/>
                  <a:pt x="122873" y="41910"/>
                  <a:pt x="122873" y="94298"/>
                </a:cubicBezTo>
                <a:cubicBezTo>
                  <a:pt x="122873" y="127635"/>
                  <a:pt x="122873" y="183833"/>
                  <a:pt x="146685" y="220980"/>
                </a:cubicBezTo>
                <a:cubicBezTo>
                  <a:pt x="147638" y="244793"/>
                  <a:pt x="149543" y="268605"/>
                  <a:pt x="147638" y="292418"/>
                </a:cubicBezTo>
                <a:lnTo>
                  <a:pt x="106680" y="292418"/>
                </a:lnTo>
                <a:cubicBezTo>
                  <a:pt x="47625" y="292418"/>
                  <a:pt x="0" y="340043"/>
                  <a:pt x="0" y="399098"/>
                </a:cubicBezTo>
                <a:lnTo>
                  <a:pt x="0" y="469583"/>
                </a:lnTo>
                <a:lnTo>
                  <a:pt x="0" y="646748"/>
                </a:lnTo>
                <a:cubicBezTo>
                  <a:pt x="0" y="685800"/>
                  <a:pt x="31433" y="717233"/>
                  <a:pt x="70485" y="717233"/>
                </a:cubicBezTo>
                <a:lnTo>
                  <a:pt x="70485" y="717233"/>
                </a:lnTo>
                <a:lnTo>
                  <a:pt x="70485" y="1078230"/>
                </a:lnTo>
                <a:cubicBezTo>
                  <a:pt x="70485" y="1119188"/>
                  <a:pt x="103823" y="1151573"/>
                  <a:pt x="143828" y="1151573"/>
                </a:cubicBezTo>
                <a:lnTo>
                  <a:pt x="290513" y="1151573"/>
                </a:lnTo>
                <a:cubicBezTo>
                  <a:pt x="331470" y="1151573"/>
                  <a:pt x="363855" y="1118235"/>
                  <a:pt x="363855" y="1078230"/>
                </a:cubicBezTo>
                <a:lnTo>
                  <a:pt x="363855" y="718185"/>
                </a:lnTo>
                <a:lnTo>
                  <a:pt x="363855" y="718185"/>
                </a:lnTo>
                <a:cubicBezTo>
                  <a:pt x="402908" y="718185"/>
                  <a:pt x="434340" y="686753"/>
                  <a:pt x="434340" y="647700"/>
                </a:cubicBezTo>
                <a:lnTo>
                  <a:pt x="434340" y="470535"/>
                </a:lnTo>
                <a:lnTo>
                  <a:pt x="434340" y="400050"/>
                </a:lnTo>
                <a:cubicBezTo>
                  <a:pt x="434340" y="340995"/>
                  <a:pt x="386715" y="293370"/>
                  <a:pt x="327660" y="293370"/>
                </a:cubicBezTo>
                <a:lnTo>
                  <a:pt x="286703" y="293370"/>
                </a:lnTo>
                <a:cubicBezTo>
                  <a:pt x="284798" y="269558"/>
                  <a:pt x="286703" y="245745"/>
                  <a:pt x="287655" y="221933"/>
                </a:cubicBezTo>
                <a:cubicBezTo>
                  <a:pt x="311468" y="184785"/>
                  <a:pt x="311468" y="127635"/>
                  <a:pt x="311468" y="95250"/>
                </a:cubicBezTo>
                <a:cubicBezTo>
                  <a:pt x="311468" y="41910"/>
                  <a:pt x="269558" y="0"/>
                  <a:pt x="217170" y="0"/>
                </a:cubicBezTo>
              </a:path>
            </a:pathLst>
          </a:custGeom>
          <a:solidFill>
            <a:schemeClr val="tx1"/>
          </a:solidFill>
          <a:ln w="2222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59" name="Freeform: Shape 58">
            <a:extLst>
              <a:ext uri="{FF2B5EF4-FFF2-40B4-BE49-F238E27FC236}">
                <a16:creationId xmlns:a16="http://schemas.microsoft.com/office/drawing/2014/main" id="{D0A800E5-EF03-43C5-9080-002C4C9EC777}"/>
              </a:ext>
            </a:extLst>
          </p:cNvPr>
          <p:cNvSpPr/>
          <p:nvPr/>
        </p:nvSpPr>
        <p:spPr>
          <a:xfrm>
            <a:off x="7033446" y="3859212"/>
            <a:ext cx="186928" cy="498475"/>
          </a:xfrm>
          <a:custGeom>
            <a:avLst/>
            <a:gdLst/>
            <a:ahLst/>
            <a:cxnLst/>
            <a:rect l="0" t="0" r="0" b="0"/>
            <a:pathLst>
              <a:path w="428625" h="1143000">
                <a:moveTo>
                  <a:pt x="217170" y="0"/>
                </a:moveTo>
                <a:cubicBezTo>
                  <a:pt x="164783" y="0"/>
                  <a:pt x="122873" y="41910"/>
                  <a:pt x="122873" y="94298"/>
                </a:cubicBezTo>
                <a:cubicBezTo>
                  <a:pt x="122873" y="127635"/>
                  <a:pt x="122873" y="183833"/>
                  <a:pt x="146685" y="220980"/>
                </a:cubicBezTo>
                <a:cubicBezTo>
                  <a:pt x="147638" y="244793"/>
                  <a:pt x="149543" y="268605"/>
                  <a:pt x="147638" y="292418"/>
                </a:cubicBezTo>
                <a:lnTo>
                  <a:pt x="106680" y="292418"/>
                </a:lnTo>
                <a:cubicBezTo>
                  <a:pt x="47625" y="292418"/>
                  <a:pt x="0" y="340043"/>
                  <a:pt x="0" y="399098"/>
                </a:cubicBezTo>
                <a:lnTo>
                  <a:pt x="0" y="469583"/>
                </a:lnTo>
                <a:lnTo>
                  <a:pt x="0" y="646748"/>
                </a:lnTo>
                <a:cubicBezTo>
                  <a:pt x="0" y="685800"/>
                  <a:pt x="31433" y="717233"/>
                  <a:pt x="70485" y="717233"/>
                </a:cubicBezTo>
                <a:lnTo>
                  <a:pt x="70485" y="717233"/>
                </a:lnTo>
                <a:lnTo>
                  <a:pt x="70485" y="1078230"/>
                </a:lnTo>
                <a:cubicBezTo>
                  <a:pt x="70485" y="1119188"/>
                  <a:pt x="103823" y="1151573"/>
                  <a:pt x="143828" y="1151573"/>
                </a:cubicBezTo>
                <a:lnTo>
                  <a:pt x="290513" y="1151573"/>
                </a:lnTo>
                <a:cubicBezTo>
                  <a:pt x="331470" y="1151573"/>
                  <a:pt x="363855" y="1118235"/>
                  <a:pt x="363855" y="1078230"/>
                </a:cubicBezTo>
                <a:lnTo>
                  <a:pt x="363855" y="718185"/>
                </a:lnTo>
                <a:lnTo>
                  <a:pt x="363855" y="718185"/>
                </a:lnTo>
                <a:cubicBezTo>
                  <a:pt x="402908" y="718185"/>
                  <a:pt x="434340" y="686753"/>
                  <a:pt x="434340" y="647700"/>
                </a:cubicBezTo>
                <a:lnTo>
                  <a:pt x="434340" y="470535"/>
                </a:lnTo>
                <a:lnTo>
                  <a:pt x="434340" y="400050"/>
                </a:lnTo>
                <a:cubicBezTo>
                  <a:pt x="434340" y="340995"/>
                  <a:pt x="386715" y="293370"/>
                  <a:pt x="327660" y="293370"/>
                </a:cubicBezTo>
                <a:lnTo>
                  <a:pt x="286703" y="293370"/>
                </a:lnTo>
                <a:cubicBezTo>
                  <a:pt x="284798" y="269558"/>
                  <a:pt x="286703" y="245745"/>
                  <a:pt x="287655" y="221933"/>
                </a:cubicBezTo>
                <a:cubicBezTo>
                  <a:pt x="311468" y="184785"/>
                  <a:pt x="311468" y="127635"/>
                  <a:pt x="311468" y="95250"/>
                </a:cubicBezTo>
                <a:cubicBezTo>
                  <a:pt x="311468" y="41910"/>
                  <a:pt x="269558" y="0"/>
                  <a:pt x="217170" y="0"/>
                </a:cubicBezTo>
              </a:path>
            </a:pathLst>
          </a:custGeom>
          <a:solidFill>
            <a:schemeClr val="tx1"/>
          </a:solidFill>
          <a:ln w="2222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66" name="Freeform: Shape 65">
            <a:extLst>
              <a:ext uri="{FF2B5EF4-FFF2-40B4-BE49-F238E27FC236}">
                <a16:creationId xmlns:a16="http://schemas.microsoft.com/office/drawing/2014/main" id="{365BDC72-F3FC-42B7-8BC5-53F7105B9A29}"/>
              </a:ext>
            </a:extLst>
          </p:cNvPr>
          <p:cNvSpPr/>
          <p:nvPr/>
        </p:nvSpPr>
        <p:spPr>
          <a:xfrm>
            <a:off x="6835391" y="1237297"/>
            <a:ext cx="1371600" cy="3120390"/>
          </a:xfrm>
          <a:custGeom>
            <a:avLst/>
            <a:gdLst>
              <a:gd name="connsiteX0" fmla="*/ 0 w 1371600"/>
              <a:gd name="connsiteY0" fmla="*/ 1301750 h 3117850"/>
              <a:gd name="connsiteX1" fmla="*/ 0 w 1371600"/>
              <a:gd name="connsiteY1" fmla="*/ 0 h 3117850"/>
              <a:gd name="connsiteX2" fmla="*/ 1371600 w 1371600"/>
              <a:gd name="connsiteY2" fmla="*/ 0 h 3117850"/>
              <a:gd name="connsiteX3" fmla="*/ 1371600 w 1371600"/>
              <a:gd name="connsiteY3" fmla="*/ 3117850 h 3117850"/>
              <a:gd name="connsiteX4" fmla="*/ 171450 w 1371600"/>
              <a:gd name="connsiteY4" fmla="*/ 3117850 h 3117850"/>
              <a:gd name="connsiteX5" fmla="*/ 171450 w 1371600"/>
              <a:gd name="connsiteY5" fmla="*/ 2552700 h 3117850"/>
              <a:gd name="connsiteX6" fmla="*/ 12700 w 1371600"/>
              <a:gd name="connsiteY6" fmla="*/ 2552700 h 3117850"/>
              <a:gd name="connsiteX0" fmla="*/ 0 w 1371600"/>
              <a:gd name="connsiteY0" fmla="*/ 1301750 h 3117850"/>
              <a:gd name="connsiteX1" fmla="*/ 0 w 1371600"/>
              <a:gd name="connsiteY1" fmla="*/ 0 h 3117850"/>
              <a:gd name="connsiteX2" fmla="*/ 1371600 w 1371600"/>
              <a:gd name="connsiteY2" fmla="*/ 0 h 3117850"/>
              <a:gd name="connsiteX3" fmla="*/ 1371600 w 1371600"/>
              <a:gd name="connsiteY3" fmla="*/ 3117850 h 3117850"/>
              <a:gd name="connsiteX4" fmla="*/ 171450 w 1371600"/>
              <a:gd name="connsiteY4" fmla="*/ 3117850 h 3117850"/>
              <a:gd name="connsiteX5" fmla="*/ 171450 w 1371600"/>
              <a:gd name="connsiteY5" fmla="*/ 2552700 h 3117850"/>
              <a:gd name="connsiteX6" fmla="*/ 7938 w 1371600"/>
              <a:gd name="connsiteY6" fmla="*/ 2559839 h 3117850"/>
              <a:gd name="connsiteX0" fmla="*/ 0 w 1371600"/>
              <a:gd name="connsiteY0" fmla="*/ 1301750 h 3117850"/>
              <a:gd name="connsiteX1" fmla="*/ 0 w 1371600"/>
              <a:gd name="connsiteY1" fmla="*/ 0 h 3117850"/>
              <a:gd name="connsiteX2" fmla="*/ 1371600 w 1371600"/>
              <a:gd name="connsiteY2" fmla="*/ 0 h 3117850"/>
              <a:gd name="connsiteX3" fmla="*/ 1371600 w 1371600"/>
              <a:gd name="connsiteY3" fmla="*/ 3117850 h 3117850"/>
              <a:gd name="connsiteX4" fmla="*/ 171450 w 1371600"/>
              <a:gd name="connsiteY4" fmla="*/ 3117850 h 3117850"/>
              <a:gd name="connsiteX5" fmla="*/ 173831 w 1371600"/>
              <a:gd name="connsiteY5" fmla="*/ 2564598 h 3117850"/>
              <a:gd name="connsiteX6" fmla="*/ 7938 w 1371600"/>
              <a:gd name="connsiteY6" fmla="*/ 2559839 h 3117850"/>
              <a:gd name="connsiteX0" fmla="*/ 0 w 1371600"/>
              <a:gd name="connsiteY0" fmla="*/ 1301750 h 3117850"/>
              <a:gd name="connsiteX1" fmla="*/ 0 w 1371600"/>
              <a:gd name="connsiteY1" fmla="*/ 0 h 3117850"/>
              <a:gd name="connsiteX2" fmla="*/ 1371600 w 1371600"/>
              <a:gd name="connsiteY2" fmla="*/ 0 h 3117850"/>
              <a:gd name="connsiteX3" fmla="*/ 1371600 w 1371600"/>
              <a:gd name="connsiteY3" fmla="*/ 3117850 h 3117850"/>
              <a:gd name="connsiteX4" fmla="*/ 171450 w 1371600"/>
              <a:gd name="connsiteY4" fmla="*/ 3117850 h 3117850"/>
              <a:gd name="connsiteX5" fmla="*/ 173831 w 1371600"/>
              <a:gd name="connsiteY5" fmla="*/ 2564598 h 3117850"/>
              <a:gd name="connsiteX6" fmla="*/ 12701 w 1371600"/>
              <a:gd name="connsiteY6" fmla="*/ 2557461 h 3117850"/>
              <a:gd name="connsiteX0" fmla="*/ 0 w 1371600"/>
              <a:gd name="connsiteY0" fmla="*/ 1301750 h 3117850"/>
              <a:gd name="connsiteX1" fmla="*/ 0 w 1371600"/>
              <a:gd name="connsiteY1" fmla="*/ 0 h 3117850"/>
              <a:gd name="connsiteX2" fmla="*/ 1371600 w 1371600"/>
              <a:gd name="connsiteY2" fmla="*/ 0 h 3117850"/>
              <a:gd name="connsiteX3" fmla="*/ 1371600 w 1371600"/>
              <a:gd name="connsiteY3" fmla="*/ 3117850 h 3117850"/>
              <a:gd name="connsiteX4" fmla="*/ 171450 w 1371600"/>
              <a:gd name="connsiteY4" fmla="*/ 3117850 h 3117850"/>
              <a:gd name="connsiteX5" fmla="*/ 176213 w 1371600"/>
              <a:gd name="connsiteY5" fmla="*/ 2476563 h 3117850"/>
              <a:gd name="connsiteX6" fmla="*/ 12701 w 1371600"/>
              <a:gd name="connsiteY6" fmla="*/ 2557461 h 3117850"/>
              <a:gd name="connsiteX0" fmla="*/ 0 w 1371600"/>
              <a:gd name="connsiteY0" fmla="*/ 1301750 h 3117850"/>
              <a:gd name="connsiteX1" fmla="*/ 0 w 1371600"/>
              <a:gd name="connsiteY1" fmla="*/ 0 h 3117850"/>
              <a:gd name="connsiteX2" fmla="*/ 1371600 w 1371600"/>
              <a:gd name="connsiteY2" fmla="*/ 0 h 3117850"/>
              <a:gd name="connsiteX3" fmla="*/ 1371600 w 1371600"/>
              <a:gd name="connsiteY3" fmla="*/ 3117850 h 3117850"/>
              <a:gd name="connsiteX4" fmla="*/ 171450 w 1371600"/>
              <a:gd name="connsiteY4" fmla="*/ 3117850 h 3117850"/>
              <a:gd name="connsiteX5" fmla="*/ 176213 w 1371600"/>
              <a:gd name="connsiteY5" fmla="*/ 2476563 h 3117850"/>
              <a:gd name="connsiteX6" fmla="*/ 7939 w 1371600"/>
              <a:gd name="connsiteY6" fmla="*/ 2557462 h 3117850"/>
              <a:gd name="connsiteX0" fmla="*/ 0 w 1371600"/>
              <a:gd name="connsiteY0" fmla="*/ 1301750 h 3117850"/>
              <a:gd name="connsiteX1" fmla="*/ 0 w 1371600"/>
              <a:gd name="connsiteY1" fmla="*/ 0 h 3117850"/>
              <a:gd name="connsiteX2" fmla="*/ 1371600 w 1371600"/>
              <a:gd name="connsiteY2" fmla="*/ 0 h 3117850"/>
              <a:gd name="connsiteX3" fmla="*/ 1371600 w 1371600"/>
              <a:gd name="connsiteY3" fmla="*/ 3117850 h 3117850"/>
              <a:gd name="connsiteX4" fmla="*/ 171450 w 1371600"/>
              <a:gd name="connsiteY4" fmla="*/ 3117850 h 3117850"/>
              <a:gd name="connsiteX5" fmla="*/ 176213 w 1371600"/>
              <a:gd name="connsiteY5" fmla="*/ 2552701 h 3117850"/>
              <a:gd name="connsiteX6" fmla="*/ 7939 w 1371600"/>
              <a:gd name="connsiteY6" fmla="*/ 2557462 h 3117850"/>
              <a:gd name="connsiteX0" fmla="*/ 0 w 1371600"/>
              <a:gd name="connsiteY0" fmla="*/ 1301750 h 3117850"/>
              <a:gd name="connsiteX1" fmla="*/ 0 w 1371600"/>
              <a:gd name="connsiteY1" fmla="*/ 0 h 3117850"/>
              <a:gd name="connsiteX2" fmla="*/ 1371600 w 1371600"/>
              <a:gd name="connsiteY2" fmla="*/ 0 h 3117850"/>
              <a:gd name="connsiteX3" fmla="*/ 1371600 w 1371600"/>
              <a:gd name="connsiteY3" fmla="*/ 3117850 h 3117850"/>
              <a:gd name="connsiteX4" fmla="*/ 171450 w 1371600"/>
              <a:gd name="connsiteY4" fmla="*/ 3117850 h 3117850"/>
              <a:gd name="connsiteX5" fmla="*/ 176213 w 1371600"/>
              <a:gd name="connsiteY5" fmla="*/ 2557461 h 3117850"/>
              <a:gd name="connsiteX6" fmla="*/ 7939 w 1371600"/>
              <a:gd name="connsiteY6" fmla="*/ 2557462 h 3117850"/>
              <a:gd name="connsiteX0" fmla="*/ 0 w 1371600"/>
              <a:gd name="connsiteY0" fmla="*/ 1301750 h 3117850"/>
              <a:gd name="connsiteX1" fmla="*/ 0 w 1371600"/>
              <a:gd name="connsiteY1" fmla="*/ 0 h 3117850"/>
              <a:gd name="connsiteX2" fmla="*/ 1371600 w 1371600"/>
              <a:gd name="connsiteY2" fmla="*/ 0 h 3117850"/>
              <a:gd name="connsiteX3" fmla="*/ 1371600 w 1371600"/>
              <a:gd name="connsiteY3" fmla="*/ 3117850 h 3117850"/>
              <a:gd name="connsiteX4" fmla="*/ 171450 w 1371600"/>
              <a:gd name="connsiteY4" fmla="*/ 3117850 h 3117850"/>
              <a:gd name="connsiteX5" fmla="*/ 176213 w 1371600"/>
              <a:gd name="connsiteY5" fmla="*/ 2557461 h 3117850"/>
              <a:gd name="connsiteX6" fmla="*/ 17464 w 1371600"/>
              <a:gd name="connsiteY6" fmla="*/ 2398048 h 3117850"/>
              <a:gd name="connsiteX0" fmla="*/ 0 w 1371600"/>
              <a:gd name="connsiteY0" fmla="*/ 1301750 h 3117850"/>
              <a:gd name="connsiteX1" fmla="*/ 0 w 1371600"/>
              <a:gd name="connsiteY1" fmla="*/ 0 h 3117850"/>
              <a:gd name="connsiteX2" fmla="*/ 1371600 w 1371600"/>
              <a:gd name="connsiteY2" fmla="*/ 0 h 3117850"/>
              <a:gd name="connsiteX3" fmla="*/ 1371600 w 1371600"/>
              <a:gd name="connsiteY3" fmla="*/ 3117850 h 3117850"/>
              <a:gd name="connsiteX4" fmla="*/ 171450 w 1371600"/>
              <a:gd name="connsiteY4" fmla="*/ 3117850 h 3117850"/>
              <a:gd name="connsiteX5" fmla="*/ 176213 w 1371600"/>
              <a:gd name="connsiteY5" fmla="*/ 2557461 h 3117850"/>
              <a:gd name="connsiteX6" fmla="*/ 19846 w 1371600"/>
              <a:gd name="connsiteY6" fmla="*/ 2555083 h 3117850"/>
              <a:gd name="connsiteX0" fmla="*/ 0 w 1371600"/>
              <a:gd name="connsiteY0" fmla="*/ 1301750 h 3117850"/>
              <a:gd name="connsiteX1" fmla="*/ 0 w 1371600"/>
              <a:gd name="connsiteY1" fmla="*/ 0 h 3117850"/>
              <a:gd name="connsiteX2" fmla="*/ 1371600 w 1371600"/>
              <a:gd name="connsiteY2" fmla="*/ 0 h 3117850"/>
              <a:gd name="connsiteX3" fmla="*/ 1371600 w 1371600"/>
              <a:gd name="connsiteY3" fmla="*/ 3117850 h 3117850"/>
              <a:gd name="connsiteX4" fmla="*/ 171450 w 1371600"/>
              <a:gd name="connsiteY4" fmla="*/ 3117850 h 3117850"/>
              <a:gd name="connsiteX5" fmla="*/ 176213 w 1371600"/>
              <a:gd name="connsiteY5" fmla="*/ 2557461 h 3117850"/>
              <a:gd name="connsiteX6" fmla="*/ 12702 w 1371600"/>
              <a:gd name="connsiteY6" fmla="*/ 2555083 h 3117850"/>
              <a:gd name="connsiteX0" fmla="*/ 0 w 1371600"/>
              <a:gd name="connsiteY0" fmla="*/ 1301750 h 3117850"/>
              <a:gd name="connsiteX1" fmla="*/ 0 w 1371600"/>
              <a:gd name="connsiteY1" fmla="*/ 0 h 3117850"/>
              <a:gd name="connsiteX2" fmla="*/ 1371600 w 1371600"/>
              <a:gd name="connsiteY2" fmla="*/ 0 h 3117850"/>
              <a:gd name="connsiteX3" fmla="*/ 1371600 w 1371600"/>
              <a:gd name="connsiteY3" fmla="*/ 3117850 h 3117850"/>
              <a:gd name="connsiteX4" fmla="*/ 171450 w 1371600"/>
              <a:gd name="connsiteY4" fmla="*/ 3117850 h 3117850"/>
              <a:gd name="connsiteX5" fmla="*/ 173832 w 1371600"/>
              <a:gd name="connsiteY5" fmla="*/ 2552703 h 3117850"/>
              <a:gd name="connsiteX6" fmla="*/ 12702 w 1371600"/>
              <a:gd name="connsiteY6" fmla="*/ 2555083 h 3117850"/>
              <a:gd name="connsiteX0" fmla="*/ 0 w 1371600"/>
              <a:gd name="connsiteY0" fmla="*/ 1301750 h 3117850"/>
              <a:gd name="connsiteX1" fmla="*/ 0 w 1371600"/>
              <a:gd name="connsiteY1" fmla="*/ 0 h 3117850"/>
              <a:gd name="connsiteX2" fmla="*/ 1371600 w 1371600"/>
              <a:gd name="connsiteY2" fmla="*/ 0 h 3117850"/>
              <a:gd name="connsiteX3" fmla="*/ 1371600 w 1371600"/>
              <a:gd name="connsiteY3" fmla="*/ 3117850 h 3117850"/>
              <a:gd name="connsiteX4" fmla="*/ 171450 w 1371600"/>
              <a:gd name="connsiteY4" fmla="*/ 3117850 h 3117850"/>
              <a:gd name="connsiteX5" fmla="*/ 173832 w 1371600"/>
              <a:gd name="connsiteY5" fmla="*/ 2557462 h 3117850"/>
              <a:gd name="connsiteX6" fmla="*/ 12702 w 1371600"/>
              <a:gd name="connsiteY6" fmla="*/ 2555083 h 3117850"/>
              <a:gd name="connsiteX0" fmla="*/ 0 w 1371600"/>
              <a:gd name="connsiteY0" fmla="*/ 1301750 h 3117850"/>
              <a:gd name="connsiteX1" fmla="*/ 0 w 1371600"/>
              <a:gd name="connsiteY1" fmla="*/ 0 h 3117850"/>
              <a:gd name="connsiteX2" fmla="*/ 1371600 w 1371600"/>
              <a:gd name="connsiteY2" fmla="*/ 0 h 3117850"/>
              <a:gd name="connsiteX3" fmla="*/ 1371600 w 1371600"/>
              <a:gd name="connsiteY3" fmla="*/ 3117850 h 3117850"/>
              <a:gd name="connsiteX4" fmla="*/ 171450 w 1371600"/>
              <a:gd name="connsiteY4" fmla="*/ 3117850 h 3117850"/>
              <a:gd name="connsiteX5" fmla="*/ 173832 w 1371600"/>
              <a:gd name="connsiteY5" fmla="*/ 2555082 h 3117850"/>
              <a:gd name="connsiteX6" fmla="*/ 12702 w 1371600"/>
              <a:gd name="connsiteY6" fmla="*/ 2555083 h 3117850"/>
              <a:gd name="connsiteX0" fmla="*/ 0 w 1371600"/>
              <a:gd name="connsiteY0" fmla="*/ 1301750 h 3117850"/>
              <a:gd name="connsiteX1" fmla="*/ 0 w 1371600"/>
              <a:gd name="connsiteY1" fmla="*/ 0 h 3117850"/>
              <a:gd name="connsiteX2" fmla="*/ 1371600 w 1371600"/>
              <a:gd name="connsiteY2" fmla="*/ 0 h 3117850"/>
              <a:gd name="connsiteX3" fmla="*/ 1371600 w 1371600"/>
              <a:gd name="connsiteY3" fmla="*/ 3117850 h 3117850"/>
              <a:gd name="connsiteX4" fmla="*/ 171450 w 1371600"/>
              <a:gd name="connsiteY4" fmla="*/ 3117850 h 3117850"/>
              <a:gd name="connsiteX5" fmla="*/ 173832 w 1371600"/>
              <a:gd name="connsiteY5" fmla="*/ 2552703 h 3117850"/>
              <a:gd name="connsiteX6" fmla="*/ 12702 w 1371600"/>
              <a:gd name="connsiteY6" fmla="*/ 2555083 h 3117850"/>
              <a:gd name="connsiteX0" fmla="*/ 0 w 1371600"/>
              <a:gd name="connsiteY0" fmla="*/ 1301750 h 3117850"/>
              <a:gd name="connsiteX1" fmla="*/ 0 w 1371600"/>
              <a:gd name="connsiteY1" fmla="*/ 0 h 3117850"/>
              <a:gd name="connsiteX2" fmla="*/ 1371600 w 1371600"/>
              <a:gd name="connsiteY2" fmla="*/ 0 h 3117850"/>
              <a:gd name="connsiteX3" fmla="*/ 1371600 w 1371600"/>
              <a:gd name="connsiteY3" fmla="*/ 3117850 h 3117850"/>
              <a:gd name="connsiteX4" fmla="*/ 171450 w 1371600"/>
              <a:gd name="connsiteY4" fmla="*/ 3117850 h 3117850"/>
              <a:gd name="connsiteX5" fmla="*/ 173832 w 1371600"/>
              <a:gd name="connsiteY5" fmla="*/ 2552703 h 3117850"/>
              <a:gd name="connsiteX6" fmla="*/ 12702 w 1371600"/>
              <a:gd name="connsiteY6" fmla="*/ 2552704 h 3117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600" h="3117850">
                <a:moveTo>
                  <a:pt x="0" y="1301750"/>
                </a:moveTo>
                <a:lnTo>
                  <a:pt x="0" y="0"/>
                </a:lnTo>
                <a:lnTo>
                  <a:pt x="1371600" y="0"/>
                </a:lnTo>
                <a:lnTo>
                  <a:pt x="1371600" y="3117850"/>
                </a:lnTo>
                <a:lnTo>
                  <a:pt x="171450" y="3117850"/>
                </a:lnTo>
                <a:cubicBezTo>
                  <a:pt x="172244" y="2933433"/>
                  <a:pt x="173038" y="2737120"/>
                  <a:pt x="173832" y="2552703"/>
                </a:cubicBezTo>
                <a:lnTo>
                  <a:pt x="12702" y="2552704"/>
                </a:lnTo>
              </a:path>
            </a:pathLst>
          </a:custGeom>
          <a:gradFill>
            <a:gsLst>
              <a:gs pos="10000">
                <a:schemeClr val="bg2"/>
              </a:gs>
              <a:gs pos="100000">
                <a:schemeClr val="bg2">
                  <a:lumMod val="40000"/>
                  <a:lumOff val="60000"/>
                </a:schemeClr>
              </a:gs>
            </a:gsLst>
            <a:lin ang="5400000" scaled="0"/>
          </a:gradFill>
          <a:ln w="22225">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5" name="Rectangle 4">
            <a:extLst>
              <a:ext uri="{FF2B5EF4-FFF2-40B4-BE49-F238E27FC236}">
                <a16:creationId xmlns:a16="http://schemas.microsoft.com/office/drawing/2014/main" id="{C982155E-A826-4EF4-804D-33F1C875A7EB}"/>
              </a:ext>
            </a:extLst>
          </p:cNvPr>
          <p:cNvSpPr/>
          <p:nvPr/>
        </p:nvSpPr>
        <p:spPr>
          <a:xfrm>
            <a:off x="5728494" y="2771476"/>
            <a:ext cx="321591" cy="321591"/>
          </a:xfrm>
          <a:prstGeom prst="rect">
            <a:avLst/>
          </a:prstGeom>
          <a:solidFill>
            <a:schemeClr val="tx2">
              <a:lumMod val="50000"/>
            </a:schemeClr>
          </a:solidFill>
          <a:ln w="22225">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6" name="Rectangle 5">
            <a:extLst>
              <a:ext uri="{FF2B5EF4-FFF2-40B4-BE49-F238E27FC236}">
                <a16:creationId xmlns:a16="http://schemas.microsoft.com/office/drawing/2014/main" id="{F086AB6E-47D8-4978-AE29-795C6EB8BE59}"/>
              </a:ext>
            </a:extLst>
          </p:cNvPr>
          <p:cNvSpPr/>
          <p:nvPr/>
        </p:nvSpPr>
        <p:spPr>
          <a:xfrm>
            <a:off x="6288891" y="2771476"/>
            <a:ext cx="321591" cy="321591"/>
          </a:xfrm>
          <a:prstGeom prst="rect">
            <a:avLst/>
          </a:prstGeom>
          <a:solidFill>
            <a:schemeClr val="tx2">
              <a:lumMod val="50000"/>
            </a:schemeClr>
          </a:solidFill>
          <a:ln w="22225">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7" name="Rectangle 6">
            <a:extLst>
              <a:ext uri="{FF2B5EF4-FFF2-40B4-BE49-F238E27FC236}">
                <a16:creationId xmlns:a16="http://schemas.microsoft.com/office/drawing/2014/main" id="{2680C97E-A648-4B01-AD39-FC04B7E295B5}"/>
              </a:ext>
            </a:extLst>
          </p:cNvPr>
          <p:cNvSpPr/>
          <p:nvPr/>
        </p:nvSpPr>
        <p:spPr>
          <a:xfrm>
            <a:off x="5728494" y="3408821"/>
            <a:ext cx="321591" cy="321591"/>
          </a:xfrm>
          <a:prstGeom prst="rect">
            <a:avLst/>
          </a:prstGeom>
          <a:solidFill>
            <a:schemeClr val="tx2">
              <a:lumMod val="50000"/>
            </a:schemeClr>
          </a:solidFill>
          <a:ln w="22225">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8" name="Rectangle 7">
            <a:extLst>
              <a:ext uri="{FF2B5EF4-FFF2-40B4-BE49-F238E27FC236}">
                <a16:creationId xmlns:a16="http://schemas.microsoft.com/office/drawing/2014/main" id="{EB201DBB-5526-489C-9674-9C96FE073E13}"/>
              </a:ext>
            </a:extLst>
          </p:cNvPr>
          <p:cNvSpPr/>
          <p:nvPr/>
        </p:nvSpPr>
        <p:spPr>
          <a:xfrm>
            <a:off x="6288891" y="3408821"/>
            <a:ext cx="321591" cy="321591"/>
          </a:xfrm>
          <a:prstGeom prst="rect">
            <a:avLst/>
          </a:prstGeom>
          <a:solidFill>
            <a:schemeClr val="tx2">
              <a:lumMod val="50000"/>
            </a:schemeClr>
          </a:solidFill>
          <a:ln w="22225">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9" name="Rectangle 8">
            <a:extLst>
              <a:ext uri="{FF2B5EF4-FFF2-40B4-BE49-F238E27FC236}">
                <a16:creationId xmlns:a16="http://schemas.microsoft.com/office/drawing/2014/main" id="{9DF4539E-E2B9-47A9-80F2-BC2A26331B3E}"/>
              </a:ext>
            </a:extLst>
          </p:cNvPr>
          <p:cNvSpPr/>
          <p:nvPr/>
        </p:nvSpPr>
        <p:spPr>
          <a:xfrm>
            <a:off x="7078541" y="1496786"/>
            <a:ext cx="321591" cy="321591"/>
          </a:xfrm>
          <a:prstGeom prst="rect">
            <a:avLst/>
          </a:prstGeom>
          <a:solidFill>
            <a:schemeClr val="tx2">
              <a:lumMod val="50000"/>
            </a:schemeClr>
          </a:solidFill>
          <a:ln w="22225">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10" name="Rectangle 9">
            <a:extLst>
              <a:ext uri="{FF2B5EF4-FFF2-40B4-BE49-F238E27FC236}">
                <a16:creationId xmlns:a16="http://schemas.microsoft.com/office/drawing/2014/main" id="{957F3E31-C15F-4110-996A-A3FF9B9D40E7}"/>
              </a:ext>
            </a:extLst>
          </p:cNvPr>
          <p:cNvSpPr/>
          <p:nvPr/>
        </p:nvSpPr>
        <p:spPr>
          <a:xfrm>
            <a:off x="7638937" y="1496786"/>
            <a:ext cx="321591" cy="321591"/>
          </a:xfrm>
          <a:prstGeom prst="rect">
            <a:avLst/>
          </a:prstGeom>
          <a:solidFill>
            <a:schemeClr val="tx2">
              <a:lumMod val="50000"/>
            </a:schemeClr>
          </a:solidFill>
          <a:ln w="22225">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11" name="Rectangle 10">
            <a:extLst>
              <a:ext uri="{FF2B5EF4-FFF2-40B4-BE49-F238E27FC236}">
                <a16:creationId xmlns:a16="http://schemas.microsoft.com/office/drawing/2014/main" id="{0F88905E-1000-4079-8EA5-AD763CA70B3D}"/>
              </a:ext>
            </a:extLst>
          </p:cNvPr>
          <p:cNvSpPr/>
          <p:nvPr/>
        </p:nvSpPr>
        <p:spPr>
          <a:xfrm>
            <a:off x="7078541" y="2134131"/>
            <a:ext cx="321591" cy="321591"/>
          </a:xfrm>
          <a:prstGeom prst="rect">
            <a:avLst/>
          </a:prstGeom>
          <a:solidFill>
            <a:schemeClr val="tx2">
              <a:lumMod val="50000"/>
            </a:schemeClr>
          </a:solidFill>
          <a:ln w="22225">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12" name="Rectangle 11">
            <a:extLst>
              <a:ext uri="{FF2B5EF4-FFF2-40B4-BE49-F238E27FC236}">
                <a16:creationId xmlns:a16="http://schemas.microsoft.com/office/drawing/2014/main" id="{90AD873D-4EAA-43B1-BD35-476EA6A8A18A}"/>
              </a:ext>
            </a:extLst>
          </p:cNvPr>
          <p:cNvSpPr/>
          <p:nvPr/>
        </p:nvSpPr>
        <p:spPr>
          <a:xfrm>
            <a:off x="7638937" y="2134131"/>
            <a:ext cx="321591" cy="321591"/>
          </a:xfrm>
          <a:prstGeom prst="rect">
            <a:avLst/>
          </a:prstGeom>
          <a:solidFill>
            <a:schemeClr val="tx2">
              <a:lumMod val="50000"/>
            </a:schemeClr>
          </a:solidFill>
          <a:ln w="22225">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13" name="Rectangle 12">
            <a:extLst>
              <a:ext uri="{FF2B5EF4-FFF2-40B4-BE49-F238E27FC236}">
                <a16:creationId xmlns:a16="http://schemas.microsoft.com/office/drawing/2014/main" id="{AD4896FF-1129-43D4-B0EE-27771679F9AE}"/>
              </a:ext>
            </a:extLst>
          </p:cNvPr>
          <p:cNvSpPr/>
          <p:nvPr/>
        </p:nvSpPr>
        <p:spPr>
          <a:xfrm>
            <a:off x="7078541" y="2771476"/>
            <a:ext cx="321591" cy="321591"/>
          </a:xfrm>
          <a:prstGeom prst="rect">
            <a:avLst/>
          </a:prstGeom>
          <a:solidFill>
            <a:schemeClr val="tx2">
              <a:lumMod val="50000"/>
            </a:schemeClr>
          </a:solidFill>
          <a:ln w="22225">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14" name="Rectangle 13">
            <a:extLst>
              <a:ext uri="{FF2B5EF4-FFF2-40B4-BE49-F238E27FC236}">
                <a16:creationId xmlns:a16="http://schemas.microsoft.com/office/drawing/2014/main" id="{1B53F75D-0392-4E59-9587-8483903F62BB}"/>
              </a:ext>
            </a:extLst>
          </p:cNvPr>
          <p:cNvSpPr/>
          <p:nvPr/>
        </p:nvSpPr>
        <p:spPr>
          <a:xfrm>
            <a:off x="7638937" y="2771476"/>
            <a:ext cx="321591" cy="321591"/>
          </a:xfrm>
          <a:prstGeom prst="rect">
            <a:avLst/>
          </a:prstGeom>
          <a:solidFill>
            <a:schemeClr val="tx2">
              <a:lumMod val="50000"/>
            </a:schemeClr>
          </a:solidFill>
          <a:ln w="22225">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15" name="Rectangle 14">
            <a:extLst>
              <a:ext uri="{FF2B5EF4-FFF2-40B4-BE49-F238E27FC236}">
                <a16:creationId xmlns:a16="http://schemas.microsoft.com/office/drawing/2014/main" id="{68026D23-F83A-40B6-82AC-20D9C1A397B1}"/>
              </a:ext>
            </a:extLst>
          </p:cNvPr>
          <p:cNvSpPr/>
          <p:nvPr/>
        </p:nvSpPr>
        <p:spPr>
          <a:xfrm>
            <a:off x="7078541" y="3408821"/>
            <a:ext cx="321591" cy="321591"/>
          </a:xfrm>
          <a:prstGeom prst="rect">
            <a:avLst/>
          </a:prstGeom>
          <a:solidFill>
            <a:schemeClr val="tx2">
              <a:lumMod val="50000"/>
            </a:schemeClr>
          </a:solidFill>
          <a:ln w="22225">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16" name="Rectangle 15">
            <a:extLst>
              <a:ext uri="{FF2B5EF4-FFF2-40B4-BE49-F238E27FC236}">
                <a16:creationId xmlns:a16="http://schemas.microsoft.com/office/drawing/2014/main" id="{C6ADA33B-7997-4401-B4B6-F26ECB78A735}"/>
              </a:ext>
            </a:extLst>
          </p:cNvPr>
          <p:cNvSpPr/>
          <p:nvPr/>
        </p:nvSpPr>
        <p:spPr>
          <a:xfrm>
            <a:off x="7638937" y="3408821"/>
            <a:ext cx="321591" cy="321591"/>
          </a:xfrm>
          <a:prstGeom prst="rect">
            <a:avLst/>
          </a:prstGeom>
          <a:solidFill>
            <a:schemeClr val="tx2">
              <a:lumMod val="50000"/>
            </a:schemeClr>
          </a:solidFill>
          <a:ln w="22225">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42" name="Chord 41">
            <a:extLst>
              <a:ext uri="{FF2B5EF4-FFF2-40B4-BE49-F238E27FC236}">
                <a16:creationId xmlns:a16="http://schemas.microsoft.com/office/drawing/2014/main" id="{26BA3566-61E1-4475-8647-E3FD5DA00F34}"/>
              </a:ext>
            </a:extLst>
          </p:cNvPr>
          <p:cNvSpPr/>
          <p:nvPr/>
        </p:nvSpPr>
        <p:spPr>
          <a:xfrm rot="18982113">
            <a:off x="6348260" y="2676536"/>
            <a:ext cx="199406" cy="199406"/>
          </a:xfrm>
          <a:prstGeom prst="chord">
            <a:avLst>
              <a:gd name="adj1" fmla="val 2606548"/>
              <a:gd name="adj2" fmla="val 13457388"/>
            </a:avLst>
          </a:prstGeom>
          <a:solidFill>
            <a:srgbClr val="FF0000"/>
          </a:solidFill>
          <a:ln w="22225">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43" name="Chord 42">
            <a:extLst>
              <a:ext uri="{FF2B5EF4-FFF2-40B4-BE49-F238E27FC236}">
                <a16:creationId xmlns:a16="http://schemas.microsoft.com/office/drawing/2014/main" id="{57AAC70F-5C09-4526-9F56-70D7CA21105D}"/>
              </a:ext>
            </a:extLst>
          </p:cNvPr>
          <p:cNvSpPr/>
          <p:nvPr/>
        </p:nvSpPr>
        <p:spPr>
          <a:xfrm rot="18982113">
            <a:off x="7136067" y="2038025"/>
            <a:ext cx="199406" cy="199406"/>
          </a:xfrm>
          <a:prstGeom prst="chord">
            <a:avLst>
              <a:gd name="adj1" fmla="val 2606548"/>
              <a:gd name="adj2" fmla="val 13457388"/>
            </a:avLst>
          </a:prstGeom>
          <a:solidFill>
            <a:srgbClr val="FF0000"/>
          </a:solidFill>
          <a:ln w="22225">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44" name="Chord 43">
            <a:extLst>
              <a:ext uri="{FF2B5EF4-FFF2-40B4-BE49-F238E27FC236}">
                <a16:creationId xmlns:a16="http://schemas.microsoft.com/office/drawing/2014/main" id="{7C59C22E-2617-45D2-B786-8E70C87A2E0E}"/>
              </a:ext>
            </a:extLst>
          </p:cNvPr>
          <p:cNvSpPr/>
          <p:nvPr/>
        </p:nvSpPr>
        <p:spPr>
          <a:xfrm rot="18982113">
            <a:off x="7138225" y="1405387"/>
            <a:ext cx="199406" cy="199406"/>
          </a:xfrm>
          <a:prstGeom prst="chord">
            <a:avLst>
              <a:gd name="adj1" fmla="val 2606548"/>
              <a:gd name="adj2" fmla="val 13457388"/>
            </a:avLst>
          </a:prstGeom>
          <a:solidFill>
            <a:srgbClr val="FF0000"/>
          </a:solidFill>
          <a:ln w="22225">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45" name="Chord 44">
            <a:extLst>
              <a:ext uri="{FF2B5EF4-FFF2-40B4-BE49-F238E27FC236}">
                <a16:creationId xmlns:a16="http://schemas.microsoft.com/office/drawing/2014/main" id="{C238A2EA-C967-473A-B3D7-A0845E6FA45F}"/>
              </a:ext>
            </a:extLst>
          </p:cNvPr>
          <p:cNvSpPr/>
          <p:nvPr/>
        </p:nvSpPr>
        <p:spPr>
          <a:xfrm rot="18982113">
            <a:off x="6350641" y="3317047"/>
            <a:ext cx="199406" cy="199406"/>
          </a:xfrm>
          <a:prstGeom prst="chord">
            <a:avLst>
              <a:gd name="adj1" fmla="val 2606548"/>
              <a:gd name="adj2" fmla="val 13457388"/>
            </a:avLst>
          </a:prstGeom>
          <a:solidFill>
            <a:srgbClr val="FF0000"/>
          </a:solidFill>
          <a:ln w="22225">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48" name="Freeform: Shape 47">
            <a:extLst>
              <a:ext uri="{FF2B5EF4-FFF2-40B4-BE49-F238E27FC236}">
                <a16:creationId xmlns:a16="http://schemas.microsoft.com/office/drawing/2014/main" id="{CFCCD720-27DC-45DB-B8E5-B53D5BF4EB30}"/>
              </a:ext>
            </a:extLst>
          </p:cNvPr>
          <p:cNvSpPr/>
          <p:nvPr/>
        </p:nvSpPr>
        <p:spPr>
          <a:xfrm>
            <a:off x="5795825" y="2887142"/>
            <a:ext cx="186928" cy="203544"/>
          </a:xfrm>
          <a:custGeom>
            <a:avLst/>
            <a:gdLst/>
            <a:ahLst/>
            <a:cxnLst/>
            <a:rect l="0" t="0" r="0" b="0"/>
            <a:pathLst>
              <a:path w="428625" h="466725">
                <a:moveTo>
                  <a:pt x="327660" y="293370"/>
                </a:moveTo>
                <a:lnTo>
                  <a:pt x="286703" y="293370"/>
                </a:lnTo>
                <a:cubicBezTo>
                  <a:pt x="284798" y="269558"/>
                  <a:pt x="286703" y="245745"/>
                  <a:pt x="287655" y="221933"/>
                </a:cubicBezTo>
                <a:cubicBezTo>
                  <a:pt x="311468" y="183833"/>
                  <a:pt x="311468" y="127635"/>
                  <a:pt x="311468" y="94298"/>
                </a:cubicBezTo>
                <a:cubicBezTo>
                  <a:pt x="311468" y="41910"/>
                  <a:pt x="269558" y="0"/>
                  <a:pt x="217170" y="0"/>
                </a:cubicBezTo>
                <a:cubicBezTo>
                  <a:pt x="164783" y="0"/>
                  <a:pt x="122873" y="41910"/>
                  <a:pt x="122873" y="94298"/>
                </a:cubicBezTo>
                <a:cubicBezTo>
                  <a:pt x="122873" y="127635"/>
                  <a:pt x="122873" y="183833"/>
                  <a:pt x="146685" y="220980"/>
                </a:cubicBezTo>
                <a:cubicBezTo>
                  <a:pt x="147638" y="244793"/>
                  <a:pt x="149543" y="268605"/>
                  <a:pt x="147638" y="292418"/>
                </a:cubicBezTo>
                <a:lnTo>
                  <a:pt x="106680" y="292418"/>
                </a:lnTo>
                <a:cubicBezTo>
                  <a:pt x="47625" y="292418"/>
                  <a:pt x="0" y="340043"/>
                  <a:pt x="0" y="399098"/>
                </a:cubicBezTo>
                <a:lnTo>
                  <a:pt x="0" y="469583"/>
                </a:lnTo>
                <a:lnTo>
                  <a:pt x="434340" y="469583"/>
                </a:lnTo>
                <a:lnTo>
                  <a:pt x="434340" y="399098"/>
                </a:lnTo>
                <a:cubicBezTo>
                  <a:pt x="434340" y="340995"/>
                  <a:pt x="386715" y="293370"/>
                  <a:pt x="327660" y="293370"/>
                </a:cubicBezTo>
                <a:close/>
              </a:path>
            </a:pathLst>
          </a:custGeom>
          <a:solidFill>
            <a:schemeClr val="tx1"/>
          </a:solidFill>
          <a:ln w="2222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53" name="Freeform: Shape 52">
            <a:extLst>
              <a:ext uri="{FF2B5EF4-FFF2-40B4-BE49-F238E27FC236}">
                <a16:creationId xmlns:a16="http://schemas.microsoft.com/office/drawing/2014/main" id="{34B84B9E-D9B3-4395-971A-652C95B45998}"/>
              </a:ext>
            </a:extLst>
          </p:cNvPr>
          <p:cNvSpPr/>
          <p:nvPr/>
        </p:nvSpPr>
        <p:spPr>
          <a:xfrm>
            <a:off x="7706268" y="1612452"/>
            <a:ext cx="186928" cy="203544"/>
          </a:xfrm>
          <a:custGeom>
            <a:avLst/>
            <a:gdLst/>
            <a:ahLst/>
            <a:cxnLst/>
            <a:rect l="0" t="0" r="0" b="0"/>
            <a:pathLst>
              <a:path w="428625" h="466725">
                <a:moveTo>
                  <a:pt x="327660" y="293370"/>
                </a:moveTo>
                <a:lnTo>
                  <a:pt x="286703" y="293370"/>
                </a:lnTo>
                <a:cubicBezTo>
                  <a:pt x="284798" y="269558"/>
                  <a:pt x="286703" y="245745"/>
                  <a:pt x="287655" y="221933"/>
                </a:cubicBezTo>
                <a:cubicBezTo>
                  <a:pt x="311468" y="183833"/>
                  <a:pt x="311468" y="127635"/>
                  <a:pt x="311468" y="94298"/>
                </a:cubicBezTo>
                <a:cubicBezTo>
                  <a:pt x="311468" y="41910"/>
                  <a:pt x="269558" y="0"/>
                  <a:pt x="217170" y="0"/>
                </a:cubicBezTo>
                <a:cubicBezTo>
                  <a:pt x="164783" y="0"/>
                  <a:pt x="122873" y="41910"/>
                  <a:pt x="122873" y="94298"/>
                </a:cubicBezTo>
                <a:cubicBezTo>
                  <a:pt x="122873" y="127635"/>
                  <a:pt x="122873" y="183833"/>
                  <a:pt x="146685" y="220980"/>
                </a:cubicBezTo>
                <a:cubicBezTo>
                  <a:pt x="147638" y="244793"/>
                  <a:pt x="149543" y="268605"/>
                  <a:pt x="147638" y="292418"/>
                </a:cubicBezTo>
                <a:lnTo>
                  <a:pt x="106680" y="292418"/>
                </a:lnTo>
                <a:cubicBezTo>
                  <a:pt x="47625" y="292418"/>
                  <a:pt x="0" y="340043"/>
                  <a:pt x="0" y="399098"/>
                </a:cubicBezTo>
                <a:lnTo>
                  <a:pt x="0" y="469583"/>
                </a:lnTo>
                <a:lnTo>
                  <a:pt x="434340" y="469583"/>
                </a:lnTo>
                <a:lnTo>
                  <a:pt x="434340" y="399098"/>
                </a:lnTo>
                <a:cubicBezTo>
                  <a:pt x="434340" y="340995"/>
                  <a:pt x="386715" y="293370"/>
                  <a:pt x="327660" y="293370"/>
                </a:cubicBezTo>
                <a:close/>
              </a:path>
            </a:pathLst>
          </a:custGeom>
          <a:solidFill>
            <a:schemeClr val="tx1"/>
          </a:solidFill>
          <a:ln w="2222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54" name="Freeform: Shape 53">
            <a:extLst>
              <a:ext uri="{FF2B5EF4-FFF2-40B4-BE49-F238E27FC236}">
                <a16:creationId xmlns:a16="http://schemas.microsoft.com/office/drawing/2014/main" id="{4F5470AF-91EE-44F3-91DE-3BB9BE63EB91}"/>
              </a:ext>
            </a:extLst>
          </p:cNvPr>
          <p:cNvSpPr/>
          <p:nvPr/>
        </p:nvSpPr>
        <p:spPr>
          <a:xfrm>
            <a:off x="7142306" y="3524487"/>
            <a:ext cx="186928" cy="203544"/>
          </a:xfrm>
          <a:custGeom>
            <a:avLst/>
            <a:gdLst/>
            <a:ahLst/>
            <a:cxnLst/>
            <a:rect l="0" t="0" r="0" b="0"/>
            <a:pathLst>
              <a:path w="428625" h="466725">
                <a:moveTo>
                  <a:pt x="327660" y="293370"/>
                </a:moveTo>
                <a:lnTo>
                  <a:pt x="286703" y="293370"/>
                </a:lnTo>
                <a:cubicBezTo>
                  <a:pt x="284798" y="269558"/>
                  <a:pt x="286703" y="245745"/>
                  <a:pt x="287655" y="221933"/>
                </a:cubicBezTo>
                <a:cubicBezTo>
                  <a:pt x="311468" y="183833"/>
                  <a:pt x="311468" y="127635"/>
                  <a:pt x="311468" y="94298"/>
                </a:cubicBezTo>
                <a:cubicBezTo>
                  <a:pt x="311468" y="41910"/>
                  <a:pt x="269558" y="0"/>
                  <a:pt x="217170" y="0"/>
                </a:cubicBezTo>
                <a:cubicBezTo>
                  <a:pt x="164783" y="0"/>
                  <a:pt x="122873" y="41910"/>
                  <a:pt x="122873" y="94298"/>
                </a:cubicBezTo>
                <a:cubicBezTo>
                  <a:pt x="122873" y="127635"/>
                  <a:pt x="122873" y="183833"/>
                  <a:pt x="146685" y="220980"/>
                </a:cubicBezTo>
                <a:cubicBezTo>
                  <a:pt x="147638" y="244793"/>
                  <a:pt x="149543" y="268605"/>
                  <a:pt x="147638" y="292418"/>
                </a:cubicBezTo>
                <a:lnTo>
                  <a:pt x="106680" y="292418"/>
                </a:lnTo>
                <a:cubicBezTo>
                  <a:pt x="47625" y="292418"/>
                  <a:pt x="0" y="340043"/>
                  <a:pt x="0" y="399098"/>
                </a:cubicBezTo>
                <a:lnTo>
                  <a:pt x="0" y="469583"/>
                </a:lnTo>
                <a:lnTo>
                  <a:pt x="434340" y="469583"/>
                </a:lnTo>
                <a:lnTo>
                  <a:pt x="434340" y="399098"/>
                </a:lnTo>
                <a:cubicBezTo>
                  <a:pt x="434340" y="340995"/>
                  <a:pt x="386715" y="293370"/>
                  <a:pt x="327660" y="293370"/>
                </a:cubicBezTo>
                <a:close/>
              </a:path>
            </a:pathLst>
          </a:custGeom>
          <a:solidFill>
            <a:schemeClr val="tx1"/>
          </a:solidFill>
          <a:ln w="2222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55" name="Freeform: Shape 54">
            <a:extLst>
              <a:ext uri="{FF2B5EF4-FFF2-40B4-BE49-F238E27FC236}">
                <a16:creationId xmlns:a16="http://schemas.microsoft.com/office/drawing/2014/main" id="{567261D8-1DDB-457C-8D3E-F90A1798AD06}"/>
              </a:ext>
            </a:extLst>
          </p:cNvPr>
          <p:cNvSpPr/>
          <p:nvPr/>
        </p:nvSpPr>
        <p:spPr>
          <a:xfrm>
            <a:off x="7706268" y="2249797"/>
            <a:ext cx="186928" cy="203544"/>
          </a:xfrm>
          <a:custGeom>
            <a:avLst/>
            <a:gdLst/>
            <a:ahLst/>
            <a:cxnLst/>
            <a:rect l="0" t="0" r="0" b="0"/>
            <a:pathLst>
              <a:path w="428625" h="466725">
                <a:moveTo>
                  <a:pt x="327660" y="293370"/>
                </a:moveTo>
                <a:lnTo>
                  <a:pt x="286703" y="293370"/>
                </a:lnTo>
                <a:cubicBezTo>
                  <a:pt x="284798" y="269558"/>
                  <a:pt x="286703" y="245745"/>
                  <a:pt x="287655" y="221933"/>
                </a:cubicBezTo>
                <a:cubicBezTo>
                  <a:pt x="311468" y="183833"/>
                  <a:pt x="311468" y="127635"/>
                  <a:pt x="311468" y="94298"/>
                </a:cubicBezTo>
                <a:cubicBezTo>
                  <a:pt x="311468" y="41910"/>
                  <a:pt x="269558" y="0"/>
                  <a:pt x="217170" y="0"/>
                </a:cubicBezTo>
                <a:cubicBezTo>
                  <a:pt x="164783" y="0"/>
                  <a:pt x="122873" y="41910"/>
                  <a:pt x="122873" y="94298"/>
                </a:cubicBezTo>
                <a:cubicBezTo>
                  <a:pt x="122873" y="127635"/>
                  <a:pt x="122873" y="183833"/>
                  <a:pt x="146685" y="220980"/>
                </a:cubicBezTo>
                <a:cubicBezTo>
                  <a:pt x="147638" y="244793"/>
                  <a:pt x="149543" y="268605"/>
                  <a:pt x="147638" y="292418"/>
                </a:cubicBezTo>
                <a:lnTo>
                  <a:pt x="106680" y="292418"/>
                </a:lnTo>
                <a:cubicBezTo>
                  <a:pt x="47625" y="292418"/>
                  <a:pt x="0" y="340043"/>
                  <a:pt x="0" y="399098"/>
                </a:cubicBezTo>
                <a:lnTo>
                  <a:pt x="0" y="469583"/>
                </a:lnTo>
                <a:lnTo>
                  <a:pt x="434340" y="469583"/>
                </a:lnTo>
                <a:lnTo>
                  <a:pt x="434340" y="399098"/>
                </a:lnTo>
                <a:cubicBezTo>
                  <a:pt x="434340" y="340995"/>
                  <a:pt x="386715" y="293370"/>
                  <a:pt x="327660" y="293370"/>
                </a:cubicBezTo>
                <a:close/>
              </a:path>
            </a:pathLst>
          </a:custGeom>
          <a:solidFill>
            <a:schemeClr val="tx1"/>
          </a:solidFill>
          <a:ln w="2222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74" name="Title 8">
            <a:extLst>
              <a:ext uri="{FF2B5EF4-FFF2-40B4-BE49-F238E27FC236}">
                <a16:creationId xmlns:a16="http://schemas.microsoft.com/office/drawing/2014/main" id="{B64915B9-ECC1-4CD6-8C67-CC8029F9B299}"/>
              </a:ext>
            </a:extLst>
          </p:cNvPr>
          <p:cNvSpPr txBox="1">
            <a:spLocks/>
          </p:cNvSpPr>
          <p:nvPr/>
        </p:nvSpPr>
        <p:spPr>
          <a:xfrm>
            <a:off x="351950" y="2753047"/>
            <a:ext cx="2289650" cy="1408142"/>
          </a:xfrm>
          <a:prstGeom prst="rect">
            <a:avLst/>
          </a:prstGeom>
        </p:spPr>
        <p:txBody>
          <a:bodyPr/>
          <a:lstStyle>
            <a:lvl1pPr algn="l" defTabSz="457200" rtl="0" eaLnBrk="1" latinLnBrk="0" hangingPunct="1">
              <a:spcBef>
                <a:spcPct val="0"/>
              </a:spcBef>
              <a:buNone/>
              <a:defRPr sz="2800" b="1" i="0" kern="1200">
                <a:solidFill>
                  <a:schemeClr val="tx1">
                    <a:lumMod val="95000"/>
                  </a:schemeClr>
                </a:solidFill>
                <a:latin typeface="Arial"/>
                <a:ea typeface="+mj-ea"/>
                <a:cs typeface="Arial"/>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Arial"/>
                <a:ea typeface="+mj-ea"/>
                <a:cs typeface="Arial"/>
              </a:rPr>
              <a:t>A fire drill is a boring routine where we make everyone take the stairs </a:t>
            </a:r>
            <a:r>
              <a:rPr kumimoji="0" lang="en-US" sz="1600" b="0" i="0" u="none" strike="noStrike" kern="1200" cap="none" spc="0" normalizeH="0" baseline="0" noProof="0">
                <a:ln>
                  <a:noFill/>
                </a:ln>
                <a:solidFill>
                  <a:prstClr val="white"/>
                </a:solidFill>
                <a:effectLst/>
                <a:uLnTx/>
                <a:uFillTx/>
                <a:latin typeface="Arial"/>
                <a:ea typeface="+mj-ea"/>
                <a:cs typeface="Arial"/>
              </a:rPr>
              <a:t>and assemble in the parking lot</a:t>
            </a:r>
            <a:endParaRPr kumimoji="0" lang="en-US" sz="1600" b="0" i="0" u="none" strike="noStrike" kern="1200" cap="none" spc="0" normalizeH="0" baseline="0" noProof="0" dirty="0">
              <a:ln>
                <a:noFill/>
              </a:ln>
              <a:solidFill>
                <a:prstClr val="white"/>
              </a:solidFill>
              <a:effectLst/>
              <a:uLnTx/>
              <a:uFillTx/>
              <a:latin typeface="Arial"/>
              <a:ea typeface="+mj-ea"/>
              <a:cs typeface="Arial"/>
            </a:endParaRPr>
          </a:p>
        </p:txBody>
      </p:sp>
      <p:sp>
        <p:nvSpPr>
          <p:cNvPr id="75" name="Title 8">
            <a:extLst>
              <a:ext uri="{FF2B5EF4-FFF2-40B4-BE49-F238E27FC236}">
                <a16:creationId xmlns:a16="http://schemas.microsoft.com/office/drawing/2014/main" id="{D2486E74-F198-4AED-B006-A65DCEBFAE4D}"/>
              </a:ext>
            </a:extLst>
          </p:cNvPr>
          <p:cNvSpPr txBox="1">
            <a:spLocks/>
          </p:cNvSpPr>
          <p:nvPr/>
        </p:nvSpPr>
        <p:spPr>
          <a:xfrm>
            <a:off x="336789" y="1449895"/>
            <a:ext cx="3295759" cy="1408142"/>
          </a:xfrm>
          <a:prstGeom prst="rect">
            <a:avLst/>
          </a:prstGeom>
        </p:spPr>
        <p:txBody>
          <a:bodyPr/>
          <a:lstStyle>
            <a:lvl1pPr algn="l" defTabSz="457200" rtl="0" eaLnBrk="1" latinLnBrk="0" hangingPunct="1">
              <a:spcBef>
                <a:spcPct val="0"/>
              </a:spcBef>
              <a:buNone/>
              <a:defRPr sz="2800" b="1" i="0" kern="1200">
                <a:solidFill>
                  <a:schemeClr val="tx1">
                    <a:lumMod val="95000"/>
                  </a:schemeClr>
                </a:solidFill>
                <a:latin typeface="Arial"/>
                <a:ea typeface="+mj-ea"/>
                <a:cs typeface="Arial"/>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endParaRPr kumimoji="0" lang="en-US" sz="2800" b="1" i="0" u="none" strike="noStrike" kern="1200" cap="none" spc="0" normalizeH="0" baseline="0" noProof="0" dirty="0">
              <a:ln>
                <a:noFill/>
              </a:ln>
              <a:solidFill>
                <a:prstClr val="white"/>
              </a:solidFill>
              <a:effectLst/>
              <a:uLnTx/>
              <a:uFillTx/>
              <a:latin typeface="Arial"/>
              <a:ea typeface="+mj-ea"/>
              <a:cs typeface="Arial"/>
            </a:endParaRPr>
          </a:p>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2800" b="1" i="0" u="none" strike="noStrike" kern="1200" cap="none" spc="0" normalizeH="0" baseline="0" noProof="0" dirty="0">
                <a:ln>
                  <a:noFill/>
                </a:ln>
                <a:solidFill>
                  <a:prstClr val="white"/>
                </a:solidFill>
                <a:effectLst/>
                <a:uLnTx/>
                <a:uFillTx/>
                <a:latin typeface="Arial"/>
                <a:ea typeface="+mj-ea"/>
                <a:cs typeface="Arial"/>
              </a:rPr>
              <a:t>People</a:t>
            </a:r>
            <a:br>
              <a:rPr kumimoji="0" lang="en-US" sz="2800" b="1" i="0" u="none" strike="noStrike" kern="1200" cap="none" spc="0" normalizeH="0" baseline="0" noProof="0" dirty="0">
                <a:ln>
                  <a:noFill/>
                </a:ln>
                <a:solidFill>
                  <a:prstClr val="white"/>
                </a:solidFill>
                <a:effectLst/>
                <a:uLnTx/>
                <a:uFillTx/>
                <a:latin typeface="Arial"/>
                <a:ea typeface="+mj-ea"/>
                <a:cs typeface="Arial"/>
              </a:rPr>
            </a:br>
            <a:r>
              <a:rPr kumimoji="0" lang="en-US" sz="2800" b="1" i="0" u="none" strike="noStrike" kern="1200" cap="none" spc="0" normalizeH="0" baseline="0" noProof="0" dirty="0">
                <a:ln>
                  <a:noFill/>
                </a:ln>
                <a:solidFill>
                  <a:prstClr val="white"/>
                </a:solidFill>
                <a:effectLst/>
                <a:uLnTx/>
                <a:uFillTx/>
                <a:latin typeface="Arial"/>
                <a:ea typeface="+mj-ea"/>
                <a:cs typeface="Arial"/>
              </a:rPr>
              <a:t>Training</a:t>
            </a:r>
          </a:p>
        </p:txBody>
      </p:sp>
      <p:sp>
        <p:nvSpPr>
          <p:cNvPr id="77" name="Isosceles Triangle 76">
            <a:extLst>
              <a:ext uri="{FF2B5EF4-FFF2-40B4-BE49-F238E27FC236}">
                <a16:creationId xmlns:a16="http://schemas.microsoft.com/office/drawing/2014/main" id="{BE25CB8D-BA69-463E-8623-61028DE03D78}"/>
              </a:ext>
            </a:extLst>
          </p:cNvPr>
          <p:cNvSpPr/>
          <p:nvPr/>
        </p:nvSpPr>
        <p:spPr>
          <a:xfrm>
            <a:off x="5829426" y="1562631"/>
            <a:ext cx="662940" cy="571500"/>
          </a:xfrm>
          <a:prstGeom prst="triangle">
            <a:avLst/>
          </a:prstGeom>
          <a:gradFill>
            <a:gsLst>
              <a:gs pos="10000">
                <a:srgbClr val="D7A6A6"/>
              </a:gs>
              <a:gs pos="100000">
                <a:srgbClr val="D65A5A"/>
              </a:gs>
            </a:gsLst>
            <a:lin ang="5400000" scaled="0"/>
          </a:gradFill>
          <a:ln w="22225">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18288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Arial"/>
                <a:ea typeface="+mn-ea"/>
                <a:cs typeface="+mn-cs"/>
              </a:rPr>
              <a:t>!</a:t>
            </a:r>
          </a:p>
        </p:txBody>
      </p:sp>
      <p:sp>
        <p:nvSpPr>
          <p:cNvPr id="2" name="Oval 1">
            <a:extLst>
              <a:ext uri="{FF2B5EF4-FFF2-40B4-BE49-F238E27FC236}">
                <a16:creationId xmlns:a16="http://schemas.microsoft.com/office/drawing/2014/main" id="{B0C7CDED-905A-4D99-8A19-7A5B5F5BBC04}"/>
              </a:ext>
            </a:extLst>
          </p:cNvPr>
          <p:cNvSpPr/>
          <p:nvPr/>
        </p:nvSpPr>
        <p:spPr>
          <a:xfrm>
            <a:off x="4320540" y="2875176"/>
            <a:ext cx="618176" cy="618176"/>
          </a:xfrm>
          <a:prstGeom prst="ellipse">
            <a:avLst/>
          </a:prstGeom>
          <a:gradFill>
            <a:gsLst>
              <a:gs pos="10000">
                <a:schemeClr val="accent4"/>
              </a:gs>
              <a:gs pos="100000">
                <a:schemeClr val="accent4">
                  <a:lumMod val="60000"/>
                  <a:lumOff val="40000"/>
                </a:schemeClr>
              </a:gs>
            </a:gsLst>
            <a:lin ang="5400000" scaled="0"/>
          </a:gradFill>
          <a:ln w="2222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3" name="Freeform: Shape 2">
            <a:extLst>
              <a:ext uri="{FF2B5EF4-FFF2-40B4-BE49-F238E27FC236}">
                <a16:creationId xmlns:a16="http://schemas.microsoft.com/office/drawing/2014/main" id="{6642DC3D-B87E-49DA-8945-17407FD9733F}"/>
              </a:ext>
            </a:extLst>
          </p:cNvPr>
          <p:cNvSpPr/>
          <p:nvPr/>
        </p:nvSpPr>
        <p:spPr>
          <a:xfrm>
            <a:off x="4485870" y="3077846"/>
            <a:ext cx="287516" cy="212837"/>
          </a:xfrm>
          <a:custGeom>
            <a:avLst/>
            <a:gdLst>
              <a:gd name="connsiteX0" fmla="*/ 554400 w 554400"/>
              <a:gd name="connsiteY0" fmla="*/ 0 h 410400"/>
              <a:gd name="connsiteX1" fmla="*/ 144000 w 554400"/>
              <a:gd name="connsiteY1" fmla="*/ 410400 h 410400"/>
              <a:gd name="connsiteX2" fmla="*/ 0 w 554400"/>
              <a:gd name="connsiteY2" fmla="*/ 266400 h 410400"/>
            </a:gdLst>
            <a:ahLst/>
            <a:cxnLst>
              <a:cxn ang="0">
                <a:pos x="connsiteX0" y="connsiteY0"/>
              </a:cxn>
              <a:cxn ang="0">
                <a:pos x="connsiteX1" y="connsiteY1"/>
              </a:cxn>
              <a:cxn ang="0">
                <a:pos x="connsiteX2" y="connsiteY2"/>
              </a:cxn>
            </a:cxnLst>
            <a:rect l="l" t="t" r="r" b="b"/>
            <a:pathLst>
              <a:path w="554400" h="410400">
                <a:moveTo>
                  <a:pt x="554400" y="0"/>
                </a:moveTo>
                <a:lnTo>
                  <a:pt x="144000" y="410400"/>
                </a:lnTo>
                <a:lnTo>
                  <a:pt x="0" y="266400"/>
                </a:lnTo>
              </a:path>
            </a:pathLst>
          </a:custGeom>
          <a:noFill/>
          <a:ln w="44450">
            <a:solidFill>
              <a:schemeClr val="tx1"/>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41" name="Oval 40">
            <a:extLst>
              <a:ext uri="{FF2B5EF4-FFF2-40B4-BE49-F238E27FC236}">
                <a16:creationId xmlns:a16="http://schemas.microsoft.com/office/drawing/2014/main" id="{B7123BAC-ECA8-4489-88F2-268258ADD26F}"/>
              </a:ext>
            </a:extLst>
          </p:cNvPr>
          <p:cNvSpPr/>
          <p:nvPr/>
        </p:nvSpPr>
        <p:spPr>
          <a:xfrm>
            <a:off x="4320156" y="2875176"/>
            <a:ext cx="618176" cy="618176"/>
          </a:xfrm>
          <a:prstGeom prst="ellipse">
            <a:avLst/>
          </a:prstGeom>
          <a:noFill/>
          <a:ln w="22225">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Tree>
    <p:extLst>
      <p:ext uri="{BB962C8B-B14F-4D97-AF65-F5344CB8AC3E}">
        <p14:creationId xmlns:p14="http://schemas.microsoft.com/office/powerpoint/2010/main" val="27105926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250"/>
                                  </p:stCondLst>
                                  <p:childTnLst>
                                    <p:set>
                                      <p:cBhvr>
                                        <p:cTn id="6" dur="1" fill="hold">
                                          <p:stCondLst>
                                            <p:cond delay="0"/>
                                          </p:stCondLst>
                                        </p:cTn>
                                        <p:tgtEl>
                                          <p:spTgt spid="77"/>
                                        </p:tgtEl>
                                        <p:attrNameLst>
                                          <p:attrName>style.visibility</p:attrName>
                                        </p:attrNameLst>
                                      </p:cBhvr>
                                      <p:to>
                                        <p:strVal val="visible"/>
                                      </p:to>
                                    </p:set>
                                    <p:animEffect transition="in" filter="fade">
                                      <p:cBhvr>
                                        <p:cTn id="7" dur="250"/>
                                        <p:tgtEl>
                                          <p:spTgt spid="77"/>
                                        </p:tgtEl>
                                      </p:cBhvr>
                                    </p:animEffect>
                                  </p:childTnLst>
                                </p:cTn>
                              </p:par>
                              <p:par>
                                <p:cTn id="8" presetID="42" presetClass="path" presetSubtype="0" accel="50000" decel="50000" fill="hold" grpId="1" nodeType="withEffect">
                                  <p:stCondLst>
                                    <p:cond delay="0"/>
                                  </p:stCondLst>
                                  <p:childTnLst>
                                    <p:animMotion origin="layout" path="M -4.72222E-6 7.40741E-7 L -4.72222E-6 0.04969 " pathEditMode="relative" rAng="0" ptsTypes="AA">
                                      <p:cBhvr>
                                        <p:cTn id="9" dur="500" spd="-100000" fill="hold"/>
                                        <p:tgtEl>
                                          <p:spTgt spid="77"/>
                                        </p:tgtEl>
                                        <p:attrNameLst>
                                          <p:attrName>ppt_x</p:attrName>
                                          <p:attrName>ppt_y</p:attrName>
                                        </p:attrNameLst>
                                      </p:cBhvr>
                                      <p:rCtr x="0" y="2469"/>
                                    </p:animMotion>
                                  </p:childTnLst>
                                </p:cTn>
                              </p:par>
                              <p:par>
                                <p:cTn id="10" presetID="1" presetClass="emph" presetSubtype="2" autoRev="1" fill="hold" nodeType="withEffect">
                                  <p:stCondLst>
                                    <p:cond delay="0"/>
                                  </p:stCondLst>
                                  <p:childTnLst>
                                    <p:animClr clrSpc="rgb" dir="cw">
                                      <p:cBhvr>
                                        <p:cTn id="11" dur="500" fill="hold"/>
                                        <p:tgtEl>
                                          <p:spTgt spid="44"/>
                                        </p:tgtEl>
                                        <p:attrNameLst>
                                          <p:attrName>fillcolor</p:attrName>
                                        </p:attrNameLst>
                                      </p:cBhvr>
                                      <p:to>
                                        <a:srgbClr val="FFFFFF"/>
                                      </p:to>
                                    </p:animClr>
                                    <p:set>
                                      <p:cBhvr>
                                        <p:cTn id="12" dur="500" fill="hold"/>
                                        <p:tgtEl>
                                          <p:spTgt spid="44"/>
                                        </p:tgtEl>
                                        <p:attrNameLst>
                                          <p:attrName>fill.type</p:attrName>
                                        </p:attrNameLst>
                                      </p:cBhvr>
                                      <p:to>
                                        <p:strVal val="solid"/>
                                      </p:to>
                                    </p:set>
                                    <p:set>
                                      <p:cBhvr>
                                        <p:cTn id="13" dur="500" fill="hold"/>
                                        <p:tgtEl>
                                          <p:spTgt spid="44"/>
                                        </p:tgtEl>
                                        <p:attrNameLst>
                                          <p:attrName>fill.on</p:attrName>
                                        </p:attrNameLst>
                                      </p:cBhvr>
                                      <p:to>
                                        <p:strVal val="true"/>
                                      </p:to>
                                    </p:set>
                                  </p:childTnLst>
                                </p:cTn>
                              </p:par>
                              <p:par>
                                <p:cTn id="14" presetID="1" presetClass="emph" presetSubtype="2" autoRev="1" fill="hold" nodeType="withEffect">
                                  <p:stCondLst>
                                    <p:cond delay="0"/>
                                  </p:stCondLst>
                                  <p:childTnLst>
                                    <p:animClr clrSpc="rgb" dir="cw">
                                      <p:cBhvr>
                                        <p:cTn id="15" dur="500" fill="hold"/>
                                        <p:tgtEl>
                                          <p:spTgt spid="43"/>
                                        </p:tgtEl>
                                        <p:attrNameLst>
                                          <p:attrName>fillcolor</p:attrName>
                                        </p:attrNameLst>
                                      </p:cBhvr>
                                      <p:to>
                                        <a:srgbClr val="FFFFFF"/>
                                      </p:to>
                                    </p:animClr>
                                    <p:set>
                                      <p:cBhvr>
                                        <p:cTn id="16" dur="500" fill="hold"/>
                                        <p:tgtEl>
                                          <p:spTgt spid="43"/>
                                        </p:tgtEl>
                                        <p:attrNameLst>
                                          <p:attrName>fill.type</p:attrName>
                                        </p:attrNameLst>
                                      </p:cBhvr>
                                      <p:to>
                                        <p:strVal val="solid"/>
                                      </p:to>
                                    </p:set>
                                    <p:set>
                                      <p:cBhvr>
                                        <p:cTn id="17" dur="500" fill="hold"/>
                                        <p:tgtEl>
                                          <p:spTgt spid="43"/>
                                        </p:tgtEl>
                                        <p:attrNameLst>
                                          <p:attrName>fill.on</p:attrName>
                                        </p:attrNameLst>
                                      </p:cBhvr>
                                      <p:to>
                                        <p:strVal val="true"/>
                                      </p:to>
                                    </p:set>
                                  </p:childTnLst>
                                </p:cTn>
                              </p:par>
                              <p:par>
                                <p:cTn id="18" presetID="1" presetClass="emph" presetSubtype="2" autoRev="1" fill="hold" nodeType="withEffect">
                                  <p:stCondLst>
                                    <p:cond delay="0"/>
                                  </p:stCondLst>
                                  <p:childTnLst>
                                    <p:animClr clrSpc="rgb" dir="cw">
                                      <p:cBhvr>
                                        <p:cTn id="19" dur="500" fill="hold"/>
                                        <p:tgtEl>
                                          <p:spTgt spid="42"/>
                                        </p:tgtEl>
                                        <p:attrNameLst>
                                          <p:attrName>fillcolor</p:attrName>
                                        </p:attrNameLst>
                                      </p:cBhvr>
                                      <p:to>
                                        <a:srgbClr val="FFFFFF"/>
                                      </p:to>
                                    </p:animClr>
                                    <p:set>
                                      <p:cBhvr>
                                        <p:cTn id="20" dur="500" fill="hold"/>
                                        <p:tgtEl>
                                          <p:spTgt spid="42"/>
                                        </p:tgtEl>
                                        <p:attrNameLst>
                                          <p:attrName>fill.type</p:attrName>
                                        </p:attrNameLst>
                                      </p:cBhvr>
                                      <p:to>
                                        <p:strVal val="solid"/>
                                      </p:to>
                                    </p:set>
                                    <p:set>
                                      <p:cBhvr>
                                        <p:cTn id="21" dur="500" fill="hold"/>
                                        <p:tgtEl>
                                          <p:spTgt spid="42"/>
                                        </p:tgtEl>
                                        <p:attrNameLst>
                                          <p:attrName>fill.on</p:attrName>
                                        </p:attrNameLst>
                                      </p:cBhvr>
                                      <p:to>
                                        <p:strVal val="true"/>
                                      </p:to>
                                    </p:set>
                                  </p:childTnLst>
                                </p:cTn>
                              </p:par>
                              <p:par>
                                <p:cTn id="22" presetID="1" presetClass="emph" presetSubtype="2" autoRev="1" fill="hold" nodeType="withEffect">
                                  <p:stCondLst>
                                    <p:cond delay="0"/>
                                  </p:stCondLst>
                                  <p:childTnLst>
                                    <p:animClr clrSpc="rgb" dir="cw">
                                      <p:cBhvr>
                                        <p:cTn id="23" dur="500" fill="hold"/>
                                        <p:tgtEl>
                                          <p:spTgt spid="45"/>
                                        </p:tgtEl>
                                        <p:attrNameLst>
                                          <p:attrName>fillcolor</p:attrName>
                                        </p:attrNameLst>
                                      </p:cBhvr>
                                      <p:to>
                                        <a:srgbClr val="FFFFFF"/>
                                      </p:to>
                                    </p:animClr>
                                    <p:set>
                                      <p:cBhvr>
                                        <p:cTn id="24" dur="500" fill="hold"/>
                                        <p:tgtEl>
                                          <p:spTgt spid="45"/>
                                        </p:tgtEl>
                                        <p:attrNameLst>
                                          <p:attrName>fill.type</p:attrName>
                                        </p:attrNameLst>
                                      </p:cBhvr>
                                      <p:to>
                                        <p:strVal val="solid"/>
                                      </p:to>
                                    </p:set>
                                    <p:set>
                                      <p:cBhvr>
                                        <p:cTn id="25" dur="500" fill="hold"/>
                                        <p:tgtEl>
                                          <p:spTgt spid="45"/>
                                        </p:tgtEl>
                                        <p:attrNameLst>
                                          <p:attrName>fill.on</p:attrName>
                                        </p:attrNameLst>
                                      </p:cBhvr>
                                      <p:to>
                                        <p:strVal val="true"/>
                                      </p:to>
                                    </p:set>
                                  </p:childTnLst>
                                </p:cTn>
                              </p:par>
                            </p:childTnLst>
                          </p:cTn>
                        </p:par>
                        <p:par>
                          <p:cTn id="26" fill="hold">
                            <p:stCondLst>
                              <p:cond delay="1000"/>
                            </p:stCondLst>
                            <p:childTnLst>
                              <p:par>
                                <p:cTn id="27" presetID="1" presetClass="emph" presetSubtype="2" autoRev="1" fill="hold" nodeType="afterEffect">
                                  <p:stCondLst>
                                    <p:cond delay="0"/>
                                  </p:stCondLst>
                                  <p:childTnLst>
                                    <p:animClr clrSpc="rgb" dir="cw">
                                      <p:cBhvr>
                                        <p:cTn id="28" dur="500" fill="hold"/>
                                        <p:tgtEl>
                                          <p:spTgt spid="44"/>
                                        </p:tgtEl>
                                        <p:attrNameLst>
                                          <p:attrName>fillcolor</p:attrName>
                                        </p:attrNameLst>
                                      </p:cBhvr>
                                      <p:to>
                                        <a:srgbClr val="FFFFFF"/>
                                      </p:to>
                                    </p:animClr>
                                    <p:set>
                                      <p:cBhvr>
                                        <p:cTn id="29" dur="500" fill="hold"/>
                                        <p:tgtEl>
                                          <p:spTgt spid="44"/>
                                        </p:tgtEl>
                                        <p:attrNameLst>
                                          <p:attrName>fill.type</p:attrName>
                                        </p:attrNameLst>
                                      </p:cBhvr>
                                      <p:to>
                                        <p:strVal val="solid"/>
                                      </p:to>
                                    </p:set>
                                    <p:set>
                                      <p:cBhvr>
                                        <p:cTn id="30" dur="500" fill="hold"/>
                                        <p:tgtEl>
                                          <p:spTgt spid="44"/>
                                        </p:tgtEl>
                                        <p:attrNameLst>
                                          <p:attrName>fill.on</p:attrName>
                                        </p:attrNameLst>
                                      </p:cBhvr>
                                      <p:to>
                                        <p:strVal val="true"/>
                                      </p:to>
                                    </p:set>
                                  </p:childTnLst>
                                </p:cTn>
                              </p:par>
                              <p:par>
                                <p:cTn id="31" presetID="1" presetClass="emph" presetSubtype="2" autoRev="1" fill="hold" nodeType="withEffect">
                                  <p:stCondLst>
                                    <p:cond delay="0"/>
                                  </p:stCondLst>
                                  <p:childTnLst>
                                    <p:animClr clrSpc="rgb" dir="cw">
                                      <p:cBhvr>
                                        <p:cTn id="32" dur="500" fill="hold"/>
                                        <p:tgtEl>
                                          <p:spTgt spid="43"/>
                                        </p:tgtEl>
                                        <p:attrNameLst>
                                          <p:attrName>fillcolor</p:attrName>
                                        </p:attrNameLst>
                                      </p:cBhvr>
                                      <p:to>
                                        <a:srgbClr val="FFFFFF"/>
                                      </p:to>
                                    </p:animClr>
                                    <p:set>
                                      <p:cBhvr>
                                        <p:cTn id="33" dur="500" fill="hold"/>
                                        <p:tgtEl>
                                          <p:spTgt spid="43"/>
                                        </p:tgtEl>
                                        <p:attrNameLst>
                                          <p:attrName>fill.type</p:attrName>
                                        </p:attrNameLst>
                                      </p:cBhvr>
                                      <p:to>
                                        <p:strVal val="solid"/>
                                      </p:to>
                                    </p:set>
                                    <p:set>
                                      <p:cBhvr>
                                        <p:cTn id="34" dur="500" fill="hold"/>
                                        <p:tgtEl>
                                          <p:spTgt spid="43"/>
                                        </p:tgtEl>
                                        <p:attrNameLst>
                                          <p:attrName>fill.on</p:attrName>
                                        </p:attrNameLst>
                                      </p:cBhvr>
                                      <p:to>
                                        <p:strVal val="true"/>
                                      </p:to>
                                    </p:set>
                                  </p:childTnLst>
                                </p:cTn>
                              </p:par>
                              <p:par>
                                <p:cTn id="35" presetID="1" presetClass="emph" presetSubtype="2" autoRev="1" fill="hold" nodeType="withEffect">
                                  <p:stCondLst>
                                    <p:cond delay="0"/>
                                  </p:stCondLst>
                                  <p:childTnLst>
                                    <p:animClr clrSpc="rgb" dir="cw">
                                      <p:cBhvr>
                                        <p:cTn id="36" dur="500" fill="hold"/>
                                        <p:tgtEl>
                                          <p:spTgt spid="42"/>
                                        </p:tgtEl>
                                        <p:attrNameLst>
                                          <p:attrName>fillcolor</p:attrName>
                                        </p:attrNameLst>
                                      </p:cBhvr>
                                      <p:to>
                                        <a:srgbClr val="FFFFFF"/>
                                      </p:to>
                                    </p:animClr>
                                    <p:set>
                                      <p:cBhvr>
                                        <p:cTn id="37" dur="500" fill="hold"/>
                                        <p:tgtEl>
                                          <p:spTgt spid="42"/>
                                        </p:tgtEl>
                                        <p:attrNameLst>
                                          <p:attrName>fill.type</p:attrName>
                                        </p:attrNameLst>
                                      </p:cBhvr>
                                      <p:to>
                                        <p:strVal val="solid"/>
                                      </p:to>
                                    </p:set>
                                    <p:set>
                                      <p:cBhvr>
                                        <p:cTn id="38" dur="500" fill="hold"/>
                                        <p:tgtEl>
                                          <p:spTgt spid="42"/>
                                        </p:tgtEl>
                                        <p:attrNameLst>
                                          <p:attrName>fill.on</p:attrName>
                                        </p:attrNameLst>
                                      </p:cBhvr>
                                      <p:to>
                                        <p:strVal val="true"/>
                                      </p:to>
                                    </p:set>
                                  </p:childTnLst>
                                </p:cTn>
                              </p:par>
                              <p:par>
                                <p:cTn id="39" presetID="1" presetClass="emph" presetSubtype="2" autoRev="1" fill="hold" nodeType="withEffect">
                                  <p:stCondLst>
                                    <p:cond delay="0"/>
                                  </p:stCondLst>
                                  <p:childTnLst>
                                    <p:animClr clrSpc="rgb" dir="cw">
                                      <p:cBhvr>
                                        <p:cTn id="40" dur="500" fill="hold"/>
                                        <p:tgtEl>
                                          <p:spTgt spid="45"/>
                                        </p:tgtEl>
                                        <p:attrNameLst>
                                          <p:attrName>fillcolor</p:attrName>
                                        </p:attrNameLst>
                                      </p:cBhvr>
                                      <p:to>
                                        <a:srgbClr val="FFFFFF"/>
                                      </p:to>
                                    </p:animClr>
                                    <p:set>
                                      <p:cBhvr>
                                        <p:cTn id="41" dur="500" fill="hold"/>
                                        <p:tgtEl>
                                          <p:spTgt spid="45"/>
                                        </p:tgtEl>
                                        <p:attrNameLst>
                                          <p:attrName>fill.type</p:attrName>
                                        </p:attrNameLst>
                                      </p:cBhvr>
                                      <p:to>
                                        <p:strVal val="solid"/>
                                      </p:to>
                                    </p:set>
                                    <p:set>
                                      <p:cBhvr>
                                        <p:cTn id="42" dur="500" fill="hold"/>
                                        <p:tgtEl>
                                          <p:spTgt spid="45"/>
                                        </p:tgtEl>
                                        <p:attrNameLst>
                                          <p:attrName>fill.on</p:attrName>
                                        </p:attrNameLst>
                                      </p:cBhvr>
                                      <p:to>
                                        <p:strVal val="true"/>
                                      </p:to>
                                    </p:set>
                                  </p:childTnLst>
                                </p:cTn>
                              </p:par>
                            </p:childTnLst>
                          </p:cTn>
                        </p:par>
                        <p:par>
                          <p:cTn id="43" fill="hold">
                            <p:stCondLst>
                              <p:cond delay="2000"/>
                            </p:stCondLst>
                            <p:childTnLst>
                              <p:par>
                                <p:cTn id="44" presetID="10" presetClass="exit" presetSubtype="0" fill="hold" grpId="0" nodeType="afterEffect">
                                  <p:stCondLst>
                                    <p:cond delay="0"/>
                                  </p:stCondLst>
                                  <p:childTnLst>
                                    <p:animEffect transition="out" filter="fade">
                                      <p:cBhvr>
                                        <p:cTn id="45" dur="250"/>
                                        <p:tgtEl>
                                          <p:spTgt spid="53"/>
                                        </p:tgtEl>
                                      </p:cBhvr>
                                    </p:animEffect>
                                    <p:set>
                                      <p:cBhvr>
                                        <p:cTn id="46" dur="1" fill="hold">
                                          <p:stCondLst>
                                            <p:cond delay="249"/>
                                          </p:stCondLst>
                                        </p:cTn>
                                        <p:tgtEl>
                                          <p:spTgt spid="53"/>
                                        </p:tgtEl>
                                        <p:attrNameLst>
                                          <p:attrName>style.visibility</p:attrName>
                                        </p:attrNameLst>
                                      </p:cBhvr>
                                      <p:to>
                                        <p:strVal val="hidden"/>
                                      </p:to>
                                    </p:set>
                                  </p:childTnLst>
                                </p:cTn>
                              </p:par>
                              <p:par>
                                <p:cTn id="47" presetID="10" presetClass="exit" presetSubtype="0" fill="hold" grpId="0" nodeType="withEffect">
                                  <p:stCondLst>
                                    <p:cond delay="0"/>
                                  </p:stCondLst>
                                  <p:childTnLst>
                                    <p:animEffect transition="out" filter="fade">
                                      <p:cBhvr>
                                        <p:cTn id="48" dur="250"/>
                                        <p:tgtEl>
                                          <p:spTgt spid="55"/>
                                        </p:tgtEl>
                                      </p:cBhvr>
                                    </p:animEffect>
                                    <p:set>
                                      <p:cBhvr>
                                        <p:cTn id="49" dur="1" fill="hold">
                                          <p:stCondLst>
                                            <p:cond delay="249"/>
                                          </p:stCondLst>
                                        </p:cTn>
                                        <p:tgtEl>
                                          <p:spTgt spid="55"/>
                                        </p:tgtEl>
                                        <p:attrNameLst>
                                          <p:attrName>style.visibility</p:attrName>
                                        </p:attrNameLst>
                                      </p:cBhvr>
                                      <p:to>
                                        <p:strVal val="hidden"/>
                                      </p:to>
                                    </p:set>
                                  </p:childTnLst>
                                </p:cTn>
                              </p:par>
                              <p:par>
                                <p:cTn id="50" presetID="10" presetClass="exit" presetSubtype="0" fill="hold" grpId="0" nodeType="withEffect">
                                  <p:stCondLst>
                                    <p:cond delay="0"/>
                                  </p:stCondLst>
                                  <p:childTnLst>
                                    <p:animEffect transition="out" filter="fade">
                                      <p:cBhvr>
                                        <p:cTn id="51" dur="250"/>
                                        <p:tgtEl>
                                          <p:spTgt spid="54"/>
                                        </p:tgtEl>
                                      </p:cBhvr>
                                    </p:animEffect>
                                    <p:set>
                                      <p:cBhvr>
                                        <p:cTn id="52" dur="1" fill="hold">
                                          <p:stCondLst>
                                            <p:cond delay="249"/>
                                          </p:stCondLst>
                                        </p:cTn>
                                        <p:tgtEl>
                                          <p:spTgt spid="54"/>
                                        </p:tgtEl>
                                        <p:attrNameLst>
                                          <p:attrName>style.visibility</p:attrName>
                                        </p:attrNameLst>
                                      </p:cBhvr>
                                      <p:to>
                                        <p:strVal val="hidden"/>
                                      </p:to>
                                    </p:set>
                                  </p:childTnLst>
                                </p:cTn>
                              </p:par>
                              <p:par>
                                <p:cTn id="53" presetID="10" presetClass="exit" presetSubtype="0" fill="hold" grpId="0" nodeType="withEffect">
                                  <p:stCondLst>
                                    <p:cond delay="0"/>
                                  </p:stCondLst>
                                  <p:childTnLst>
                                    <p:animEffect transition="out" filter="fade">
                                      <p:cBhvr>
                                        <p:cTn id="54" dur="250"/>
                                        <p:tgtEl>
                                          <p:spTgt spid="48"/>
                                        </p:tgtEl>
                                      </p:cBhvr>
                                    </p:animEffect>
                                    <p:set>
                                      <p:cBhvr>
                                        <p:cTn id="55" dur="1" fill="hold">
                                          <p:stCondLst>
                                            <p:cond delay="249"/>
                                          </p:stCondLst>
                                        </p:cTn>
                                        <p:tgtEl>
                                          <p:spTgt spid="48"/>
                                        </p:tgtEl>
                                        <p:attrNameLst>
                                          <p:attrName>style.visibility</p:attrName>
                                        </p:attrNameLst>
                                      </p:cBhvr>
                                      <p:to>
                                        <p:strVal val="hidden"/>
                                      </p:to>
                                    </p:set>
                                  </p:childTnLst>
                                </p:cTn>
                              </p:par>
                              <p:par>
                                <p:cTn id="56" presetID="42" presetClass="path" presetSubtype="0" accel="50000" decel="50000" fill="hold" grpId="0" nodeType="withEffect">
                                  <p:stCondLst>
                                    <p:cond delay="0"/>
                                  </p:stCondLst>
                                  <p:childTnLst>
                                    <p:animMotion origin="layout" path="M -2.77778E-7 4.5679E-6 L -0.33142 4.5679E-6 " pathEditMode="relative" rAng="0" ptsTypes="AA">
                                      <p:cBhvr>
                                        <p:cTn id="57" dur="1500" fill="hold"/>
                                        <p:tgtEl>
                                          <p:spTgt spid="59"/>
                                        </p:tgtEl>
                                        <p:attrNameLst>
                                          <p:attrName>ppt_x</p:attrName>
                                          <p:attrName>ppt_y</p:attrName>
                                        </p:attrNameLst>
                                      </p:cBhvr>
                                      <p:rCtr x="-16580" y="0"/>
                                    </p:animMotion>
                                  </p:childTnLst>
                                </p:cTn>
                              </p:par>
                              <p:par>
                                <p:cTn id="58" presetID="42" presetClass="path" presetSubtype="0" accel="50000" decel="50000" fill="hold" grpId="0" nodeType="withEffect">
                                  <p:stCondLst>
                                    <p:cond delay="250"/>
                                  </p:stCondLst>
                                  <p:childTnLst>
                                    <p:animMotion origin="layout" path="M -5.55556E-7 4.5679E-6 L -0.33142 4.5679E-6 " pathEditMode="relative" rAng="0" ptsTypes="AA">
                                      <p:cBhvr>
                                        <p:cTn id="59" dur="1500" fill="hold"/>
                                        <p:tgtEl>
                                          <p:spTgt spid="58"/>
                                        </p:tgtEl>
                                        <p:attrNameLst>
                                          <p:attrName>ppt_x</p:attrName>
                                          <p:attrName>ppt_y</p:attrName>
                                        </p:attrNameLst>
                                      </p:cBhvr>
                                      <p:rCtr x="-16580" y="0"/>
                                    </p:animMotion>
                                  </p:childTnLst>
                                </p:cTn>
                              </p:par>
                              <p:par>
                                <p:cTn id="60" presetID="42" presetClass="path" presetSubtype="0" accel="50000" decel="50000" fill="hold" grpId="0" nodeType="withEffect">
                                  <p:stCondLst>
                                    <p:cond delay="500"/>
                                  </p:stCondLst>
                                  <p:childTnLst>
                                    <p:animMotion origin="layout" path="M -8.33333E-7 4.5679E-6 L -0.33142 4.5679E-6 " pathEditMode="relative" rAng="0" ptsTypes="AA">
                                      <p:cBhvr>
                                        <p:cTn id="61" dur="1500" fill="hold"/>
                                        <p:tgtEl>
                                          <p:spTgt spid="57"/>
                                        </p:tgtEl>
                                        <p:attrNameLst>
                                          <p:attrName>ppt_x</p:attrName>
                                          <p:attrName>ppt_y</p:attrName>
                                        </p:attrNameLst>
                                      </p:cBhvr>
                                      <p:rCtr x="-16580" y="0"/>
                                    </p:animMotion>
                                  </p:childTnLst>
                                </p:cTn>
                              </p:par>
                              <p:par>
                                <p:cTn id="62" presetID="42" presetClass="path" presetSubtype="0" accel="50000" decel="50000" fill="hold" grpId="0" nodeType="withEffect">
                                  <p:stCondLst>
                                    <p:cond delay="750"/>
                                  </p:stCondLst>
                                  <p:childTnLst>
                                    <p:animMotion origin="layout" path="M -1.11111E-6 4.5679E-6 L -0.33142 4.5679E-6 " pathEditMode="relative" rAng="0" ptsTypes="AA">
                                      <p:cBhvr>
                                        <p:cTn id="63" dur="1500" fill="hold"/>
                                        <p:tgtEl>
                                          <p:spTgt spid="52"/>
                                        </p:tgtEl>
                                        <p:attrNameLst>
                                          <p:attrName>ppt_x</p:attrName>
                                          <p:attrName>ppt_y</p:attrName>
                                        </p:attrNameLst>
                                      </p:cBhvr>
                                      <p:rCtr x="-16580" y="0"/>
                                    </p:animMotion>
                                  </p:childTnLst>
                                </p:cTn>
                              </p:par>
                              <p:par>
                                <p:cTn id="64" presetID="21" presetClass="entr" presetSubtype="1" fill="hold" grpId="0" nodeType="withEffect">
                                  <p:stCondLst>
                                    <p:cond delay="1500"/>
                                  </p:stCondLst>
                                  <p:childTnLst>
                                    <p:set>
                                      <p:cBhvr>
                                        <p:cTn id="65" dur="1" fill="hold">
                                          <p:stCondLst>
                                            <p:cond delay="0"/>
                                          </p:stCondLst>
                                        </p:cTn>
                                        <p:tgtEl>
                                          <p:spTgt spid="41"/>
                                        </p:tgtEl>
                                        <p:attrNameLst>
                                          <p:attrName>style.visibility</p:attrName>
                                        </p:attrNameLst>
                                      </p:cBhvr>
                                      <p:to>
                                        <p:strVal val="visible"/>
                                      </p:to>
                                    </p:set>
                                    <p:animEffect transition="in" filter="wheel(1)">
                                      <p:cBhvr>
                                        <p:cTn id="66" dur="500"/>
                                        <p:tgtEl>
                                          <p:spTgt spid="41"/>
                                        </p:tgtEl>
                                      </p:cBhvr>
                                    </p:animEffect>
                                  </p:childTnLst>
                                </p:cTn>
                              </p:par>
                              <p:par>
                                <p:cTn id="67" presetID="10" presetClass="exit" presetSubtype="0" fill="hold" grpId="2" nodeType="withEffect">
                                  <p:stCondLst>
                                    <p:cond delay="1500"/>
                                  </p:stCondLst>
                                  <p:childTnLst>
                                    <p:animEffect transition="out" filter="fade">
                                      <p:cBhvr>
                                        <p:cTn id="68" dur="500"/>
                                        <p:tgtEl>
                                          <p:spTgt spid="77"/>
                                        </p:tgtEl>
                                      </p:cBhvr>
                                    </p:animEffect>
                                    <p:set>
                                      <p:cBhvr>
                                        <p:cTn id="69" dur="1" fill="hold">
                                          <p:stCondLst>
                                            <p:cond delay="499"/>
                                          </p:stCondLst>
                                        </p:cTn>
                                        <p:tgtEl>
                                          <p:spTgt spid="77"/>
                                        </p:tgtEl>
                                        <p:attrNameLst>
                                          <p:attrName>style.visibility</p:attrName>
                                        </p:attrNameLst>
                                      </p:cBhvr>
                                      <p:to>
                                        <p:strVal val="hidden"/>
                                      </p:to>
                                    </p:set>
                                  </p:childTnLst>
                                </p:cTn>
                              </p:par>
                            </p:childTnLst>
                          </p:cTn>
                        </p:par>
                        <p:par>
                          <p:cTn id="70" fill="hold">
                            <p:stCondLst>
                              <p:cond delay="4250"/>
                            </p:stCondLst>
                            <p:childTnLst>
                              <p:par>
                                <p:cTn id="71" presetID="10" presetClass="entr" presetSubtype="0" fill="hold" grpId="0" nodeType="afterEffect">
                                  <p:stCondLst>
                                    <p:cond delay="0"/>
                                  </p:stCondLst>
                                  <p:childTnLst>
                                    <p:set>
                                      <p:cBhvr>
                                        <p:cTn id="72" dur="1" fill="hold">
                                          <p:stCondLst>
                                            <p:cond delay="0"/>
                                          </p:stCondLst>
                                        </p:cTn>
                                        <p:tgtEl>
                                          <p:spTgt spid="2"/>
                                        </p:tgtEl>
                                        <p:attrNameLst>
                                          <p:attrName>style.visibility</p:attrName>
                                        </p:attrNameLst>
                                      </p:cBhvr>
                                      <p:to>
                                        <p:strVal val="visible"/>
                                      </p:to>
                                    </p:set>
                                    <p:animEffect transition="in" filter="fade">
                                      <p:cBhvr>
                                        <p:cTn id="73" dur="500"/>
                                        <p:tgtEl>
                                          <p:spTgt spid="2"/>
                                        </p:tgtEl>
                                      </p:cBhvr>
                                    </p:animEffect>
                                  </p:childTnLst>
                                </p:cTn>
                              </p:par>
                              <p:par>
                                <p:cTn id="74" presetID="53" presetClass="entr" presetSubtype="16" fill="hold" grpId="0" nodeType="withEffect">
                                  <p:stCondLst>
                                    <p:cond delay="0"/>
                                  </p:stCondLst>
                                  <p:childTnLst>
                                    <p:set>
                                      <p:cBhvr>
                                        <p:cTn id="75" dur="1" fill="hold">
                                          <p:stCondLst>
                                            <p:cond delay="0"/>
                                          </p:stCondLst>
                                        </p:cTn>
                                        <p:tgtEl>
                                          <p:spTgt spid="3"/>
                                        </p:tgtEl>
                                        <p:attrNameLst>
                                          <p:attrName>style.visibility</p:attrName>
                                        </p:attrNameLst>
                                      </p:cBhvr>
                                      <p:to>
                                        <p:strVal val="visible"/>
                                      </p:to>
                                    </p:set>
                                    <p:anim calcmode="lin" valueType="num">
                                      <p:cBhvr>
                                        <p:cTn id="76" dur="250" fill="hold"/>
                                        <p:tgtEl>
                                          <p:spTgt spid="3"/>
                                        </p:tgtEl>
                                        <p:attrNameLst>
                                          <p:attrName>ppt_w</p:attrName>
                                        </p:attrNameLst>
                                      </p:cBhvr>
                                      <p:tavLst>
                                        <p:tav tm="0">
                                          <p:val>
                                            <p:fltVal val="0"/>
                                          </p:val>
                                        </p:tav>
                                        <p:tav tm="100000">
                                          <p:val>
                                            <p:strVal val="#ppt_w"/>
                                          </p:val>
                                        </p:tav>
                                      </p:tavLst>
                                    </p:anim>
                                    <p:anim calcmode="lin" valueType="num">
                                      <p:cBhvr>
                                        <p:cTn id="77" dur="250" fill="hold"/>
                                        <p:tgtEl>
                                          <p:spTgt spid="3"/>
                                        </p:tgtEl>
                                        <p:attrNameLst>
                                          <p:attrName>ppt_h</p:attrName>
                                        </p:attrNameLst>
                                      </p:cBhvr>
                                      <p:tavLst>
                                        <p:tav tm="0">
                                          <p:val>
                                            <p:fltVal val="0"/>
                                          </p:val>
                                        </p:tav>
                                        <p:tav tm="100000">
                                          <p:val>
                                            <p:strVal val="#ppt_h"/>
                                          </p:val>
                                        </p:tav>
                                      </p:tavLst>
                                    </p:anim>
                                    <p:animEffect transition="in" filter="fade">
                                      <p:cBhvr>
                                        <p:cTn id="78" dur="2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57" grpId="0" animBg="1"/>
      <p:bldP spid="58" grpId="0" animBg="1"/>
      <p:bldP spid="59" grpId="0" animBg="1"/>
      <p:bldP spid="48" grpId="0" animBg="1"/>
      <p:bldP spid="53" grpId="0" animBg="1"/>
      <p:bldP spid="54" grpId="0" animBg="1"/>
      <p:bldP spid="55" grpId="0" animBg="1"/>
      <p:bldP spid="77" grpId="0" animBg="1"/>
      <p:bldP spid="77" grpId="1" animBg="1"/>
      <p:bldP spid="77" grpId="2" animBg="1"/>
      <p:bldP spid="2" grpId="0" animBg="1"/>
      <p:bldP spid="3" grpId="0" animBg="1"/>
      <p:bldP spid="41"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bg>
      <p:bgPr>
        <a:gradFill>
          <a:gsLst>
            <a:gs pos="84513">
              <a:srgbClr val="C00000"/>
            </a:gs>
            <a:gs pos="0">
              <a:srgbClr val="760000"/>
            </a:gs>
          </a:gsLst>
          <a:lin ang="5400000" scaled="0"/>
        </a:gradFill>
        <a:effectLst/>
      </p:bgPr>
    </p:bg>
    <p:spTree>
      <p:nvGrpSpPr>
        <p:cNvPr id="1" name=""/>
        <p:cNvGrpSpPr/>
        <p:nvPr/>
      </p:nvGrpSpPr>
      <p:grpSpPr>
        <a:xfrm>
          <a:off x="0" y="0"/>
          <a:ext cx="0" cy="0"/>
          <a:chOff x="0" y="0"/>
          <a:chExt cx="0" cy="0"/>
        </a:xfrm>
      </p:grpSpPr>
      <p:grpSp>
        <p:nvGrpSpPr>
          <p:cNvPr id="39" name="Graphic 22">
            <a:extLst>
              <a:ext uri="{FF2B5EF4-FFF2-40B4-BE49-F238E27FC236}">
                <a16:creationId xmlns:a16="http://schemas.microsoft.com/office/drawing/2014/main" id="{7BDF6D79-D226-49AB-9DDD-7F96416598C1}"/>
              </a:ext>
            </a:extLst>
          </p:cNvPr>
          <p:cNvGrpSpPr/>
          <p:nvPr/>
        </p:nvGrpSpPr>
        <p:grpSpPr>
          <a:xfrm>
            <a:off x="5757622" y="1728082"/>
            <a:ext cx="834716" cy="805169"/>
            <a:chOff x="4033837" y="2052637"/>
            <a:chExt cx="1076325" cy="1038225"/>
          </a:xfrm>
        </p:grpSpPr>
        <p:sp>
          <p:nvSpPr>
            <p:cNvPr id="40" name="Freeform: Shape 39">
              <a:extLst>
                <a:ext uri="{FF2B5EF4-FFF2-40B4-BE49-F238E27FC236}">
                  <a16:creationId xmlns:a16="http://schemas.microsoft.com/office/drawing/2014/main" id="{33136539-074F-4D50-A11A-0A91920CB391}"/>
                </a:ext>
              </a:extLst>
            </p:cNvPr>
            <p:cNvSpPr/>
            <p:nvPr/>
          </p:nvSpPr>
          <p:spPr>
            <a:xfrm>
              <a:off x="4399597" y="2068830"/>
              <a:ext cx="695325" cy="1009650"/>
            </a:xfrm>
            <a:custGeom>
              <a:avLst/>
              <a:gdLst/>
              <a:ahLst/>
              <a:cxnLst/>
              <a:rect l="0" t="0" r="0" b="0"/>
              <a:pathLst>
                <a:path w="695325" h="1009650">
                  <a:moveTo>
                    <a:pt x="0" y="1012508"/>
                  </a:moveTo>
                  <a:cubicBezTo>
                    <a:pt x="0" y="1012508"/>
                    <a:pt x="77152" y="925830"/>
                    <a:pt x="28575" y="790575"/>
                  </a:cubicBezTo>
                  <a:cubicBezTo>
                    <a:pt x="-90488" y="458153"/>
                    <a:pt x="260032" y="276225"/>
                    <a:pt x="260032" y="276225"/>
                  </a:cubicBezTo>
                  <a:cubicBezTo>
                    <a:pt x="247650" y="339090"/>
                    <a:pt x="231458" y="435293"/>
                    <a:pt x="245745" y="535305"/>
                  </a:cubicBezTo>
                  <a:cubicBezTo>
                    <a:pt x="268605" y="693420"/>
                    <a:pt x="447675" y="632460"/>
                    <a:pt x="396240" y="528638"/>
                  </a:cubicBezTo>
                  <a:cubicBezTo>
                    <a:pt x="266700" y="263843"/>
                    <a:pt x="438150" y="0"/>
                    <a:pt x="438150" y="0"/>
                  </a:cubicBezTo>
                  <a:cubicBezTo>
                    <a:pt x="438150" y="247650"/>
                    <a:pt x="670560" y="321945"/>
                    <a:pt x="698182" y="561975"/>
                  </a:cubicBezTo>
                  <a:cubicBezTo>
                    <a:pt x="736282" y="904875"/>
                    <a:pt x="596265" y="1012508"/>
                    <a:pt x="596265" y="1012508"/>
                  </a:cubicBezTo>
                  <a:lnTo>
                    <a:pt x="0" y="1012508"/>
                  </a:lnTo>
                  <a:close/>
                </a:path>
              </a:pathLst>
            </a:custGeom>
            <a:gradFill>
              <a:gsLst>
                <a:gs pos="10000">
                  <a:schemeClr val="tx1">
                    <a:alpha val="65000"/>
                  </a:schemeClr>
                </a:gs>
                <a:gs pos="100000">
                  <a:schemeClr val="tx1">
                    <a:alpha val="32000"/>
                  </a:schemeClr>
                </a:gs>
              </a:gsLst>
              <a:lin ang="5400000" scaled="0"/>
            </a:gradFill>
            <a:ln w="22225">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41" name="Freeform: Shape 40">
              <a:extLst>
                <a:ext uri="{FF2B5EF4-FFF2-40B4-BE49-F238E27FC236}">
                  <a16:creationId xmlns:a16="http://schemas.microsoft.com/office/drawing/2014/main" id="{ACAF6862-C5A0-4FFF-90A6-7C4E980F165D}"/>
                </a:ext>
              </a:extLst>
            </p:cNvPr>
            <p:cNvSpPr/>
            <p:nvPr/>
          </p:nvSpPr>
          <p:spPr>
            <a:xfrm>
              <a:off x="4038474" y="2462212"/>
              <a:ext cx="295275" cy="619125"/>
            </a:xfrm>
            <a:custGeom>
              <a:avLst/>
              <a:gdLst/>
              <a:ahLst/>
              <a:cxnLst/>
              <a:rect l="0" t="0" r="0" b="0"/>
              <a:pathLst>
                <a:path w="295275" h="619125">
                  <a:moveTo>
                    <a:pt x="20128" y="619125"/>
                  </a:moveTo>
                  <a:cubicBezTo>
                    <a:pt x="-77979" y="178118"/>
                    <a:pt x="214438" y="0"/>
                    <a:pt x="214438" y="0"/>
                  </a:cubicBezTo>
                  <a:cubicBezTo>
                    <a:pt x="131571" y="140018"/>
                    <a:pt x="287781" y="317183"/>
                    <a:pt x="299211" y="444817"/>
                  </a:cubicBezTo>
                  <a:cubicBezTo>
                    <a:pt x="311593" y="571500"/>
                    <a:pt x="258253" y="619125"/>
                    <a:pt x="258253" y="619125"/>
                  </a:cubicBezTo>
                  <a:lnTo>
                    <a:pt x="20128" y="619125"/>
                  </a:lnTo>
                  <a:close/>
                </a:path>
              </a:pathLst>
            </a:custGeom>
            <a:gradFill>
              <a:gsLst>
                <a:gs pos="10000">
                  <a:schemeClr val="tx1">
                    <a:alpha val="65000"/>
                  </a:schemeClr>
                </a:gs>
                <a:gs pos="100000">
                  <a:schemeClr val="tx1">
                    <a:alpha val="32000"/>
                  </a:schemeClr>
                </a:gs>
              </a:gsLst>
              <a:lin ang="5400000" scaled="0"/>
            </a:gradFill>
            <a:ln w="22225">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46" name="Freeform: Shape 45">
              <a:extLst>
                <a:ext uri="{FF2B5EF4-FFF2-40B4-BE49-F238E27FC236}">
                  <a16:creationId xmlns:a16="http://schemas.microsoft.com/office/drawing/2014/main" id="{4EDAD606-578F-4763-AC4E-82AF0F456A01}"/>
                </a:ext>
              </a:extLst>
            </p:cNvPr>
            <p:cNvSpPr/>
            <p:nvPr/>
          </p:nvSpPr>
          <p:spPr>
            <a:xfrm>
              <a:off x="4584382" y="2723197"/>
              <a:ext cx="352425" cy="352425"/>
            </a:xfrm>
            <a:custGeom>
              <a:avLst/>
              <a:gdLst/>
              <a:ahLst/>
              <a:cxnLst/>
              <a:rect l="0" t="0" r="0" b="0"/>
              <a:pathLst>
                <a:path w="352425" h="352425">
                  <a:moveTo>
                    <a:pt x="0" y="358140"/>
                  </a:moveTo>
                  <a:cubicBezTo>
                    <a:pt x="2857" y="145732"/>
                    <a:pt x="121920" y="115252"/>
                    <a:pt x="121920" y="115252"/>
                  </a:cubicBezTo>
                  <a:cubicBezTo>
                    <a:pt x="60007" y="208598"/>
                    <a:pt x="152400" y="240982"/>
                    <a:pt x="172403" y="186690"/>
                  </a:cubicBezTo>
                  <a:cubicBezTo>
                    <a:pt x="219075" y="60007"/>
                    <a:pt x="311468" y="0"/>
                    <a:pt x="311468" y="0"/>
                  </a:cubicBezTo>
                  <a:cubicBezTo>
                    <a:pt x="268605" y="88582"/>
                    <a:pt x="354330" y="155257"/>
                    <a:pt x="354330" y="223838"/>
                  </a:cubicBezTo>
                  <a:cubicBezTo>
                    <a:pt x="354330" y="323850"/>
                    <a:pt x="268605" y="358140"/>
                    <a:pt x="268605" y="358140"/>
                  </a:cubicBezTo>
                  <a:lnTo>
                    <a:pt x="0" y="358140"/>
                  </a:lnTo>
                  <a:close/>
                </a:path>
              </a:pathLst>
            </a:custGeom>
            <a:gradFill>
              <a:gsLst>
                <a:gs pos="10000">
                  <a:schemeClr val="tx1">
                    <a:alpha val="65000"/>
                  </a:schemeClr>
                </a:gs>
                <a:gs pos="100000">
                  <a:schemeClr val="tx1">
                    <a:alpha val="32000"/>
                  </a:schemeClr>
                </a:gs>
              </a:gsLst>
              <a:lin ang="5400000" scaled="0"/>
            </a:gradFill>
            <a:ln w="22225">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grpSp>
      <p:grpSp>
        <p:nvGrpSpPr>
          <p:cNvPr id="47" name="Graphic 22">
            <a:extLst>
              <a:ext uri="{FF2B5EF4-FFF2-40B4-BE49-F238E27FC236}">
                <a16:creationId xmlns:a16="http://schemas.microsoft.com/office/drawing/2014/main" id="{49EC33F9-E449-4A99-A80C-46838F7EFB52}"/>
              </a:ext>
            </a:extLst>
          </p:cNvPr>
          <p:cNvGrpSpPr/>
          <p:nvPr/>
        </p:nvGrpSpPr>
        <p:grpSpPr>
          <a:xfrm>
            <a:off x="7123762" y="438713"/>
            <a:ext cx="834716" cy="805169"/>
            <a:chOff x="4033837" y="2052637"/>
            <a:chExt cx="1076325" cy="1038225"/>
          </a:xfrm>
        </p:grpSpPr>
        <p:sp>
          <p:nvSpPr>
            <p:cNvPr id="49" name="Freeform: Shape 48">
              <a:extLst>
                <a:ext uri="{FF2B5EF4-FFF2-40B4-BE49-F238E27FC236}">
                  <a16:creationId xmlns:a16="http://schemas.microsoft.com/office/drawing/2014/main" id="{6693A95F-2812-4CD1-8541-30951C79BBFF}"/>
                </a:ext>
              </a:extLst>
            </p:cNvPr>
            <p:cNvSpPr/>
            <p:nvPr/>
          </p:nvSpPr>
          <p:spPr>
            <a:xfrm>
              <a:off x="4399597" y="2068830"/>
              <a:ext cx="695325" cy="1009650"/>
            </a:xfrm>
            <a:custGeom>
              <a:avLst/>
              <a:gdLst/>
              <a:ahLst/>
              <a:cxnLst/>
              <a:rect l="0" t="0" r="0" b="0"/>
              <a:pathLst>
                <a:path w="695325" h="1009650">
                  <a:moveTo>
                    <a:pt x="0" y="1012508"/>
                  </a:moveTo>
                  <a:cubicBezTo>
                    <a:pt x="0" y="1012508"/>
                    <a:pt x="77152" y="925830"/>
                    <a:pt x="28575" y="790575"/>
                  </a:cubicBezTo>
                  <a:cubicBezTo>
                    <a:pt x="-90488" y="458153"/>
                    <a:pt x="260032" y="276225"/>
                    <a:pt x="260032" y="276225"/>
                  </a:cubicBezTo>
                  <a:cubicBezTo>
                    <a:pt x="247650" y="339090"/>
                    <a:pt x="231458" y="435293"/>
                    <a:pt x="245745" y="535305"/>
                  </a:cubicBezTo>
                  <a:cubicBezTo>
                    <a:pt x="268605" y="693420"/>
                    <a:pt x="447675" y="632460"/>
                    <a:pt x="396240" y="528638"/>
                  </a:cubicBezTo>
                  <a:cubicBezTo>
                    <a:pt x="266700" y="263843"/>
                    <a:pt x="438150" y="0"/>
                    <a:pt x="438150" y="0"/>
                  </a:cubicBezTo>
                  <a:cubicBezTo>
                    <a:pt x="438150" y="247650"/>
                    <a:pt x="670560" y="321945"/>
                    <a:pt x="698182" y="561975"/>
                  </a:cubicBezTo>
                  <a:cubicBezTo>
                    <a:pt x="736282" y="904875"/>
                    <a:pt x="596265" y="1012508"/>
                    <a:pt x="596265" y="1012508"/>
                  </a:cubicBezTo>
                  <a:lnTo>
                    <a:pt x="0" y="1012508"/>
                  </a:lnTo>
                  <a:close/>
                </a:path>
              </a:pathLst>
            </a:custGeom>
            <a:gradFill>
              <a:gsLst>
                <a:gs pos="10000">
                  <a:schemeClr val="tx1">
                    <a:alpha val="65000"/>
                  </a:schemeClr>
                </a:gs>
                <a:gs pos="100000">
                  <a:schemeClr val="tx1">
                    <a:alpha val="32000"/>
                  </a:schemeClr>
                </a:gs>
              </a:gsLst>
              <a:lin ang="5400000" scaled="0"/>
            </a:gradFill>
            <a:ln w="22225">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50" name="Freeform: Shape 49">
              <a:extLst>
                <a:ext uri="{FF2B5EF4-FFF2-40B4-BE49-F238E27FC236}">
                  <a16:creationId xmlns:a16="http://schemas.microsoft.com/office/drawing/2014/main" id="{42280037-BF39-4E06-A43A-363B11B66078}"/>
                </a:ext>
              </a:extLst>
            </p:cNvPr>
            <p:cNvSpPr/>
            <p:nvPr/>
          </p:nvSpPr>
          <p:spPr>
            <a:xfrm>
              <a:off x="4038474" y="2462212"/>
              <a:ext cx="295275" cy="619125"/>
            </a:xfrm>
            <a:custGeom>
              <a:avLst/>
              <a:gdLst/>
              <a:ahLst/>
              <a:cxnLst/>
              <a:rect l="0" t="0" r="0" b="0"/>
              <a:pathLst>
                <a:path w="295275" h="619125">
                  <a:moveTo>
                    <a:pt x="20128" y="619125"/>
                  </a:moveTo>
                  <a:cubicBezTo>
                    <a:pt x="-77979" y="178118"/>
                    <a:pt x="214438" y="0"/>
                    <a:pt x="214438" y="0"/>
                  </a:cubicBezTo>
                  <a:cubicBezTo>
                    <a:pt x="131571" y="140018"/>
                    <a:pt x="287781" y="317183"/>
                    <a:pt x="299211" y="444817"/>
                  </a:cubicBezTo>
                  <a:cubicBezTo>
                    <a:pt x="311593" y="571500"/>
                    <a:pt x="258253" y="619125"/>
                    <a:pt x="258253" y="619125"/>
                  </a:cubicBezTo>
                  <a:lnTo>
                    <a:pt x="20128" y="619125"/>
                  </a:lnTo>
                  <a:close/>
                </a:path>
              </a:pathLst>
            </a:custGeom>
            <a:gradFill>
              <a:gsLst>
                <a:gs pos="10000">
                  <a:schemeClr val="tx1">
                    <a:alpha val="65000"/>
                  </a:schemeClr>
                </a:gs>
                <a:gs pos="100000">
                  <a:schemeClr val="tx1">
                    <a:alpha val="32000"/>
                  </a:schemeClr>
                </a:gs>
              </a:gsLst>
              <a:lin ang="5400000" scaled="0"/>
            </a:gradFill>
            <a:ln w="22225">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51" name="Freeform: Shape 50">
              <a:extLst>
                <a:ext uri="{FF2B5EF4-FFF2-40B4-BE49-F238E27FC236}">
                  <a16:creationId xmlns:a16="http://schemas.microsoft.com/office/drawing/2014/main" id="{91B63E29-DFB5-4F28-9A7B-AD05C1BCECB6}"/>
                </a:ext>
              </a:extLst>
            </p:cNvPr>
            <p:cNvSpPr/>
            <p:nvPr/>
          </p:nvSpPr>
          <p:spPr>
            <a:xfrm>
              <a:off x="4584382" y="2723197"/>
              <a:ext cx="352425" cy="352425"/>
            </a:xfrm>
            <a:custGeom>
              <a:avLst/>
              <a:gdLst/>
              <a:ahLst/>
              <a:cxnLst/>
              <a:rect l="0" t="0" r="0" b="0"/>
              <a:pathLst>
                <a:path w="352425" h="352425">
                  <a:moveTo>
                    <a:pt x="0" y="358140"/>
                  </a:moveTo>
                  <a:cubicBezTo>
                    <a:pt x="2857" y="145732"/>
                    <a:pt x="121920" y="115252"/>
                    <a:pt x="121920" y="115252"/>
                  </a:cubicBezTo>
                  <a:cubicBezTo>
                    <a:pt x="60007" y="208598"/>
                    <a:pt x="152400" y="240982"/>
                    <a:pt x="172403" y="186690"/>
                  </a:cubicBezTo>
                  <a:cubicBezTo>
                    <a:pt x="219075" y="60007"/>
                    <a:pt x="311468" y="0"/>
                    <a:pt x="311468" y="0"/>
                  </a:cubicBezTo>
                  <a:cubicBezTo>
                    <a:pt x="268605" y="88582"/>
                    <a:pt x="354330" y="155257"/>
                    <a:pt x="354330" y="223838"/>
                  </a:cubicBezTo>
                  <a:cubicBezTo>
                    <a:pt x="354330" y="323850"/>
                    <a:pt x="268605" y="358140"/>
                    <a:pt x="268605" y="358140"/>
                  </a:cubicBezTo>
                  <a:lnTo>
                    <a:pt x="0" y="358140"/>
                  </a:lnTo>
                  <a:close/>
                </a:path>
              </a:pathLst>
            </a:custGeom>
            <a:gradFill>
              <a:gsLst>
                <a:gs pos="10000">
                  <a:schemeClr val="tx1">
                    <a:alpha val="65000"/>
                  </a:schemeClr>
                </a:gs>
                <a:gs pos="100000">
                  <a:schemeClr val="tx1">
                    <a:alpha val="32000"/>
                  </a:schemeClr>
                </a:gs>
              </a:gsLst>
              <a:lin ang="5400000" scaled="0"/>
            </a:gradFill>
            <a:ln w="22225">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grpSp>
      <p:sp>
        <p:nvSpPr>
          <p:cNvPr id="69" name="Freeform: Shape 68">
            <a:extLst>
              <a:ext uri="{FF2B5EF4-FFF2-40B4-BE49-F238E27FC236}">
                <a16:creationId xmlns:a16="http://schemas.microsoft.com/office/drawing/2014/main" id="{8CDDAA9B-6F3D-47A2-9D62-1605904C6418}"/>
              </a:ext>
            </a:extLst>
          </p:cNvPr>
          <p:cNvSpPr/>
          <p:nvPr/>
        </p:nvSpPr>
        <p:spPr>
          <a:xfrm>
            <a:off x="5008816" y="3860050"/>
            <a:ext cx="186928" cy="498475"/>
          </a:xfrm>
          <a:custGeom>
            <a:avLst/>
            <a:gdLst/>
            <a:ahLst/>
            <a:cxnLst/>
            <a:rect l="0" t="0" r="0" b="0"/>
            <a:pathLst>
              <a:path w="428625" h="1143000">
                <a:moveTo>
                  <a:pt x="217170" y="0"/>
                </a:moveTo>
                <a:cubicBezTo>
                  <a:pt x="164783" y="0"/>
                  <a:pt x="122873" y="41910"/>
                  <a:pt x="122873" y="94298"/>
                </a:cubicBezTo>
                <a:cubicBezTo>
                  <a:pt x="122873" y="127635"/>
                  <a:pt x="122873" y="183833"/>
                  <a:pt x="146685" y="220980"/>
                </a:cubicBezTo>
                <a:cubicBezTo>
                  <a:pt x="147638" y="244793"/>
                  <a:pt x="149543" y="268605"/>
                  <a:pt x="147638" y="292418"/>
                </a:cubicBezTo>
                <a:lnTo>
                  <a:pt x="106680" y="292418"/>
                </a:lnTo>
                <a:cubicBezTo>
                  <a:pt x="47625" y="292418"/>
                  <a:pt x="0" y="340043"/>
                  <a:pt x="0" y="399098"/>
                </a:cubicBezTo>
                <a:lnTo>
                  <a:pt x="0" y="469583"/>
                </a:lnTo>
                <a:lnTo>
                  <a:pt x="0" y="646748"/>
                </a:lnTo>
                <a:cubicBezTo>
                  <a:pt x="0" y="685800"/>
                  <a:pt x="31433" y="717233"/>
                  <a:pt x="70485" y="717233"/>
                </a:cubicBezTo>
                <a:lnTo>
                  <a:pt x="70485" y="717233"/>
                </a:lnTo>
                <a:lnTo>
                  <a:pt x="70485" y="1078230"/>
                </a:lnTo>
                <a:cubicBezTo>
                  <a:pt x="70485" y="1119188"/>
                  <a:pt x="103823" y="1151573"/>
                  <a:pt x="143828" y="1151573"/>
                </a:cubicBezTo>
                <a:lnTo>
                  <a:pt x="290513" y="1151573"/>
                </a:lnTo>
                <a:cubicBezTo>
                  <a:pt x="331470" y="1151573"/>
                  <a:pt x="363855" y="1118235"/>
                  <a:pt x="363855" y="1078230"/>
                </a:cubicBezTo>
                <a:lnTo>
                  <a:pt x="363855" y="718185"/>
                </a:lnTo>
                <a:lnTo>
                  <a:pt x="363855" y="718185"/>
                </a:lnTo>
                <a:cubicBezTo>
                  <a:pt x="402908" y="718185"/>
                  <a:pt x="434340" y="686753"/>
                  <a:pt x="434340" y="647700"/>
                </a:cubicBezTo>
                <a:lnTo>
                  <a:pt x="434340" y="470535"/>
                </a:lnTo>
                <a:lnTo>
                  <a:pt x="434340" y="400050"/>
                </a:lnTo>
                <a:cubicBezTo>
                  <a:pt x="434340" y="340995"/>
                  <a:pt x="386715" y="293370"/>
                  <a:pt x="327660" y="293370"/>
                </a:cubicBezTo>
                <a:lnTo>
                  <a:pt x="286703" y="293370"/>
                </a:lnTo>
                <a:cubicBezTo>
                  <a:pt x="284798" y="269558"/>
                  <a:pt x="286703" y="245745"/>
                  <a:pt x="287655" y="221933"/>
                </a:cubicBezTo>
                <a:cubicBezTo>
                  <a:pt x="311468" y="184785"/>
                  <a:pt x="311468" y="127635"/>
                  <a:pt x="311468" y="95250"/>
                </a:cubicBezTo>
                <a:cubicBezTo>
                  <a:pt x="311468" y="41910"/>
                  <a:pt x="269558" y="0"/>
                  <a:pt x="217170" y="0"/>
                </a:cubicBezTo>
              </a:path>
            </a:pathLst>
          </a:custGeom>
          <a:solidFill>
            <a:schemeClr val="tx1"/>
          </a:solidFill>
          <a:ln w="2222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70" name="Freeform: Shape 69">
            <a:extLst>
              <a:ext uri="{FF2B5EF4-FFF2-40B4-BE49-F238E27FC236}">
                <a16:creationId xmlns:a16="http://schemas.microsoft.com/office/drawing/2014/main" id="{FC55BE41-69C2-4273-B428-A4D4DE5A12A8}"/>
              </a:ext>
            </a:extLst>
          </p:cNvPr>
          <p:cNvSpPr/>
          <p:nvPr/>
        </p:nvSpPr>
        <p:spPr>
          <a:xfrm>
            <a:off x="4683572" y="3860050"/>
            <a:ext cx="186928" cy="498475"/>
          </a:xfrm>
          <a:custGeom>
            <a:avLst/>
            <a:gdLst/>
            <a:ahLst/>
            <a:cxnLst/>
            <a:rect l="0" t="0" r="0" b="0"/>
            <a:pathLst>
              <a:path w="428625" h="1143000">
                <a:moveTo>
                  <a:pt x="217170" y="0"/>
                </a:moveTo>
                <a:cubicBezTo>
                  <a:pt x="164783" y="0"/>
                  <a:pt x="122873" y="41910"/>
                  <a:pt x="122873" y="94298"/>
                </a:cubicBezTo>
                <a:cubicBezTo>
                  <a:pt x="122873" y="127635"/>
                  <a:pt x="122873" y="183833"/>
                  <a:pt x="146685" y="220980"/>
                </a:cubicBezTo>
                <a:cubicBezTo>
                  <a:pt x="147638" y="244793"/>
                  <a:pt x="149543" y="268605"/>
                  <a:pt x="147638" y="292418"/>
                </a:cubicBezTo>
                <a:lnTo>
                  <a:pt x="106680" y="292418"/>
                </a:lnTo>
                <a:cubicBezTo>
                  <a:pt x="47625" y="292418"/>
                  <a:pt x="0" y="340043"/>
                  <a:pt x="0" y="399098"/>
                </a:cubicBezTo>
                <a:lnTo>
                  <a:pt x="0" y="469583"/>
                </a:lnTo>
                <a:lnTo>
                  <a:pt x="0" y="646748"/>
                </a:lnTo>
                <a:cubicBezTo>
                  <a:pt x="0" y="685800"/>
                  <a:pt x="31433" y="717233"/>
                  <a:pt x="70485" y="717233"/>
                </a:cubicBezTo>
                <a:lnTo>
                  <a:pt x="70485" y="717233"/>
                </a:lnTo>
                <a:lnTo>
                  <a:pt x="70485" y="1078230"/>
                </a:lnTo>
                <a:cubicBezTo>
                  <a:pt x="70485" y="1119188"/>
                  <a:pt x="103823" y="1151573"/>
                  <a:pt x="143828" y="1151573"/>
                </a:cubicBezTo>
                <a:lnTo>
                  <a:pt x="290513" y="1151573"/>
                </a:lnTo>
                <a:cubicBezTo>
                  <a:pt x="331470" y="1151573"/>
                  <a:pt x="363855" y="1118235"/>
                  <a:pt x="363855" y="1078230"/>
                </a:cubicBezTo>
                <a:lnTo>
                  <a:pt x="363855" y="718185"/>
                </a:lnTo>
                <a:lnTo>
                  <a:pt x="363855" y="718185"/>
                </a:lnTo>
                <a:cubicBezTo>
                  <a:pt x="402908" y="718185"/>
                  <a:pt x="434340" y="686753"/>
                  <a:pt x="434340" y="647700"/>
                </a:cubicBezTo>
                <a:lnTo>
                  <a:pt x="434340" y="470535"/>
                </a:lnTo>
                <a:lnTo>
                  <a:pt x="434340" y="400050"/>
                </a:lnTo>
                <a:cubicBezTo>
                  <a:pt x="434340" y="340995"/>
                  <a:pt x="386715" y="293370"/>
                  <a:pt x="327660" y="293370"/>
                </a:cubicBezTo>
                <a:lnTo>
                  <a:pt x="286703" y="293370"/>
                </a:lnTo>
                <a:cubicBezTo>
                  <a:pt x="284798" y="269558"/>
                  <a:pt x="286703" y="245745"/>
                  <a:pt x="287655" y="221933"/>
                </a:cubicBezTo>
                <a:cubicBezTo>
                  <a:pt x="311468" y="184785"/>
                  <a:pt x="311468" y="127635"/>
                  <a:pt x="311468" y="95250"/>
                </a:cubicBezTo>
                <a:cubicBezTo>
                  <a:pt x="311468" y="41910"/>
                  <a:pt x="269558" y="0"/>
                  <a:pt x="217170" y="0"/>
                </a:cubicBezTo>
              </a:path>
            </a:pathLst>
          </a:custGeom>
          <a:solidFill>
            <a:schemeClr val="tx1"/>
          </a:solidFill>
          <a:ln w="2222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71" name="Freeform: Shape 70">
            <a:extLst>
              <a:ext uri="{FF2B5EF4-FFF2-40B4-BE49-F238E27FC236}">
                <a16:creationId xmlns:a16="http://schemas.microsoft.com/office/drawing/2014/main" id="{76B86867-3086-4749-AA18-8C39C4672758}"/>
              </a:ext>
            </a:extLst>
          </p:cNvPr>
          <p:cNvSpPr/>
          <p:nvPr/>
        </p:nvSpPr>
        <p:spPr>
          <a:xfrm>
            <a:off x="4358328" y="3860050"/>
            <a:ext cx="186928" cy="498475"/>
          </a:xfrm>
          <a:custGeom>
            <a:avLst/>
            <a:gdLst/>
            <a:ahLst/>
            <a:cxnLst/>
            <a:rect l="0" t="0" r="0" b="0"/>
            <a:pathLst>
              <a:path w="428625" h="1143000">
                <a:moveTo>
                  <a:pt x="217170" y="0"/>
                </a:moveTo>
                <a:cubicBezTo>
                  <a:pt x="164783" y="0"/>
                  <a:pt x="122873" y="41910"/>
                  <a:pt x="122873" y="94298"/>
                </a:cubicBezTo>
                <a:cubicBezTo>
                  <a:pt x="122873" y="127635"/>
                  <a:pt x="122873" y="183833"/>
                  <a:pt x="146685" y="220980"/>
                </a:cubicBezTo>
                <a:cubicBezTo>
                  <a:pt x="147638" y="244793"/>
                  <a:pt x="149543" y="268605"/>
                  <a:pt x="147638" y="292418"/>
                </a:cubicBezTo>
                <a:lnTo>
                  <a:pt x="106680" y="292418"/>
                </a:lnTo>
                <a:cubicBezTo>
                  <a:pt x="47625" y="292418"/>
                  <a:pt x="0" y="340043"/>
                  <a:pt x="0" y="399098"/>
                </a:cubicBezTo>
                <a:lnTo>
                  <a:pt x="0" y="469583"/>
                </a:lnTo>
                <a:lnTo>
                  <a:pt x="0" y="646748"/>
                </a:lnTo>
                <a:cubicBezTo>
                  <a:pt x="0" y="685800"/>
                  <a:pt x="31433" y="717233"/>
                  <a:pt x="70485" y="717233"/>
                </a:cubicBezTo>
                <a:lnTo>
                  <a:pt x="70485" y="717233"/>
                </a:lnTo>
                <a:lnTo>
                  <a:pt x="70485" y="1078230"/>
                </a:lnTo>
                <a:cubicBezTo>
                  <a:pt x="70485" y="1119188"/>
                  <a:pt x="103823" y="1151573"/>
                  <a:pt x="143828" y="1151573"/>
                </a:cubicBezTo>
                <a:lnTo>
                  <a:pt x="290513" y="1151573"/>
                </a:lnTo>
                <a:cubicBezTo>
                  <a:pt x="331470" y="1151573"/>
                  <a:pt x="363855" y="1118235"/>
                  <a:pt x="363855" y="1078230"/>
                </a:cubicBezTo>
                <a:lnTo>
                  <a:pt x="363855" y="718185"/>
                </a:lnTo>
                <a:lnTo>
                  <a:pt x="363855" y="718185"/>
                </a:lnTo>
                <a:cubicBezTo>
                  <a:pt x="402908" y="718185"/>
                  <a:pt x="434340" y="686753"/>
                  <a:pt x="434340" y="647700"/>
                </a:cubicBezTo>
                <a:lnTo>
                  <a:pt x="434340" y="470535"/>
                </a:lnTo>
                <a:lnTo>
                  <a:pt x="434340" y="400050"/>
                </a:lnTo>
                <a:cubicBezTo>
                  <a:pt x="434340" y="340995"/>
                  <a:pt x="386715" y="293370"/>
                  <a:pt x="327660" y="293370"/>
                </a:cubicBezTo>
                <a:lnTo>
                  <a:pt x="286703" y="293370"/>
                </a:lnTo>
                <a:cubicBezTo>
                  <a:pt x="284798" y="269558"/>
                  <a:pt x="286703" y="245745"/>
                  <a:pt x="287655" y="221933"/>
                </a:cubicBezTo>
                <a:cubicBezTo>
                  <a:pt x="311468" y="184785"/>
                  <a:pt x="311468" y="127635"/>
                  <a:pt x="311468" y="95250"/>
                </a:cubicBezTo>
                <a:cubicBezTo>
                  <a:pt x="311468" y="41910"/>
                  <a:pt x="269558" y="0"/>
                  <a:pt x="217170" y="0"/>
                </a:cubicBezTo>
              </a:path>
            </a:pathLst>
          </a:custGeom>
          <a:solidFill>
            <a:schemeClr val="tx1"/>
          </a:solidFill>
          <a:ln w="2222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72" name="Freeform: Shape 71">
            <a:extLst>
              <a:ext uri="{FF2B5EF4-FFF2-40B4-BE49-F238E27FC236}">
                <a16:creationId xmlns:a16="http://schemas.microsoft.com/office/drawing/2014/main" id="{603CDD9F-87C6-4B37-8CFB-23FBF46E84BE}"/>
              </a:ext>
            </a:extLst>
          </p:cNvPr>
          <p:cNvSpPr/>
          <p:nvPr/>
        </p:nvSpPr>
        <p:spPr>
          <a:xfrm>
            <a:off x="4033084" y="3860050"/>
            <a:ext cx="186928" cy="498475"/>
          </a:xfrm>
          <a:custGeom>
            <a:avLst/>
            <a:gdLst/>
            <a:ahLst/>
            <a:cxnLst/>
            <a:rect l="0" t="0" r="0" b="0"/>
            <a:pathLst>
              <a:path w="428625" h="1143000">
                <a:moveTo>
                  <a:pt x="217170" y="0"/>
                </a:moveTo>
                <a:cubicBezTo>
                  <a:pt x="164783" y="0"/>
                  <a:pt x="122873" y="41910"/>
                  <a:pt x="122873" y="94298"/>
                </a:cubicBezTo>
                <a:cubicBezTo>
                  <a:pt x="122873" y="127635"/>
                  <a:pt x="122873" y="183833"/>
                  <a:pt x="146685" y="220980"/>
                </a:cubicBezTo>
                <a:cubicBezTo>
                  <a:pt x="147638" y="244793"/>
                  <a:pt x="149543" y="268605"/>
                  <a:pt x="147638" y="292418"/>
                </a:cubicBezTo>
                <a:lnTo>
                  <a:pt x="106680" y="292418"/>
                </a:lnTo>
                <a:cubicBezTo>
                  <a:pt x="47625" y="292418"/>
                  <a:pt x="0" y="340043"/>
                  <a:pt x="0" y="399098"/>
                </a:cubicBezTo>
                <a:lnTo>
                  <a:pt x="0" y="469583"/>
                </a:lnTo>
                <a:lnTo>
                  <a:pt x="0" y="646748"/>
                </a:lnTo>
                <a:cubicBezTo>
                  <a:pt x="0" y="685800"/>
                  <a:pt x="31433" y="717233"/>
                  <a:pt x="70485" y="717233"/>
                </a:cubicBezTo>
                <a:lnTo>
                  <a:pt x="70485" y="717233"/>
                </a:lnTo>
                <a:lnTo>
                  <a:pt x="70485" y="1078230"/>
                </a:lnTo>
                <a:cubicBezTo>
                  <a:pt x="70485" y="1119188"/>
                  <a:pt x="103823" y="1151573"/>
                  <a:pt x="143828" y="1151573"/>
                </a:cubicBezTo>
                <a:lnTo>
                  <a:pt x="290513" y="1151573"/>
                </a:lnTo>
                <a:cubicBezTo>
                  <a:pt x="331470" y="1151573"/>
                  <a:pt x="363855" y="1118235"/>
                  <a:pt x="363855" y="1078230"/>
                </a:cubicBezTo>
                <a:lnTo>
                  <a:pt x="363855" y="718185"/>
                </a:lnTo>
                <a:lnTo>
                  <a:pt x="363855" y="718185"/>
                </a:lnTo>
                <a:cubicBezTo>
                  <a:pt x="402908" y="718185"/>
                  <a:pt x="434340" y="686753"/>
                  <a:pt x="434340" y="647700"/>
                </a:cubicBezTo>
                <a:lnTo>
                  <a:pt x="434340" y="470535"/>
                </a:lnTo>
                <a:lnTo>
                  <a:pt x="434340" y="400050"/>
                </a:lnTo>
                <a:cubicBezTo>
                  <a:pt x="434340" y="340995"/>
                  <a:pt x="386715" y="293370"/>
                  <a:pt x="327660" y="293370"/>
                </a:cubicBezTo>
                <a:lnTo>
                  <a:pt x="286703" y="293370"/>
                </a:lnTo>
                <a:cubicBezTo>
                  <a:pt x="284798" y="269558"/>
                  <a:pt x="286703" y="245745"/>
                  <a:pt x="287655" y="221933"/>
                </a:cubicBezTo>
                <a:cubicBezTo>
                  <a:pt x="311468" y="184785"/>
                  <a:pt x="311468" y="127635"/>
                  <a:pt x="311468" y="95250"/>
                </a:cubicBezTo>
                <a:cubicBezTo>
                  <a:pt x="311468" y="41910"/>
                  <a:pt x="269558" y="0"/>
                  <a:pt x="217170" y="0"/>
                </a:cubicBezTo>
              </a:path>
            </a:pathLst>
          </a:custGeom>
          <a:solidFill>
            <a:schemeClr val="tx1"/>
          </a:solidFill>
          <a:ln w="2222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grpSp>
        <p:nvGrpSpPr>
          <p:cNvPr id="67" name="Group 66">
            <a:extLst>
              <a:ext uri="{FF2B5EF4-FFF2-40B4-BE49-F238E27FC236}">
                <a16:creationId xmlns:a16="http://schemas.microsoft.com/office/drawing/2014/main" id="{3668E4ED-9EB9-4D72-BD6C-15B301832302}"/>
              </a:ext>
            </a:extLst>
          </p:cNvPr>
          <p:cNvGrpSpPr/>
          <p:nvPr/>
        </p:nvGrpSpPr>
        <p:grpSpPr>
          <a:xfrm>
            <a:off x="5486400" y="2526347"/>
            <a:ext cx="1520145" cy="1831341"/>
            <a:chOff x="4568711" y="2526347"/>
            <a:chExt cx="1520145" cy="1831341"/>
          </a:xfrm>
        </p:grpSpPr>
        <p:sp>
          <p:nvSpPr>
            <p:cNvPr id="64" name="Freeform: Shape 63">
              <a:extLst>
                <a:ext uri="{FF2B5EF4-FFF2-40B4-BE49-F238E27FC236}">
                  <a16:creationId xmlns:a16="http://schemas.microsoft.com/office/drawing/2014/main" id="{8059A97B-731C-46F2-AD84-161905731D1C}"/>
                </a:ext>
              </a:extLst>
            </p:cNvPr>
            <p:cNvSpPr/>
            <p:nvPr/>
          </p:nvSpPr>
          <p:spPr>
            <a:xfrm>
              <a:off x="4568711" y="2526347"/>
              <a:ext cx="1365250" cy="1831340"/>
            </a:xfrm>
            <a:custGeom>
              <a:avLst/>
              <a:gdLst>
                <a:gd name="connsiteX0" fmla="*/ 1346200 w 1365250"/>
                <a:gd name="connsiteY0" fmla="*/ 0 h 1835150"/>
                <a:gd name="connsiteX1" fmla="*/ 0 w 1365250"/>
                <a:gd name="connsiteY1" fmla="*/ 0 h 1835150"/>
                <a:gd name="connsiteX2" fmla="*/ 0 w 1365250"/>
                <a:gd name="connsiteY2" fmla="*/ 1835150 h 1835150"/>
                <a:gd name="connsiteX3" fmla="*/ 1200150 w 1365250"/>
                <a:gd name="connsiteY3" fmla="*/ 1835150 h 1835150"/>
                <a:gd name="connsiteX4" fmla="*/ 1200150 w 1365250"/>
                <a:gd name="connsiteY4" fmla="*/ 1270000 h 1835150"/>
                <a:gd name="connsiteX5" fmla="*/ 1365250 w 1365250"/>
                <a:gd name="connsiteY5" fmla="*/ 1270000 h 1835150"/>
                <a:gd name="connsiteX0" fmla="*/ 1358106 w 1365250"/>
                <a:gd name="connsiteY0" fmla="*/ 2381 h 1835150"/>
                <a:gd name="connsiteX1" fmla="*/ 0 w 1365250"/>
                <a:gd name="connsiteY1" fmla="*/ 0 h 1835150"/>
                <a:gd name="connsiteX2" fmla="*/ 0 w 1365250"/>
                <a:gd name="connsiteY2" fmla="*/ 1835150 h 1835150"/>
                <a:gd name="connsiteX3" fmla="*/ 1200150 w 1365250"/>
                <a:gd name="connsiteY3" fmla="*/ 1835150 h 1835150"/>
                <a:gd name="connsiteX4" fmla="*/ 1200150 w 1365250"/>
                <a:gd name="connsiteY4" fmla="*/ 1270000 h 1835150"/>
                <a:gd name="connsiteX5" fmla="*/ 1365250 w 1365250"/>
                <a:gd name="connsiteY5" fmla="*/ 1270000 h 1835150"/>
                <a:gd name="connsiteX0" fmla="*/ 1365250 w 1365250"/>
                <a:gd name="connsiteY0" fmla="*/ 2381 h 1835150"/>
                <a:gd name="connsiteX1" fmla="*/ 0 w 1365250"/>
                <a:gd name="connsiteY1" fmla="*/ 0 h 1835150"/>
                <a:gd name="connsiteX2" fmla="*/ 0 w 1365250"/>
                <a:gd name="connsiteY2" fmla="*/ 1835150 h 1835150"/>
                <a:gd name="connsiteX3" fmla="*/ 1200150 w 1365250"/>
                <a:gd name="connsiteY3" fmla="*/ 1835150 h 1835150"/>
                <a:gd name="connsiteX4" fmla="*/ 1200150 w 1365250"/>
                <a:gd name="connsiteY4" fmla="*/ 1270000 h 1835150"/>
                <a:gd name="connsiteX5" fmla="*/ 1365250 w 1365250"/>
                <a:gd name="connsiteY5" fmla="*/ 1270000 h 1835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5250" h="1835150">
                  <a:moveTo>
                    <a:pt x="1365250" y="2381"/>
                  </a:moveTo>
                  <a:lnTo>
                    <a:pt x="0" y="0"/>
                  </a:lnTo>
                  <a:lnTo>
                    <a:pt x="0" y="1835150"/>
                  </a:lnTo>
                  <a:lnTo>
                    <a:pt x="1200150" y="1835150"/>
                  </a:lnTo>
                  <a:lnTo>
                    <a:pt x="1200150" y="1270000"/>
                  </a:lnTo>
                  <a:lnTo>
                    <a:pt x="1365250" y="1270000"/>
                  </a:lnTo>
                </a:path>
              </a:pathLst>
            </a:custGeom>
            <a:gradFill>
              <a:gsLst>
                <a:gs pos="10000">
                  <a:srgbClr val="8E8F8E"/>
                </a:gs>
                <a:gs pos="100000">
                  <a:schemeClr val="bg2">
                    <a:lumMod val="40000"/>
                    <a:lumOff val="60000"/>
                  </a:schemeClr>
                </a:gs>
              </a:gsLst>
              <a:lin ang="5400000" scaled="0"/>
            </a:gradFill>
            <a:ln w="22225">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61" name="Rectangle 60">
              <a:extLst>
                <a:ext uri="{FF2B5EF4-FFF2-40B4-BE49-F238E27FC236}">
                  <a16:creationId xmlns:a16="http://schemas.microsoft.com/office/drawing/2014/main" id="{8D230B73-A3A2-49C8-AC09-B2F1BD12A06D}"/>
                </a:ext>
              </a:extLst>
            </p:cNvPr>
            <p:cNvSpPr/>
            <p:nvPr/>
          </p:nvSpPr>
          <p:spPr>
            <a:xfrm>
              <a:off x="5769770" y="3790950"/>
              <a:ext cx="319086" cy="566738"/>
            </a:xfrm>
            <a:prstGeom prst="rect">
              <a:avLst/>
            </a:prstGeom>
            <a:gradFill>
              <a:gsLst>
                <a:gs pos="10000">
                  <a:schemeClr val="bg2"/>
                </a:gs>
                <a:gs pos="100000">
                  <a:schemeClr val="bg2">
                    <a:lumMod val="40000"/>
                    <a:lumOff val="60000"/>
                  </a:schemeClr>
                </a:gs>
              </a:gsLst>
              <a:lin ang="5400000" scaled="0"/>
            </a:gradFill>
            <a:ln w="22225">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grpSp>
      <p:sp>
        <p:nvSpPr>
          <p:cNvPr id="5" name="Rectangle 4">
            <a:extLst>
              <a:ext uri="{FF2B5EF4-FFF2-40B4-BE49-F238E27FC236}">
                <a16:creationId xmlns:a16="http://schemas.microsoft.com/office/drawing/2014/main" id="{C982155E-A826-4EF4-804D-33F1C875A7EB}"/>
              </a:ext>
            </a:extLst>
          </p:cNvPr>
          <p:cNvSpPr/>
          <p:nvPr/>
        </p:nvSpPr>
        <p:spPr>
          <a:xfrm>
            <a:off x="5728494" y="2771476"/>
            <a:ext cx="321591" cy="321591"/>
          </a:xfrm>
          <a:prstGeom prst="rect">
            <a:avLst/>
          </a:prstGeom>
          <a:solidFill>
            <a:schemeClr val="tx2">
              <a:lumMod val="50000"/>
            </a:schemeClr>
          </a:solidFill>
          <a:ln w="22225">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6" name="Rectangle 5">
            <a:extLst>
              <a:ext uri="{FF2B5EF4-FFF2-40B4-BE49-F238E27FC236}">
                <a16:creationId xmlns:a16="http://schemas.microsoft.com/office/drawing/2014/main" id="{F086AB6E-47D8-4978-AE29-795C6EB8BE59}"/>
              </a:ext>
            </a:extLst>
          </p:cNvPr>
          <p:cNvSpPr/>
          <p:nvPr/>
        </p:nvSpPr>
        <p:spPr>
          <a:xfrm>
            <a:off x="6288891" y="2771476"/>
            <a:ext cx="321591" cy="321591"/>
          </a:xfrm>
          <a:prstGeom prst="rect">
            <a:avLst/>
          </a:prstGeom>
          <a:solidFill>
            <a:schemeClr val="tx2">
              <a:lumMod val="50000"/>
            </a:schemeClr>
          </a:solidFill>
          <a:ln w="22225">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7" name="Rectangle 6">
            <a:extLst>
              <a:ext uri="{FF2B5EF4-FFF2-40B4-BE49-F238E27FC236}">
                <a16:creationId xmlns:a16="http://schemas.microsoft.com/office/drawing/2014/main" id="{2680C97E-A648-4B01-AD39-FC04B7E295B5}"/>
              </a:ext>
            </a:extLst>
          </p:cNvPr>
          <p:cNvSpPr/>
          <p:nvPr/>
        </p:nvSpPr>
        <p:spPr>
          <a:xfrm>
            <a:off x="5728494" y="3408821"/>
            <a:ext cx="321591" cy="321591"/>
          </a:xfrm>
          <a:prstGeom prst="rect">
            <a:avLst/>
          </a:prstGeom>
          <a:solidFill>
            <a:schemeClr val="tx2">
              <a:lumMod val="50000"/>
            </a:schemeClr>
          </a:solidFill>
          <a:ln w="22225">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8" name="Rectangle 7">
            <a:extLst>
              <a:ext uri="{FF2B5EF4-FFF2-40B4-BE49-F238E27FC236}">
                <a16:creationId xmlns:a16="http://schemas.microsoft.com/office/drawing/2014/main" id="{EB201DBB-5526-489C-9674-9C96FE073E13}"/>
              </a:ext>
            </a:extLst>
          </p:cNvPr>
          <p:cNvSpPr/>
          <p:nvPr/>
        </p:nvSpPr>
        <p:spPr>
          <a:xfrm>
            <a:off x="6288891" y="3408821"/>
            <a:ext cx="321591" cy="321591"/>
          </a:xfrm>
          <a:prstGeom prst="rect">
            <a:avLst/>
          </a:prstGeom>
          <a:solidFill>
            <a:schemeClr val="tx2">
              <a:lumMod val="50000"/>
            </a:schemeClr>
          </a:solidFill>
          <a:ln w="22225">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21" name="Freeform: Shape 20">
            <a:extLst>
              <a:ext uri="{FF2B5EF4-FFF2-40B4-BE49-F238E27FC236}">
                <a16:creationId xmlns:a16="http://schemas.microsoft.com/office/drawing/2014/main" id="{4AD8BE38-DBEE-43F8-A2E1-A71499FC39D7}"/>
              </a:ext>
            </a:extLst>
          </p:cNvPr>
          <p:cNvSpPr/>
          <p:nvPr/>
        </p:nvSpPr>
        <p:spPr>
          <a:xfrm>
            <a:off x="7891555" y="3858374"/>
            <a:ext cx="319086" cy="498475"/>
          </a:xfrm>
          <a:custGeom>
            <a:avLst/>
            <a:gdLst/>
            <a:ahLst/>
            <a:cxnLst/>
            <a:rect l="0" t="0" r="0" b="0"/>
            <a:pathLst>
              <a:path w="1943100" h="2124075">
                <a:moveTo>
                  <a:pt x="1947475" y="1495425"/>
                </a:moveTo>
                <a:lnTo>
                  <a:pt x="1947475" y="1495425"/>
                </a:lnTo>
                <a:cubicBezTo>
                  <a:pt x="1925568" y="1412558"/>
                  <a:pt x="1840795" y="1362075"/>
                  <a:pt x="1757928" y="1383983"/>
                </a:cubicBezTo>
                <a:lnTo>
                  <a:pt x="1522660" y="1433513"/>
                </a:lnTo>
                <a:cubicBezTo>
                  <a:pt x="1479798" y="1444943"/>
                  <a:pt x="1436935" y="1419225"/>
                  <a:pt x="1425505" y="1376363"/>
                </a:cubicBezTo>
                <a:lnTo>
                  <a:pt x="1286440" y="841058"/>
                </a:lnTo>
                <a:cubicBezTo>
                  <a:pt x="1277868" y="808673"/>
                  <a:pt x="1297870" y="775335"/>
                  <a:pt x="1330255" y="766763"/>
                </a:cubicBezTo>
                <a:cubicBezTo>
                  <a:pt x="1362640" y="758190"/>
                  <a:pt x="1395978" y="778193"/>
                  <a:pt x="1404550" y="810578"/>
                </a:cubicBezTo>
                <a:lnTo>
                  <a:pt x="1466463" y="1049655"/>
                </a:lnTo>
                <a:cubicBezTo>
                  <a:pt x="1483608" y="1116330"/>
                  <a:pt x="1552188" y="1156335"/>
                  <a:pt x="1618863" y="1139190"/>
                </a:cubicBezTo>
                <a:lnTo>
                  <a:pt x="1622673" y="1138238"/>
                </a:lnTo>
                <a:cubicBezTo>
                  <a:pt x="1689348" y="1121093"/>
                  <a:pt x="1729353" y="1052513"/>
                  <a:pt x="1712208" y="985838"/>
                </a:cubicBezTo>
                <a:lnTo>
                  <a:pt x="1635055" y="686753"/>
                </a:lnTo>
                <a:lnTo>
                  <a:pt x="1635055" y="686753"/>
                </a:lnTo>
                <a:cubicBezTo>
                  <a:pt x="1592193" y="521018"/>
                  <a:pt x="1421695" y="422910"/>
                  <a:pt x="1256913" y="467678"/>
                </a:cubicBezTo>
                <a:lnTo>
                  <a:pt x="1079748" y="517208"/>
                </a:lnTo>
                <a:lnTo>
                  <a:pt x="1060698" y="451485"/>
                </a:lnTo>
                <a:cubicBezTo>
                  <a:pt x="1080700" y="404813"/>
                  <a:pt x="1088320" y="346710"/>
                  <a:pt x="1088320" y="284798"/>
                </a:cubicBezTo>
                <a:cubicBezTo>
                  <a:pt x="1088320" y="127635"/>
                  <a:pt x="1069270" y="0"/>
                  <a:pt x="856863" y="0"/>
                </a:cubicBezTo>
                <a:cubicBezTo>
                  <a:pt x="644455" y="0"/>
                  <a:pt x="624453" y="126683"/>
                  <a:pt x="624453" y="283845"/>
                </a:cubicBezTo>
                <a:cubicBezTo>
                  <a:pt x="624453" y="393383"/>
                  <a:pt x="646360" y="488633"/>
                  <a:pt x="723513" y="536258"/>
                </a:cubicBezTo>
                <a:lnTo>
                  <a:pt x="744468" y="609600"/>
                </a:lnTo>
                <a:cubicBezTo>
                  <a:pt x="671125" y="630555"/>
                  <a:pt x="609213" y="679133"/>
                  <a:pt x="571113" y="743903"/>
                </a:cubicBezTo>
                <a:lnTo>
                  <a:pt x="486340" y="886778"/>
                </a:lnTo>
                <a:cubicBezTo>
                  <a:pt x="469195" y="915353"/>
                  <a:pt x="432048" y="925830"/>
                  <a:pt x="402520" y="908685"/>
                </a:cubicBezTo>
                <a:lnTo>
                  <a:pt x="190113" y="783908"/>
                </a:lnTo>
                <a:cubicBezTo>
                  <a:pt x="130105" y="748665"/>
                  <a:pt x="53905" y="768668"/>
                  <a:pt x="18663" y="828675"/>
                </a:cubicBezTo>
                <a:lnTo>
                  <a:pt x="16758" y="831533"/>
                </a:lnTo>
                <a:cubicBezTo>
                  <a:pt x="-17532" y="890588"/>
                  <a:pt x="2470" y="966788"/>
                  <a:pt x="61525" y="1002030"/>
                </a:cubicBezTo>
                <a:lnTo>
                  <a:pt x="313938" y="1149668"/>
                </a:lnTo>
                <a:cubicBezTo>
                  <a:pt x="443478" y="1225868"/>
                  <a:pt x="611118" y="1182053"/>
                  <a:pt x="687318" y="1052513"/>
                </a:cubicBezTo>
                <a:lnTo>
                  <a:pt x="714940" y="1006793"/>
                </a:lnTo>
                <a:cubicBezTo>
                  <a:pt x="731133" y="979170"/>
                  <a:pt x="773043" y="984885"/>
                  <a:pt x="780663" y="1016318"/>
                </a:cubicBezTo>
                <a:lnTo>
                  <a:pt x="816858" y="1157288"/>
                </a:lnTo>
                <a:cubicBezTo>
                  <a:pt x="817810" y="1160145"/>
                  <a:pt x="818763" y="1163955"/>
                  <a:pt x="818763" y="1166813"/>
                </a:cubicBezTo>
                <a:cubicBezTo>
                  <a:pt x="826383" y="1205865"/>
                  <a:pt x="819715" y="1245870"/>
                  <a:pt x="799713" y="1280160"/>
                </a:cubicBezTo>
                <a:lnTo>
                  <a:pt x="646360" y="1541145"/>
                </a:lnTo>
                <a:lnTo>
                  <a:pt x="646360" y="1541145"/>
                </a:lnTo>
                <a:cubicBezTo>
                  <a:pt x="558730" y="1689735"/>
                  <a:pt x="608260" y="1880235"/>
                  <a:pt x="756850" y="1967865"/>
                </a:cubicBezTo>
                <a:lnTo>
                  <a:pt x="756850" y="1967865"/>
                </a:lnTo>
                <a:lnTo>
                  <a:pt x="995928" y="2108835"/>
                </a:lnTo>
                <a:cubicBezTo>
                  <a:pt x="1070223" y="2152650"/>
                  <a:pt x="1165473" y="2127885"/>
                  <a:pt x="1209288" y="2053590"/>
                </a:cubicBezTo>
                <a:lnTo>
                  <a:pt x="1209288" y="2053590"/>
                </a:lnTo>
                <a:cubicBezTo>
                  <a:pt x="1253103" y="1979295"/>
                  <a:pt x="1228338" y="1884045"/>
                  <a:pt x="1154043" y="1840230"/>
                </a:cubicBezTo>
                <a:lnTo>
                  <a:pt x="983545" y="1740218"/>
                </a:lnTo>
                <a:cubicBezTo>
                  <a:pt x="945445" y="1718310"/>
                  <a:pt x="933063" y="1668780"/>
                  <a:pt x="954970" y="1630680"/>
                </a:cubicBezTo>
                <a:lnTo>
                  <a:pt x="1102608" y="1380173"/>
                </a:lnTo>
                <a:cubicBezTo>
                  <a:pt x="1114038" y="1360170"/>
                  <a:pt x="1144518" y="1363980"/>
                  <a:pt x="1150233" y="1386840"/>
                </a:cubicBezTo>
                <a:lnTo>
                  <a:pt x="1188333" y="1532573"/>
                </a:lnTo>
                <a:cubicBezTo>
                  <a:pt x="1231195" y="1699260"/>
                  <a:pt x="1401693" y="1799273"/>
                  <a:pt x="1568380" y="1755458"/>
                </a:cubicBezTo>
                <a:lnTo>
                  <a:pt x="1568380" y="1755458"/>
                </a:lnTo>
                <a:lnTo>
                  <a:pt x="1836985" y="1685925"/>
                </a:lnTo>
                <a:cubicBezTo>
                  <a:pt x="1918900" y="1664018"/>
                  <a:pt x="1969383" y="1578293"/>
                  <a:pt x="1947475" y="1495425"/>
                </a:cubicBezTo>
                <a:close/>
              </a:path>
            </a:pathLst>
          </a:custGeom>
          <a:solidFill>
            <a:schemeClr val="tx1"/>
          </a:solidFill>
          <a:ln w="2222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75" name="Freeform: Shape 74">
            <a:extLst>
              <a:ext uri="{FF2B5EF4-FFF2-40B4-BE49-F238E27FC236}">
                <a16:creationId xmlns:a16="http://schemas.microsoft.com/office/drawing/2014/main" id="{5F4C2BF0-3B19-4415-9A0E-C56C0476445D}"/>
              </a:ext>
            </a:extLst>
          </p:cNvPr>
          <p:cNvSpPr/>
          <p:nvPr/>
        </p:nvSpPr>
        <p:spPr>
          <a:xfrm>
            <a:off x="7596551" y="3858374"/>
            <a:ext cx="319086" cy="498475"/>
          </a:xfrm>
          <a:custGeom>
            <a:avLst/>
            <a:gdLst/>
            <a:ahLst/>
            <a:cxnLst/>
            <a:rect l="0" t="0" r="0" b="0"/>
            <a:pathLst>
              <a:path w="1943100" h="2124075">
                <a:moveTo>
                  <a:pt x="1947475" y="1495425"/>
                </a:moveTo>
                <a:lnTo>
                  <a:pt x="1947475" y="1495425"/>
                </a:lnTo>
                <a:cubicBezTo>
                  <a:pt x="1925568" y="1412558"/>
                  <a:pt x="1840795" y="1362075"/>
                  <a:pt x="1757928" y="1383983"/>
                </a:cubicBezTo>
                <a:lnTo>
                  <a:pt x="1522660" y="1433513"/>
                </a:lnTo>
                <a:cubicBezTo>
                  <a:pt x="1479798" y="1444943"/>
                  <a:pt x="1436935" y="1419225"/>
                  <a:pt x="1425505" y="1376363"/>
                </a:cubicBezTo>
                <a:lnTo>
                  <a:pt x="1286440" y="841058"/>
                </a:lnTo>
                <a:cubicBezTo>
                  <a:pt x="1277868" y="808673"/>
                  <a:pt x="1297870" y="775335"/>
                  <a:pt x="1330255" y="766763"/>
                </a:cubicBezTo>
                <a:cubicBezTo>
                  <a:pt x="1362640" y="758190"/>
                  <a:pt x="1395978" y="778193"/>
                  <a:pt x="1404550" y="810578"/>
                </a:cubicBezTo>
                <a:lnTo>
                  <a:pt x="1466463" y="1049655"/>
                </a:lnTo>
                <a:cubicBezTo>
                  <a:pt x="1483608" y="1116330"/>
                  <a:pt x="1552188" y="1156335"/>
                  <a:pt x="1618863" y="1139190"/>
                </a:cubicBezTo>
                <a:lnTo>
                  <a:pt x="1622673" y="1138238"/>
                </a:lnTo>
                <a:cubicBezTo>
                  <a:pt x="1689348" y="1121093"/>
                  <a:pt x="1729353" y="1052513"/>
                  <a:pt x="1712208" y="985838"/>
                </a:cubicBezTo>
                <a:lnTo>
                  <a:pt x="1635055" y="686753"/>
                </a:lnTo>
                <a:lnTo>
                  <a:pt x="1635055" y="686753"/>
                </a:lnTo>
                <a:cubicBezTo>
                  <a:pt x="1592193" y="521018"/>
                  <a:pt x="1421695" y="422910"/>
                  <a:pt x="1256913" y="467678"/>
                </a:cubicBezTo>
                <a:lnTo>
                  <a:pt x="1079748" y="517208"/>
                </a:lnTo>
                <a:lnTo>
                  <a:pt x="1060698" y="451485"/>
                </a:lnTo>
                <a:cubicBezTo>
                  <a:pt x="1080700" y="404813"/>
                  <a:pt x="1088320" y="346710"/>
                  <a:pt x="1088320" y="284798"/>
                </a:cubicBezTo>
                <a:cubicBezTo>
                  <a:pt x="1088320" y="127635"/>
                  <a:pt x="1069270" y="0"/>
                  <a:pt x="856863" y="0"/>
                </a:cubicBezTo>
                <a:cubicBezTo>
                  <a:pt x="644455" y="0"/>
                  <a:pt x="624453" y="126683"/>
                  <a:pt x="624453" y="283845"/>
                </a:cubicBezTo>
                <a:cubicBezTo>
                  <a:pt x="624453" y="393383"/>
                  <a:pt x="646360" y="488633"/>
                  <a:pt x="723513" y="536258"/>
                </a:cubicBezTo>
                <a:lnTo>
                  <a:pt x="744468" y="609600"/>
                </a:lnTo>
                <a:cubicBezTo>
                  <a:pt x="671125" y="630555"/>
                  <a:pt x="609213" y="679133"/>
                  <a:pt x="571113" y="743903"/>
                </a:cubicBezTo>
                <a:lnTo>
                  <a:pt x="486340" y="886778"/>
                </a:lnTo>
                <a:cubicBezTo>
                  <a:pt x="469195" y="915353"/>
                  <a:pt x="432048" y="925830"/>
                  <a:pt x="402520" y="908685"/>
                </a:cubicBezTo>
                <a:lnTo>
                  <a:pt x="190113" y="783908"/>
                </a:lnTo>
                <a:cubicBezTo>
                  <a:pt x="130105" y="748665"/>
                  <a:pt x="53905" y="768668"/>
                  <a:pt x="18663" y="828675"/>
                </a:cubicBezTo>
                <a:lnTo>
                  <a:pt x="16758" y="831533"/>
                </a:lnTo>
                <a:cubicBezTo>
                  <a:pt x="-17532" y="890588"/>
                  <a:pt x="2470" y="966788"/>
                  <a:pt x="61525" y="1002030"/>
                </a:cubicBezTo>
                <a:lnTo>
                  <a:pt x="313938" y="1149668"/>
                </a:lnTo>
                <a:cubicBezTo>
                  <a:pt x="443478" y="1225868"/>
                  <a:pt x="611118" y="1182053"/>
                  <a:pt x="687318" y="1052513"/>
                </a:cubicBezTo>
                <a:lnTo>
                  <a:pt x="714940" y="1006793"/>
                </a:lnTo>
                <a:cubicBezTo>
                  <a:pt x="731133" y="979170"/>
                  <a:pt x="773043" y="984885"/>
                  <a:pt x="780663" y="1016318"/>
                </a:cubicBezTo>
                <a:lnTo>
                  <a:pt x="816858" y="1157288"/>
                </a:lnTo>
                <a:cubicBezTo>
                  <a:pt x="817810" y="1160145"/>
                  <a:pt x="818763" y="1163955"/>
                  <a:pt x="818763" y="1166813"/>
                </a:cubicBezTo>
                <a:cubicBezTo>
                  <a:pt x="826383" y="1205865"/>
                  <a:pt x="819715" y="1245870"/>
                  <a:pt x="799713" y="1280160"/>
                </a:cubicBezTo>
                <a:lnTo>
                  <a:pt x="646360" y="1541145"/>
                </a:lnTo>
                <a:lnTo>
                  <a:pt x="646360" y="1541145"/>
                </a:lnTo>
                <a:cubicBezTo>
                  <a:pt x="558730" y="1689735"/>
                  <a:pt x="608260" y="1880235"/>
                  <a:pt x="756850" y="1967865"/>
                </a:cubicBezTo>
                <a:lnTo>
                  <a:pt x="756850" y="1967865"/>
                </a:lnTo>
                <a:lnTo>
                  <a:pt x="995928" y="2108835"/>
                </a:lnTo>
                <a:cubicBezTo>
                  <a:pt x="1070223" y="2152650"/>
                  <a:pt x="1165473" y="2127885"/>
                  <a:pt x="1209288" y="2053590"/>
                </a:cubicBezTo>
                <a:lnTo>
                  <a:pt x="1209288" y="2053590"/>
                </a:lnTo>
                <a:cubicBezTo>
                  <a:pt x="1253103" y="1979295"/>
                  <a:pt x="1228338" y="1884045"/>
                  <a:pt x="1154043" y="1840230"/>
                </a:cubicBezTo>
                <a:lnTo>
                  <a:pt x="983545" y="1740218"/>
                </a:lnTo>
                <a:cubicBezTo>
                  <a:pt x="945445" y="1718310"/>
                  <a:pt x="933063" y="1668780"/>
                  <a:pt x="954970" y="1630680"/>
                </a:cubicBezTo>
                <a:lnTo>
                  <a:pt x="1102608" y="1380173"/>
                </a:lnTo>
                <a:cubicBezTo>
                  <a:pt x="1114038" y="1360170"/>
                  <a:pt x="1144518" y="1363980"/>
                  <a:pt x="1150233" y="1386840"/>
                </a:cubicBezTo>
                <a:lnTo>
                  <a:pt x="1188333" y="1532573"/>
                </a:lnTo>
                <a:cubicBezTo>
                  <a:pt x="1231195" y="1699260"/>
                  <a:pt x="1401693" y="1799273"/>
                  <a:pt x="1568380" y="1755458"/>
                </a:cubicBezTo>
                <a:lnTo>
                  <a:pt x="1568380" y="1755458"/>
                </a:lnTo>
                <a:lnTo>
                  <a:pt x="1836985" y="1685925"/>
                </a:lnTo>
                <a:cubicBezTo>
                  <a:pt x="1918900" y="1664018"/>
                  <a:pt x="1969383" y="1578293"/>
                  <a:pt x="1947475" y="1495425"/>
                </a:cubicBezTo>
                <a:close/>
              </a:path>
            </a:pathLst>
          </a:custGeom>
          <a:solidFill>
            <a:schemeClr val="tx1"/>
          </a:solidFill>
          <a:ln w="2222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76" name="Freeform: Shape 75">
            <a:extLst>
              <a:ext uri="{FF2B5EF4-FFF2-40B4-BE49-F238E27FC236}">
                <a16:creationId xmlns:a16="http://schemas.microsoft.com/office/drawing/2014/main" id="{4019D156-6041-4566-9320-C28CD0F7C7E6}"/>
              </a:ext>
            </a:extLst>
          </p:cNvPr>
          <p:cNvSpPr/>
          <p:nvPr/>
        </p:nvSpPr>
        <p:spPr>
          <a:xfrm>
            <a:off x="7301548" y="3858374"/>
            <a:ext cx="319086" cy="498475"/>
          </a:xfrm>
          <a:custGeom>
            <a:avLst/>
            <a:gdLst/>
            <a:ahLst/>
            <a:cxnLst/>
            <a:rect l="0" t="0" r="0" b="0"/>
            <a:pathLst>
              <a:path w="1943100" h="2124075">
                <a:moveTo>
                  <a:pt x="1947475" y="1495425"/>
                </a:moveTo>
                <a:lnTo>
                  <a:pt x="1947475" y="1495425"/>
                </a:lnTo>
                <a:cubicBezTo>
                  <a:pt x="1925568" y="1412558"/>
                  <a:pt x="1840795" y="1362075"/>
                  <a:pt x="1757928" y="1383983"/>
                </a:cubicBezTo>
                <a:lnTo>
                  <a:pt x="1522660" y="1433513"/>
                </a:lnTo>
                <a:cubicBezTo>
                  <a:pt x="1479798" y="1444943"/>
                  <a:pt x="1436935" y="1419225"/>
                  <a:pt x="1425505" y="1376363"/>
                </a:cubicBezTo>
                <a:lnTo>
                  <a:pt x="1286440" y="841058"/>
                </a:lnTo>
                <a:cubicBezTo>
                  <a:pt x="1277868" y="808673"/>
                  <a:pt x="1297870" y="775335"/>
                  <a:pt x="1330255" y="766763"/>
                </a:cubicBezTo>
                <a:cubicBezTo>
                  <a:pt x="1362640" y="758190"/>
                  <a:pt x="1395978" y="778193"/>
                  <a:pt x="1404550" y="810578"/>
                </a:cubicBezTo>
                <a:lnTo>
                  <a:pt x="1466463" y="1049655"/>
                </a:lnTo>
                <a:cubicBezTo>
                  <a:pt x="1483608" y="1116330"/>
                  <a:pt x="1552188" y="1156335"/>
                  <a:pt x="1618863" y="1139190"/>
                </a:cubicBezTo>
                <a:lnTo>
                  <a:pt x="1622673" y="1138238"/>
                </a:lnTo>
                <a:cubicBezTo>
                  <a:pt x="1689348" y="1121093"/>
                  <a:pt x="1729353" y="1052513"/>
                  <a:pt x="1712208" y="985838"/>
                </a:cubicBezTo>
                <a:lnTo>
                  <a:pt x="1635055" y="686753"/>
                </a:lnTo>
                <a:lnTo>
                  <a:pt x="1635055" y="686753"/>
                </a:lnTo>
                <a:cubicBezTo>
                  <a:pt x="1592193" y="521018"/>
                  <a:pt x="1421695" y="422910"/>
                  <a:pt x="1256913" y="467678"/>
                </a:cubicBezTo>
                <a:lnTo>
                  <a:pt x="1079748" y="517208"/>
                </a:lnTo>
                <a:lnTo>
                  <a:pt x="1060698" y="451485"/>
                </a:lnTo>
                <a:cubicBezTo>
                  <a:pt x="1080700" y="404813"/>
                  <a:pt x="1088320" y="346710"/>
                  <a:pt x="1088320" y="284798"/>
                </a:cubicBezTo>
                <a:cubicBezTo>
                  <a:pt x="1088320" y="127635"/>
                  <a:pt x="1069270" y="0"/>
                  <a:pt x="856863" y="0"/>
                </a:cubicBezTo>
                <a:cubicBezTo>
                  <a:pt x="644455" y="0"/>
                  <a:pt x="624453" y="126683"/>
                  <a:pt x="624453" y="283845"/>
                </a:cubicBezTo>
                <a:cubicBezTo>
                  <a:pt x="624453" y="393383"/>
                  <a:pt x="646360" y="488633"/>
                  <a:pt x="723513" y="536258"/>
                </a:cubicBezTo>
                <a:lnTo>
                  <a:pt x="744468" y="609600"/>
                </a:lnTo>
                <a:cubicBezTo>
                  <a:pt x="671125" y="630555"/>
                  <a:pt x="609213" y="679133"/>
                  <a:pt x="571113" y="743903"/>
                </a:cubicBezTo>
                <a:lnTo>
                  <a:pt x="486340" y="886778"/>
                </a:lnTo>
                <a:cubicBezTo>
                  <a:pt x="469195" y="915353"/>
                  <a:pt x="432048" y="925830"/>
                  <a:pt x="402520" y="908685"/>
                </a:cubicBezTo>
                <a:lnTo>
                  <a:pt x="190113" y="783908"/>
                </a:lnTo>
                <a:cubicBezTo>
                  <a:pt x="130105" y="748665"/>
                  <a:pt x="53905" y="768668"/>
                  <a:pt x="18663" y="828675"/>
                </a:cubicBezTo>
                <a:lnTo>
                  <a:pt x="16758" y="831533"/>
                </a:lnTo>
                <a:cubicBezTo>
                  <a:pt x="-17532" y="890588"/>
                  <a:pt x="2470" y="966788"/>
                  <a:pt x="61525" y="1002030"/>
                </a:cubicBezTo>
                <a:lnTo>
                  <a:pt x="313938" y="1149668"/>
                </a:lnTo>
                <a:cubicBezTo>
                  <a:pt x="443478" y="1225868"/>
                  <a:pt x="611118" y="1182053"/>
                  <a:pt x="687318" y="1052513"/>
                </a:cubicBezTo>
                <a:lnTo>
                  <a:pt x="714940" y="1006793"/>
                </a:lnTo>
                <a:cubicBezTo>
                  <a:pt x="731133" y="979170"/>
                  <a:pt x="773043" y="984885"/>
                  <a:pt x="780663" y="1016318"/>
                </a:cubicBezTo>
                <a:lnTo>
                  <a:pt x="816858" y="1157288"/>
                </a:lnTo>
                <a:cubicBezTo>
                  <a:pt x="817810" y="1160145"/>
                  <a:pt x="818763" y="1163955"/>
                  <a:pt x="818763" y="1166813"/>
                </a:cubicBezTo>
                <a:cubicBezTo>
                  <a:pt x="826383" y="1205865"/>
                  <a:pt x="819715" y="1245870"/>
                  <a:pt x="799713" y="1280160"/>
                </a:cubicBezTo>
                <a:lnTo>
                  <a:pt x="646360" y="1541145"/>
                </a:lnTo>
                <a:lnTo>
                  <a:pt x="646360" y="1541145"/>
                </a:lnTo>
                <a:cubicBezTo>
                  <a:pt x="558730" y="1689735"/>
                  <a:pt x="608260" y="1880235"/>
                  <a:pt x="756850" y="1967865"/>
                </a:cubicBezTo>
                <a:lnTo>
                  <a:pt x="756850" y="1967865"/>
                </a:lnTo>
                <a:lnTo>
                  <a:pt x="995928" y="2108835"/>
                </a:lnTo>
                <a:cubicBezTo>
                  <a:pt x="1070223" y="2152650"/>
                  <a:pt x="1165473" y="2127885"/>
                  <a:pt x="1209288" y="2053590"/>
                </a:cubicBezTo>
                <a:lnTo>
                  <a:pt x="1209288" y="2053590"/>
                </a:lnTo>
                <a:cubicBezTo>
                  <a:pt x="1253103" y="1979295"/>
                  <a:pt x="1228338" y="1884045"/>
                  <a:pt x="1154043" y="1840230"/>
                </a:cubicBezTo>
                <a:lnTo>
                  <a:pt x="983545" y="1740218"/>
                </a:lnTo>
                <a:cubicBezTo>
                  <a:pt x="945445" y="1718310"/>
                  <a:pt x="933063" y="1668780"/>
                  <a:pt x="954970" y="1630680"/>
                </a:cubicBezTo>
                <a:lnTo>
                  <a:pt x="1102608" y="1380173"/>
                </a:lnTo>
                <a:cubicBezTo>
                  <a:pt x="1114038" y="1360170"/>
                  <a:pt x="1144518" y="1363980"/>
                  <a:pt x="1150233" y="1386840"/>
                </a:cubicBezTo>
                <a:lnTo>
                  <a:pt x="1188333" y="1532573"/>
                </a:lnTo>
                <a:cubicBezTo>
                  <a:pt x="1231195" y="1699260"/>
                  <a:pt x="1401693" y="1799273"/>
                  <a:pt x="1568380" y="1755458"/>
                </a:cubicBezTo>
                <a:lnTo>
                  <a:pt x="1568380" y="1755458"/>
                </a:lnTo>
                <a:lnTo>
                  <a:pt x="1836985" y="1685925"/>
                </a:lnTo>
                <a:cubicBezTo>
                  <a:pt x="1918900" y="1664018"/>
                  <a:pt x="1969383" y="1578293"/>
                  <a:pt x="1947475" y="1495425"/>
                </a:cubicBezTo>
                <a:close/>
              </a:path>
            </a:pathLst>
          </a:custGeom>
          <a:solidFill>
            <a:schemeClr val="tx1"/>
          </a:solidFill>
          <a:ln w="2222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77" name="Freeform: Shape 76">
            <a:extLst>
              <a:ext uri="{FF2B5EF4-FFF2-40B4-BE49-F238E27FC236}">
                <a16:creationId xmlns:a16="http://schemas.microsoft.com/office/drawing/2014/main" id="{9ABCC991-CCB3-4AE0-91F4-A229F976BD8F}"/>
              </a:ext>
            </a:extLst>
          </p:cNvPr>
          <p:cNvSpPr/>
          <p:nvPr/>
        </p:nvSpPr>
        <p:spPr>
          <a:xfrm>
            <a:off x="7006545" y="3858374"/>
            <a:ext cx="319086" cy="498475"/>
          </a:xfrm>
          <a:custGeom>
            <a:avLst/>
            <a:gdLst/>
            <a:ahLst/>
            <a:cxnLst/>
            <a:rect l="0" t="0" r="0" b="0"/>
            <a:pathLst>
              <a:path w="1943100" h="2124075">
                <a:moveTo>
                  <a:pt x="1947475" y="1495425"/>
                </a:moveTo>
                <a:lnTo>
                  <a:pt x="1947475" y="1495425"/>
                </a:lnTo>
                <a:cubicBezTo>
                  <a:pt x="1925568" y="1412558"/>
                  <a:pt x="1840795" y="1362075"/>
                  <a:pt x="1757928" y="1383983"/>
                </a:cubicBezTo>
                <a:lnTo>
                  <a:pt x="1522660" y="1433513"/>
                </a:lnTo>
                <a:cubicBezTo>
                  <a:pt x="1479798" y="1444943"/>
                  <a:pt x="1436935" y="1419225"/>
                  <a:pt x="1425505" y="1376363"/>
                </a:cubicBezTo>
                <a:lnTo>
                  <a:pt x="1286440" y="841058"/>
                </a:lnTo>
                <a:cubicBezTo>
                  <a:pt x="1277868" y="808673"/>
                  <a:pt x="1297870" y="775335"/>
                  <a:pt x="1330255" y="766763"/>
                </a:cubicBezTo>
                <a:cubicBezTo>
                  <a:pt x="1362640" y="758190"/>
                  <a:pt x="1395978" y="778193"/>
                  <a:pt x="1404550" y="810578"/>
                </a:cubicBezTo>
                <a:lnTo>
                  <a:pt x="1466463" y="1049655"/>
                </a:lnTo>
                <a:cubicBezTo>
                  <a:pt x="1483608" y="1116330"/>
                  <a:pt x="1552188" y="1156335"/>
                  <a:pt x="1618863" y="1139190"/>
                </a:cubicBezTo>
                <a:lnTo>
                  <a:pt x="1622673" y="1138238"/>
                </a:lnTo>
                <a:cubicBezTo>
                  <a:pt x="1689348" y="1121093"/>
                  <a:pt x="1729353" y="1052513"/>
                  <a:pt x="1712208" y="985838"/>
                </a:cubicBezTo>
                <a:lnTo>
                  <a:pt x="1635055" y="686753"/>
                </a:lnTo>
                <a:lnTo>
                  <a:pt x="1635055" y="686753"/>
                </a:lnTo>
                <a:cubicBezTo>
                  <a:pt x="1592193" y="521018"/>
                  <a:pt x="1421695" y="422910"/>
                  <a:pt x="1256913" y="467678"/>
                </a:cubicBezTo>
                <a:lnTo>
                  <a:pt x="1079748" y="517208"/>
                </a:lnTo>
                <a:lnTo>
                  <a:pt x="1060698" y="451485"/>
                </a:lnTo>
                <a:cubicBezTo>
                  <a:pt x="1080700" y="404813"/>
                  <a:pt x="1088320" y="346710"/>
                  <a:pt x="1088320" y="284798"/>
                </a:cubicBezTo>
                <a:cubicBezTo>
                  <a:pt x="1088320" y="127635"/>
                  <a:pt x="1069270" y="0"/>
                  <a:pt x="856863" y="0"/>
                </a:cubicBezTo>
                <a:cubicBezTo>
                  <a:pt x="644455" y="0"/>
                  <a:pt x="624453" y="126683"/>
                  <a:pt x="624453" y="283845"/>
                </a:cubicBezTo>
                <a:cubicBezTo>
                  <a:pt x="624453" y="393383"/>
                  <a:pt x="646360" y="488633"/>
                  <a:pt x="723513" y="536258"/>
                </a:cubicBezTo>
                <a:lnTo>
                  <a:pt x="744468" y="609600"/>
                </a:lnTo>
                <a:cubicBezTo>
                  <a:pt x="671125" y="630555"/>
                  <a:pt x="609213" y="679133"/>
                  <a:pt x="571113" y="743903"/>
                </a:cubicBezTo>
                <a:lnTo>
                  <a:pt x="486340" y="886778"/>
                </a:lnTo>
                <a:cubicBezTo>
                  <a:pt x="469195" y="915353"/>
                  <a:pt x="432048" y="925830"/>
                  <a:pt x="402520" y="908685"/>
                </a:cubicBezTo>
                <a:lnTo>
                  <a:pt x="190113" y="783908"/>
                </a:lnTo>
                <a:cubicBezTo>
                  <a:pt x="130105" y="748665"/>
                  <a:pt x="53905" y="768668"/>
                  <a:pt x="18663" y="828675"/>
                </a:cubicBezTo>
                <a:lnTo>
                  <a:pt x="16758" y="831533"/>
                </a:lnTo>
                <a:cubicBezTo>
                  <a:pt x="-17532" y="890588"/>
                  <a:pt x="2470" y="966788"/>
                  <a:pt x="61525" y="1002030"/>
                </a:cubicBezTo>
                <a:lnTo>
                  <a:pt x="313938" y="1149668"/>
                </a:lnTo>
                <a:cubicBezTo>
                  <a:pt x="443478" y="1225868"/>
                  <a:pt x="611118" y="1182053"/>
                  <a:pt x="687318" y="1052513"/>
                </a:cubicBezTo>
                <a:lnTo>
                  <a:pt x="714940" y="1006793"/>
                </a:lnTo>
                <a:cubicBezTo>
                  <a:pt x="731133" y="979170"/>
                  <a:pt x="773043" y="984885"/>
                  <a:pt x="780663" y="1016318"/>
                </a:cubicBezTo>
                <a:lnTo>
                  <a:pt x="816858" y="1157288"/>
                </a:lnTo>
                <a:cubicBezTo>
                  <a:pt x="817810" y="1160145"/>
                  <a:pt x="818763" y="1163955"/>
                  <a:pt x="818763" y="1166813"/>
                </a:cubicBezTo>
                <a:cubicBezTo>
                  <a:pt x="826383" y="1205865"/>
                  <a:pt x="819715" y="1245870"/>
                  <a:pt x="799713" y="1280160"/>
                </a:cubicBezTo>
                <a:lnTo>
                  <a:pt x="646360" y="1541145"/>
                </a:lnTo>
                <a:lnTo>
                  <a:pt x="646360" y="1541145"/>
                </a:lnTo>
                <a:cubicBezTo>
                  <a:pt x="558730" y="1689735"/>
                  <a:pt x="608260" y="1880235"/>
                  <a:pt x="756850" y="1967865"/>
                </a:cubicBezTo>
                <a:lnTo>
                  <a:pt x="756850" y="1967865"/>
                </a:lnTo>
                <a:lnTo>
                  <a:pt x="995928" y="2108835"/>
                </a:lnTo>
                <a:cubicBezTo>
                  <a:pt x="1070223" y="2152650"/>
                  <a:pt x="1165473" y="2127885"/>
                  <a:pt x="1209288" y="2053590"/>
                </a:cubicBezTo>
                <a:lnTo>
                  <a:pt x="1209288" y="2053590"/>
                </a:lnTo>
                <a:cubicBezTo>
                  <a:pt x="1253103" y="1979295"/>
                  <a:pt x="1228338" y="1884045"/>
                  <a:pt x="1154043" y="1840230"/>
                </a:cubicBezTo>
                <a:lnTo>
                  <a:pt x="983545" y="1740218"/>
                </a:lnTo>
                <a:cubicBezTo>
                  <a:pt x="945445" y="1718310"/>
                  <a:pt x="933063" y="1668780"/>
                  <a:pt x="954970" y="1630680"/>
                </a:cubicBezTo>
                <a:lnTo>
                  <a:pt x="1102608" y="1380173"/>
                </a:lnTo>
                <a:cubicBezTo>
                  <a:pt x="1114038" y="1360170"/>
                  <a:pt x="1144518" y="1363980"/>
                  <a:pt x="1150233" y="1386840"/>
                </a:cubicBezTo>
                <a:lnTo>
                  <a:pt x="1188333" y="1532573"/>
                </a:lnTo>
                <a:cubicBezTo>
                  <a:pt x="1231195" y="1699260"/>
                  <a:pt x="1401693" y="1799273"/>
                  <a:pt x="1568380" y="1755458"/>
                </a:cubicBezTo>
                <a:lnTo>
                  <a:pt x="1568380" y="1755458"/>
                </a:lnTo>
                <a:lnTo>
                  <a:pt x="1836985" y="1685925"/>
                </a:lnTo>
                <a:cubicBezTo>
                  <a:pt x="1918900" y="1664018"/>
                  <a:pt x="1969383" y="1578293"/>
                  <a:pt x="1947475" y="1495425"/>
                </a:cubicBezTo>
                <a:close/>
              </a:path>
            </a:pathLst>
          </a:custGeom>
          <a:solidFill>
            <a:schemeClr val="tx1"/>
          </a:solidFill>
          <a:ln w="2222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65" name="Freeform: Shape 64">
            <a:extLst>
              <a:ext uri="{FF2B5EF4-FFF2-40B4-BE49-F238E27FC236}">
                <a16:creationId xmlns:a16="http://schemas.microsoft.com/office/drawing/2014/main" id="{4AE36B3F-825A-423D-99AC-37DED8997CE6}"/>
              </a:ext>
            </a:extLst>
          </p:cNvPr>
          <p:cNvSpPr/>
          <p:nvPr/>
        </p:nvSpPr>
        <p:spPr>
          <a:xfrm>
            <a:off x="6835391" y="1237297"/>
            <a:ext cx="1371600" cy="3120390"/>
          </a:xfrm>
          <a:custGeom>
            <a:avLst/>
            <a:gdLst>
              <a:gd name="connsiteX0" fmla="*/ 0 w 1371600"/>
              <a:gd name="connsiteY0" fmla="*/ 1301750 h 3117850"/>
              <a:gd name="connsiteX1" fmla="*/ 0 w 1371600"/>
              <a:gd name="connsiteY1" fmla="*/ 0 h 3117850"/>
              <a:gd name="connsiteX2" fmla="*/ 1371600 w 1371600"/>
              <a:gd name="connsiteY2" fmla="*/ 0 h 3117850"/>
              <a:gd name="connsiteX3" fmla="*/ 1371600 w 1371600"/>
              <a:gd name="connsiteY3" fmla="*/ 3117850 h 3117850"/>
              <a:gd name="connsiteX4" fmla="*/ 171450 w 1371600"/>
              <a:gd name="connsiteY4" fmla="*/ 3117850 h 3117850"/>
              <a:gd name="connsiteX5" fmla="*/ 171450 w 1371600"/>
              <a:gd name="connsiteY5" fmla="*/ 2552700 h 3117850"/>
              <a:gd name="connsiteX6" fmla="*/ 12700 w 1371600"/>
              <a:gd name="connsiteY6" fmla="*/ 2552700 h 3117850"/>
              <a:gd name="connsiteX0" fmla="*/ 0 w 1371600"/>
              <a:gd name="connsiteY0" fmla="*/ 1301750 h 3117850"/>
              <a:gd name="connsiteX1" fmla="*/ 0 w 1371600"/>
              <a:gd name="connsiteY1" fmla="*/ 0 h 3117850"/>
              <a:gd name="connsiteX2" fmla="*/ 1371600 w 1371600"/>
              <a:gd name="connsiteY2" fmla="*/ 0 h 3117850"/>
              <a:gd name="connsiteX3" fmla="*/ 1371600 w 1371600"/>
              <a:gd name="connsiteY3" fmla="*/ 3117850 h 3117850"/>
              <a:gd name="connsiteX4" fmla="*/ 171450 w 1371600"/>
              <a:gd name="connsiteY4" fmla="*/ 3117850 h 3117850"/>
              <a:gd name="connsiteX5" fmla="*/ 171450 w 1371600"/>
              <a:gd name="connsiteY5" fmla="*/ 2552700 h 3117850"/>
              <a:gd name="connsiteX6" fmla="*/ 7938 w 1371600"/>
              <a:gd name="connsiteY6" fmla="*/ 2559839 h 3117850"/>
              <a:gd name="connsiteX0" fmla="*/ 0 w 1371600"/>
              <a:gd name="connsiteY0" fmla="*/ 1301750 h 3117850"/>
              <a:gd name="connsiteX1" fmla="*/ 0 w 1371600"/>
              <a:gd name="connsiteY1" fmla="*/ 0 h 3117850"/>
              <a:gd name="connsiteX2" fmla="*/ 1371600 w 1371600"/>
              <a:gd name="connsiteY2" fmla="*/ 0 h 3117850"/>
              <a:gd name="connsiteX3" fmla="*/ 1371600 w 1371600"/>
              <a:gd name="connsiteY3" fmla="*/ 3117850 h 3117850"/>
              <a:gd name="connsiteX4" fmla="*/ 171450 w 1371600"/>
              <a:gd name="connsiteY4" fmla="*/ 3117850 h 3117850"/>
              <a:gd name="connsiteX5" fmla="*/ 173831 w 1371600"/>
              <a:gd name="connsiteY5" fmla="*/ 2564598 h 3117850"/>
              <a:gd name="connsiteX6" fmla="*/ 7938 w 1371600"/>
              <a:gd name="connsiteY6" fmla="*/ 2559839 h 3117850"/>
              <a:gd name="connsiteX0" fmla="*/ 0 w 1371600"/>
              <a:gd name="connsiteY0" fmla="*/ 1301750 h 3117850"/>
              <a:gd name="connsiteX1" fmla="*/ 0 w 1371600"/>
              <a:gd name="connsiteY1" fmla="*/ 0 h 3117850"/>
              <a:gd name="connsiteX2" fmla="*/ 1371600 w 1371600"/>
              <a:gd name="connsiteY2" fmla="*/ 0 h 3117850"/>
              <a:gd name="connsiteX3" fmla="*/ 1371600 w 1371600"/>
              <a:gd name="connsiteY3" fmla="*/ 3117850 h 3117850"/>
              <a:gd name="connsiteX4" fmla="*/ 171450 w 1371600"/>
              <a:gd name="connsiteY4" fmla="*/ 3117850 h 3117850"/>
              <a:gd name="connsiteX5" fmla="*/ 173831 w 1371600"/>
              <a:gd name="connsiteY5" fmla="*/ 2564598 h 3117850"/>
              <a:gd name="connsiteX6" fmla="*/ 12701 w 1371600"/>
              <a:gd name="connsiteY6" fmla="*/ 2557461 h 3117850"/>
              <a:gd name="connsiteX0" fmla="*/ 0 w 1371600"/>
              <a:gd name="connsiteY0" fmla="*/ 1301750 h 3117850"/>
              <a:gd name="connsiteX1" fmla="*/ 0 w 1371600"/>
              <a:gd name="connsiteY1" fmla="*/ 0 h 3117850"/>
              <a:gd name="connsiteX2" fmla="*/ 1371600 w 1371600"/>
              <a:gd name="connsiteY2" fmla="*/ 0 h 3117850"/>
              <a:gd name="connsiteX3" fmla="*/ 1371600 w 1371600"/>
              <a:gd name="connsiteY3" fmla="*/ 3117850 h 3117850"/>
              <a:gd name="connsiteX4" fmla="*/ 171450 w 1371600"/>
              <a:gd name="connsiteY4" fmla="*/ 3117850 h 3117850"/>
              <a:gd name="connsiteX5" fmla="*/ 176213 w 1371600"/>
              <a:gd name="connsiteY5" fmla="*/ 2476563 h 3117850"/>
              <a:gd name="connsiteX6" fmla="*/ 12701 w 1371600"/>
              <a:gd name="connsiteY6" fmla="*/ 2557461 h 3117850"/>
              <a:gd name="connsiteX0" fmla="*/ 0 w 1371600"/>
              <a:gd name="connsiteY0" fmla="*/ 1301750 h 3117850"/>
              <a:gd name="connsiteX1" fmla="*/ 0 w 1371600"/>
              <a:gd name="connsiteY1" fmla="*/ 0 h 3117850"/>
              <a:gd name="connsiteX2" fmla="*/ 1371600 w 1371600"/>
              <a:gd name="connsiteY2" fmla="*/ 0 h 3117850"/>
              <a:gd name="connsiteX3" fmla="*/ 1371600 w 1371600"/>
              <a:gd name="connsiteY3" fmla="*/ 3117850 h 3117850"/>
              <a:gd name="connsiteX4" fmla="*/ 171450 w 1371600"/>
              <a:gd name="connsiteY4" fmla="*/ 3117850 h 3117850"/>
              <a:gd name="connsiteX5" fmla="*/ 176213 w 1371600"/>
              <a:gd name="connsiteY5" fmla="*/ 2476563 h 3117850"/>
              <a:gd name="connsiteX6" fmla="*/ 7939 w 1371600"/>
              <a:gd name="connsiteY6" fmla="*/ 2557462 h 3117850"/>
              <a:gd name="connsiteX0" fmla="*/ 0 w 1371600"/>
              <a:gd name="connsiteY0" fmla="*/ 1301750 h 3117850"/>
              <a:gd name="connsiteX1" fmla="*/ 0 w 1371600"/>
              <a:gd name="connsiteY1" fmla="*/ 0 h 3117850"/>
              <a:gd name="connsiteX2" fmla="*/ 1371600 w 1371600"/>
              <a:gd name="connsiteY2" fmla="*/ 0 h 3117850"/>
              <a:gd name="connsiteX3" fmla="*/ 1371600 w 1371600"/>
              <a:gd name="connsiteY3" fmla="*/ 3117850 h 3117850"/>
              <a:gd name="connsiteX4" fmla="*/ 171450 w 1371600"/>
              <a:gd name="connsiteY4" fmla="*/ 3117850 h 3117850"/>
              <a:gd name="connsiteX5" fmla="*/ 176213 w 1371600"/>
              <a:gd name="connsiteY5" fmla="*/ 2552701 h 3117850"/>
              <a:gd name="connsiteX6" fmla="*/ 7939 w 1371600"/>
              <a:gd name="connsiteY6" fmla="*/ 2557462 h 3117850"/>
              <a:gd name="connsiteX0" fmla="*/ 0 w 1371600"/>
              <a:gd name="connsiteY0" fmla="*/ 1301750 h 3117850"/>
              <a:gd name="connsiteX1" fmla="*/ 0 w 1371600"/>
              <a:gd name="connsiteY1" fmla="*/ 0 h 3117850"/>
              <a:gd name="connsiteX2" fmla="*/ 1371600 w 1371600"/>
              <a:gd name="connsiteY2" fmla="*/ 0 h 3117850"/>
              <a:gd name="connsiteX3" fmla="*/ 1371600 w 1371600"/>
              <a:gd name="connsiteY3" fmla="*/ 3117850 h 3117850"/>
              <a:gd name="connsiteX4" fmla="*/ 171450 w 1371600"/>
              <a:gd name="connsiteY4" fmla="*/ 3117850 h 3117850"/>
              <a:gd name="connsiteX5" fmla="*/ 176213 w 1371600"/>
              <a:gd name="connsiteY5" fmla="*/ 2557461 h 3117850"/>
              <a:gd name="connsiteX6" fmla="*/ 7939 w 1371600"/>
              <a:gd name="connsiteY6" fmla="*/ 2557462 h 3117850"/>
              <a:gd name="connsiteX0" fmla="*/ 0 w 1371600"/>
              <a:gd name="connsiteY0" fmla="*/ 1301750 h 3117850"/>
              <a:gd name="connsiteX1" fmla="*/ 0 w 1371600"/>
              <a:gd name="connsiteY1" fmla="*/ 0 h 3117850"/>
              <a:gd name="connsiteX2" fmla="*/ 1371600 w 1371600"/>
              <a:gd name="connsiteY2" fmla="*/ 0 h 3117850"/>
              <a:gd name="connsiteX3" fmla="*/ 1371600 w 1371600"/>
              <a:gd name="connsiteY3" fmla="*/ 3117850 h 3117850"/>
              <a:gd name="connsiteX4" fmla="*/ 171450 w 1371600"/>
              <a:gd name="connsiteY4" fmla="*/ 3117850 h 3117850"/>
              <a:gd name="connsiteX5" fmla="*/ 176213 w 1371600"/>
              <a:gd name="connsiteY5" fmla="*/ 2557461 h 3117850"/>
              <a:gd name="connsiteX6" fmla="*/ 17464 w 1371600"/>
              <a:gd name="connsiteY6" fmla="*/ 2398048 h 3117850"/>
              <a:gd name="connsiteX0" fmla="*/ 0 w 1371600"/>
              <a:gd name="connsiteY0" fmla="*/ 1301750 h 3117850"/>
              <a:gd name="connsiteX1" fmla="*/ 0 w 1371600"/>
              <a:gd name="connsiteY1" fmla="*/ 0 h 3117850"/>
              <a:gd name="connsiteX2" fmla="*/ 1371600 w 1371600"/>
              <a:gd name="connsiteY2" fmla="*/ 0 h 3117850"/>
              <a:gd name="connsiteX3" fmla="*/ 1371600 w 1371600"/>
              <a:gd name="connsiteY3" fmla="*/ 3117850 h 3117850"/>
              <a:gd name="connsiteX4" fmla="*/ 171450 w 1371600"/>
              <a:gd name="connsiteY4" fmla="*/ 3117850 h 3117850"/>
              <a:gd name="connsiteX5" fmla="*/ 176213 w 1371600"/>
              <a:gd name="connsiteY5" fmla="*/ 2557461 h 3117850"/>
              <a:gd name="connsiteX6" fmla="*/ 19846 w 1371600"/>
              <a:gd name="connsiteY6" fmla="*/ 2555083 h 3117850"/>
              <a:gd name="connsiteX0" fmla="*/ 0 w 1371600"/>
              <a:gd name="connsiteY0" fmla="*/ 1301750 h 3117850"/>
              <a:gd name="connsiteX1" fmla="*/ 0 w 1371600"/>
              <a:gd name="connsiteY1" fmla="*/ 0 h 3117850"/>
              <a:gd name="connsiteX2" fmla="*/ 1371600 w 1371600"/>
              <a:gd name="connsiteY2" fmla="*/ 0 h 3117850"/>
              <a:gd name="connsiteX3" fmla="*/ 1371600 w 1371600"/>
              <a:gd name="connsiteY3" fmla="*/ 3117850 h 3117850"/>
              <a:gd name="connsiteX4" fmla="*/ 171450 w 1371600"/>
              <a:gd name="connsiteY4" fmla="*/ 3117850 h 3117850"/>
              <a:gd name="connsiteX5" fmla="*/ 176213 w 1371600"/>
              <a:gd name="connsiteY5" fmla="*/ 2557461 h 3117850"/>
              <a:gd name="connsiteX6" fmla="*/ 12702 w 1371600"/>
              <a:gd name="connsiteY6" fmla="*/ 2555083 h 3117850"/>
              <a:gd name="connsiteX0" fmla="*/ 0 w 1371600"/>
              <a:gd name="connsiteY0" fmla="*/ 1301750 h 3117850"/>
              <a:gd name="connsiteX1" fmla="*/ 0 w 1371600"/>
              <a:gd name="connsiteY1" fmla="*/ 0 h 3117850"/>
              <a:gd name="connsiteX2" fmla="*/ 1371600 w 1371600"/>
              <a:gd name="connsiteY2" fmla="*/ 0 h 3117850"/>
              <a:gd name="connsiteX3" fmla="*/ 1371600 w 1371600"/>
              <a:gd name="connsiteY3" fmla="*/ 3117850 h 3117850"/>
              <a:gd name="connsiteX4" fmla="*/ 171450 w 1371600"/>
              <a:gd name="connsiteY4" fmla="*/ 3117850 h 3117850"/>
              <a:gd name="connsiteX5" fmla="*/ 173832 w 1371600"/>
              <a:gd name="connsiteY5" fmla="*/ 2552703 h 3117850"/>
              <a:gd name="connsiteX6" fmla="*/ 12702 w 1371600"/>
              <a:gd name="connsiteY6" fmla="*/ 2555083 h 3117850"/>
              <a:gd name="connsiteX0" fmla="*/ 0 w 1371600"/>
              <a:gd name="connsiteY0" fmla="*/ 1301750 h 3117850"/>
              <a:gd name="connsiteX1" fmla="*/ 0 w 1371600"/>
              <a:gd name="connsiteY1" fmla="*/ 0 h 3117850"/>
              <a:gd name="connsiteX2" fmla="*/ 1371600 w 1371600"/>
              <a:gd name="connsiteY2" fmla="*/ 0 h 3117850"/>
              <a:gd name="connsiteX3" fmla="*/ 1371600 w 1371600"/>
              <a:gd name="connsiteY3" fmla="*/ 3117850 h 3117850"/>
              <a:gd name="connsiteX4" fmla="*/ 171450 w 1371600"/>
              <a:gd name="connsiteY4" fmla="*/ 3117850 h 3117850"/>
              <a:gd name="connsiteX5" fmla="*/ 173832 w 1371600"/>
              <a:gd name="connsiteY5" fmla="*/ 2557462 h 3117850"/>
              <a:gd name="connsiteX6" fmla="*/ 12702 w 1371600"/>
              <a:gd name="connsiteY6" fmla="*/ 2555083 h 3117850"/>
              <a:gd name="connsiteX0" fmla="*/ 0 w 1371600"/>
              <a:gd name="connsiteY0" fmla="*/ 1301750 h 3117850"/>
              <a:gd name="connsiteX1" fmla="*/ 0 w 1371600"/>
              <a:gd name="connsiteY1" fmla="*/ 0 h 3117850"/>
              <a:gd name="connsiteX2" fmla="*/ 1371600 w 1371600"/>
              <a:gd name="connsiteY2" fmla="*/ 0 h 3117850"/>
              <a:gd name="connsiteX3" fmla="*/ 1371600 w 1371600"/>
              <a:gd name="connsiteY3" fmla="*/ 3117850 h 3117850"/>
              <a:gd name="connsiteX4" fmla="*/ 171450 w 1371600"/>
              <a:gd name="connsiteY4" fmla="*/ 3117850 h 3117850"/>
              <a:gd name="connsiteX5" fmla="*/ 173832 w 1371600"/>
              <a:gd name="connsiteY5" fmla="*/ 2555082 h 3117850"/>
              <a:gd name="connsiteX6" fmla="*/ 12702 w 1371600"/>
              <a:gd name="connsiteY6" fmla="*/ 2555083 h 3117850"/>
              <a:gd name="connsiteX0" fmla="*/ 0 w 1371600"/>
              <a:gd name="connsiteY0" fmla="*/ 1301750 h 3117850"/>
              <a:gd name="connsiteX1" fmla="*/ 0 w 1371600"/>
              <a:gd name="connsiteY1" fmla="*/ 0 h 3117850"/>
              <a:gd name="connsiteX2" fmla="*/ 1371600 w 1371600"/>
              <a:gd name="connsiteY2" fmla="*/ 0 h 3117850"/>
              <a:gd name="connsiteX3" fmla="*/ 1371600 w 1371600"/>
              <a:gd name="connsiteY3" fmla="*/ 3117850 h 3117850"/>
              <a:gd name="connsiteX4" fmla="*/ 171450 w 1371600"/>
              <a:gd name="connsiteY4" fmla="*/ 3117850 h 3117850"/>
              <a:gd name="connsiteX5" fmla="*/ 173832 w 1371600"/>
              <a:gd name="connsiteY5" fmla="*/ 2552703 h 3117850"/>
              <a:gd name="connsiteX6" fmla="*/ 12702 w 1371600"/>
              <a:gd name="connsiteY6" fmla="*/ 2555083 h 3117850"/>
              <a:gd name="connsiteX0" fmla="*/ 0 w 1371600"/>
              <a:gd name="connsiteY0" fmla="*/ 1301750 h 3117850"/>
              <a:gd name="connsiteX1" fmla="*/ 0 w 1371600"/>
              <a:gd name="connsiteY1" fmla="*/ 0 h 3117850"/>
              <a:gd name="connsiteX2" fmla="*/ 1371600 w 1371600"/>
              <a:gd name="connsiteY2" fmla="*/ 0 h 3117850"/>
              <a:gd name="connsiteX3" fmla="*/ 1371600 w 1371600"/>
              <a:gd name="connsiteY3" fmla="*/ 3117850 h 3117850"/>
              <a:gd name="connsiteX4" fmla="*/ 171450 w 1371600"/>
              <a:gd name="connsiteY4" fmla="*/ 3117850 h 3117850"/>
              <a:gd name="connsiteX5" fmla="*/ 173832 w 1371600"/>
              <a:gd name="connsiteY5" fmla="*/ 2552703 h 3117850"/>
              <a:gd name="connsiteX6" fmla="*/ 12702 w 1371600"/>
              <a:gd name="connsiteY6" fmla="*/ 2552704 h 3117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600" h="3117850">
                <a:moveTo>
                  <a:pt x="0" y="1301750"/>
                </a:moveTo>
                <a:lnTo>
                  <a:pt x="0" y="0"/>
                </a:lnTo>
                <a:lnTo>
                  <a:pt x="1371600" y="0"/>
                </a:lnTo>
                <a:lnTo>
                  <a:pt x="1371600" y="3117850"/>
                </a:lnTo>
                <a:lnTo>
                  <a:pt x="171450" y="3117850"/>
                </a:lnTo>
                <a:cubicBezTo>
                  <a:pt x="172244" y="2933433"/>
                  <a:pt x="173038" y="2737120"/>
                  <a:pt x="173832" y="2552703"/>
                </a:cubicBezTo>
                <a:lnTo>
                  <a:pt x="12702" y="2552704"/>
                </a:lnTo>
              </a:path>
            </a:pathLst>
          </a:custGeom>
          <a:gradFill>
            <a:gsLst>
              <a:gs pos="10000">
                <a:schemeClr val="bg2"/>
              </a:gs>
              <a:gs pos="100000">
                <a:schemeClr val="bg2">
                  <a:lumMod val="40000"/>
                  <a:lumOff val="60000"/>
                </a:schemeClr>
              </a:gs>
            </a:gsLst>
            <a:lin ang="5400000" scaled="0"/>
          </a:gradFill>
          <a:ln w="22225">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9" name="Rectangle 8">
            <a:extLst>
              <a:ext uri="{FF2B5EF4-FFF2-40B4-BE49-F238E27FC236}">
                <a16:creationId xmlns:a16="http://schemas.microsoft.com/office/drawing/2014/main" id="{9DF4539E-E2B9-47A9-80F2-BC2A26331B3E}"/>
              </a:ext>
            </a:extLst>
          </p:cNvPr>
          <p:cNvSpPr/>
          <p:nvPr/>
        </p:nvSpPr>
        <p:spPr>
          <a:xfrm>
            <a:off x="7078541" y="1496786"/>
            <a:ext cx="321591" cy="321591"/>
          </a:xfrm>
          <a:prstGeom prst="rect">
            <a:avLst/>
          </a:prstGeom>
          <a:solidFill>
            <a:schemeClr val="tx2">
              <a:lumMod val="50000"/>
            </a:schemeClr>
          </a:solidFill>
          <a:ln w="22225">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10" name="Rectangle 9">
            <a:extLst>
              <a:ext uri="{FF2B5EF4-FFF2-40B4-BE49-F238E27FC236}">
                <a16:creationId xmlns:a16="http://schemas.microsoft.com/office/drawing/2014/main" id="{957F3E31-C15F-4110-996A-A3FF9B9D40E7}"/>
              </a:ext>
            </a:extLst>
          </p:cNvPr>
          <p:cNvSpPr/>
          <p:nvPr/>
        </p:nvSpPr>
        <p:spPr>
          <a:xfrm>
            <a:off x="7638937" y="1496786"/>
            <a:ext cx="321591" cy="321591"/>
          </a:xfrm>
          <a:prstGeom prst="rect">
            <a:avLst/>
          </a:prstGeom>
          <a:solidFill>
            <a:schemeClr val="tx2">
              <a:lumMod val="50000"/>
            </a:schemeClr>
          </a:solidFill>
          <a:ln w="22225">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11" name="Rectangle 10">
            <a:extLst>
              <a:ext uri="{FF2B5EF4-FFF2-40B4-BE49-F238E27FC236}">
                <a16:creationId xmlns:a16="http://schemas.microsoft.com/office/drawing/2014/main" id="{0F88905E-1000-4079-8EA5-AD763CA70B3D}"/>
              </a:ext>
            </a:extLst>
          </p:cNvPr>
          <p:cNvSpPr/>
          <p:nvPr/>
        </p:nvSpPr>
        <p:spPr>
          <a:xfrm>
            <a:off x="7078541" y="2134131"/>
            <a:ext cx="321591" cy="321591"/>
          </a:xfrm>
          <a:prstGeom prst="rect">
            <a:avLst/>
          </a:prstGeom>
          <a:noFill/>
          <a:ln w="22225">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12" name="Rectangle 11">
            <a:extLst>
              <a:ext uri="{FF2B5EF4-FFF2-40B4-BE49-F238E27FC236}">
                <a16:creationId xmlns:a16="http://schemas.microsoft.com/office/drawing/2014/main" id="{90AD873D-4EAA-43B1-BD35-476EA6A8A18A}"/>
              </a:ext>
            </a:extLst>
          </p:cNvPr>
          <p:cNvSpPr/>
          <p:nvPr/>
        </p:nvSpPr>
        <p:spPr>
          <a:xfrm>
            <a:off x="7638937" y="2134131"/>
            <a:ext cx="321591" cy="321591"/>
          </a:xfrm>
          <a:prstGeom prst="rect">
            <a:avLst/>
          </a:prstGeom>
          <a:solidFill>
            <a:schemeClr val="tx2">
              <a:lumMod val="50000"/>
            </a:schemeClr>
          </a:solidFill>
          <a:ln w="22225">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13" name="Rectangle 12">
            <a:extLst>
              <a:ext uri="{FF2B5EF4-FFF2-40B4-BE49-F238E27FC236}">
                <a16:creationId xmlns:a16="http://schemas.microsoft.com/office/drawing/2014/main" id="{AD4896FF-1129-43D4-B0EE-27771679F9AE}"/>
              </a:ext>
            </a:extLst>
          </p:cNvPr>
          <p:cNvSpPr/>
          <p:nvPr/>
        </p:nvSpPr>
        <p:spPr>
          <a:xfrm>
            <a:off x="7078541" y="2771476"/>
            <a:ext cx="321591" cy="321591"/>
          </a:xfrm>
          <a:prstGeom prst="rect">
            <a:avLst/>
          </a:prstGeom>
          <a:solidFill>
            <a:schemeClr val="tx2">
              <a:lumMod val="50000"/>
            </a:schemeClr>
          </a:solidFill>
          <a:ln w="22225">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14" name="Rectangle 13">
            <a:extLst>
              <a:ext uri="{FF2B5EF4-FFF2-40B4-BE49-F238E27FC236}">
                <a16:creationId xmlns:a16="http://schemas.microsoft.com/office/drawing/2014/main" id="{1B53F75D-0392-4E59-9587-8483903F62BB}"/>
              </a:ext>
            </a:extLst>
          </p:cNvPr>
          <p:cNvSpPr/>
          <p:nvPr/>
        </p:nvSpPr>
        <p:spPr>
          <a:xfrm>
            <a:off x="7638937" y="2771476"/>
            <a:ext cx="321591" cy="321591"/>
          </a:xfrm>
          <a:prstGeom prst="rect">
            <a:avLst/>
          </a:prstGeom>
          <a:solidFill>
            <a:schemeClr val="tx2">
              <a:lumMod val="50000"/>
            </a:schemeClr>
          </a:solidFill>
          <a:ln w="22225">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15" name="Rectangle 14">
            <a:extLst>
              <a:ext uri="{FF2B5EF4-FFF2-40B4-BE49-F238E27FC236}">
                <a16:creationId xmlns:a16="http://schemas.microsoft.com/office/drawing/2014/main" id="{68026D23-F83A-40B6-82AC-20D9C1A397B1}"/>
              </a:ext>
            </a:extLst>
          </p:cNvPr>
          <p:cNvSpPr/>
          <p:nvPr/>
        </p:nvSpPr>
        <p:spPr>
          <a:xfrm>
            <a:off x="7078541" y="3408821"/>
            <a:ext cx="321591" cy="321591"/>
          </a:xfrm>
          <a:prstGeom prst="rect">
            <a:avLst/>
          </a:prstGeom>
          <a:solidFill>
            <a:schemeClr val="tx2">
              <a:lumMod val="50000"/>
            </a:schemeClr>
          </a:solidFill>
          <a:ln w="22225">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16" name="Rectangle 15">
            <a:extLst>
              <a:ext uri="{FF2B5EF4-FFF2-40B4-BE49-F238E27FC236}">
                <a16:creationId xmlns:a16="http://schemas.microsoft.com/office/drawing/2014/main" id="{C6ADA33B-7997-4401-B4B6-F26ECB78A735}"/>
              </a:ext>
            </a:extLst>
          </p:cNvPr>
          <p:cNvSpPr/>
          <p:nvPr/>
        </p:nvSpPr>
        <p:spPr>
          <a:xfrm>
            <a:off x="7638937" y="3408821"/>
            <a:ext cx="321591" cy="321591"/>
          </a:xfrm>
          <a:prstGeom prst="rect">
            <a:avLst/>
          </a:prstGeom>
          <a:solidFill>
            <a:schemeClr val="tx2">
              <a:lumMod val="50000"/>
            </a:schemeClr>
          </a:solidFill>
          <a:ln w="22225">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grpSp>
        <p:nvGrpSpPr>
          <p:cNvPr id="30" name="Graphic 18">
            <a:extLst>
              <a:ext uri="{FF2B5EF4-FFF2-40B4-BE49-F238E27FC236}">
                <a16:creationId xmlns:a16="http://schemas.microsoft.com/office/drawing/2014/main" id="{88AD0187-B578-4C7A-8762-F7979768E2A5}"/>
              </a:ext>
            </a:extLst>
          </p:cNvPr>
          <p:cNvGrpSpPr/>
          <p:nvPr/>
        </p:nvGrpSpPr>
        <p:grpSpPr>
          <a:xfrm>
            <a:off x="6356464" y="2590798"/>
            <a:ext cx="254018" cy="452470"/>
            <a:chOff x="4419600" y="2300287"/>
            <a:chExt cx="304800" cy="542925"/>
          </a:xfrm>
        </p:grpSpPr>
        <p:sp>
          <p:nvSpPr>
            <p:cNvPr id="31" name="Freeform: Shape 30">
              <a:extLst>
                <a:ext uri="{FF2B5EF4-FFF2-40B4-BE49-F238E27FC236}">
                  <a16:creationId xmlns:a16="http://schemas.microsoft.com/office/drawing/2014/main" id="{3FED41BC-8C01-4458-BF1B-2C12CA7919C7}"/>
                </a:ext>
              </a:extLst>
            </p:cNvPr>
            <p:cNvSpPr/>
            <p:nvPr/>
          </p:nvSpPr>
          <p:spPr>
            <a:xfrm>
              <a:off x="4423410" y="2305164"/>
              <a:ext cx="295275" cy="523875"/>
            </a:xfrm>
            <a:custGeom>
              <a:avLst/>
              <a:gdLst/>
              <a:ahLst/>
              <a:cxnLst/>
              <a:rect l="0" t="0" r="0" b="0"/>
              <a:pathLst>
                <a:path w="295275" h="523875">
                  <a:moveTo>
                    <a:pt x="185738" y="89421"/>
                  </a:moveTo>
                  <a:cubicBezTo>
                    <a:pt x="164783" y="69418"/>
                    <a:pt x="142875" y="42748"/>
                    <a:pt x="125730" y="6553"/>
                  </a:cubicBezTo>
                  <a:cubicBezTo>
                    <a:pt x="120015" y="-4877"/>
                    <a:pt x="104775" y="-114"/>
                    <a:pt x="104775" y="11316"/>
                  </a:cubicBezTo>
                  <a:cubicBezTo>
                    <a:pt x="110490" y="180861"/>
                    <a:pt x="136208" y="253251"/>
                    <a:pt x="149543" y="279921"/>
                  </a:cubicBezTo>
                  <a:cubicBezTo>
                    <a:pt x="152400" y="285636"/>
                    <a:pt x="146685" y="292303"/>
                    <a:pt x="140018" y="290398"/>
                  </a:cubicBezTo>
                  <a:cubicBezTo>
                    <a:pt x="95250" y="275158"/>
                    <a:pt x="47625" y="205626"/>
                    <a:pt x="20955" y="161811"/>
                  </a:cubicBezTo>
                  <a:cubicBezTo>
                    <a:pt x="15240" y="152286"/>
                    <a:pt x="0" y="157048"/>
                    <a:pt x="0" y="168478"/>
                  </a:cubicBezTo>
                  <a:cubicBezTo>
                    <a:pt x="17145" y="627583"/>
                    <a:pt x="295275" y="522808"/>
                    <a:pt x="295275" y="522808"/>
                  </a:cubicBezTo>
                  <a:lnTo>
                    <a:pt x="295275" y="339928"/>
                  </a:lnTo>
                  <a:cubicBezTo>
                    <a:pt x="296228" y="244678"/>
                    <a:pt x="255270" y="155143"/>
                    <a:pt x="185738" y="89421"/>
                  </a:cubicBezTo>
                  <a:close/>
                </a:path>
              </a:pathLst>
            </a:custGeom>
            <a:solidFill>
              <a:srgbClr val="D38080"/>
            </a:solidFill>
            <a:ln w="22225">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32" name="Freeform: Shape 31">
              <a:extLst>
                <a:ext uri="{FF2B5EF4-FFF2-40B4-BE49-F238E27FC236}">
                  <a16:creationId xmlns:a16="http://schemas.microsoft.com/office/drawing/2014/main" id="{B078B39A-F267-4C79-A459-8A8E9CB264D7}"/>
                </a:ext>
              </a:extLst>
            </p:cNvPr>
            <p:cNvSpPr/>
            <p:nvPr/>
          </p:nvSpPr>
          <p:spPr>
            <a:xfrm>
              <a:off x="4612005" y="2648733"/>
              <a:ext cx="104775" cy="114300"/>
            </a:xfrm>
            <a:custGeom>
              <a:avLst/>
              <a:gdLst/>
              <a:ahLst/>
              <a:cxnLst/>
              <a:rect l="0" t="0" r="0" b="0"/>
              <a:pathLst>
                <a:path w="104775" h="114300">
                  <a:moveTo>
                    <a:pt x="107632" y="119231"/>
                  </a:moveTo>
                  <a:cubicBezTo>
                    <a:pt x="107632" y="119231"/>
                    <a:pt x="7620" y="111611"/>
                    <a:pt x="0" y="6836"/>
                  </a:cubicBezTo>
                  <a:cubicBezTo>
                    <a:pt x="0" y="1121"/>
                    <a:pt x="5715" y="-1736"/>
                    <a:pt x="9525" y="1121"/>
                  </a:cubicBezTo>
                  <a:cubicBezTo>
                    <a:pt x="28575" y="15409"/>
                    <a:pt x="70485" y="43031"/>
                    <a:pt x="107632" y="43031"/>
                  </a:cubicBezTo>
                  <a:lnTo>
                    <a:pt x="107632" y="119231"/>
                  </a:lnTo>
                  <a:close/>
                </a:path>
              </a:pathLst>
            </a:custGeom>
            <a:solidFill>
              <a:srgbClr val="D27E7E"/>
            </a:solidFill>
            <a:ln w="22225">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grpSp>
      <p:grpSp>
        <p:nvGrpSpPr>
          <p:cNvPr id="33" name="Graphic 18">
            <a:extLst>
              <a:ext uri="{FF2B5EF4-FFF2-40B4-BE49-F238E27FC236}">
                <a16:creationId xmlns:a16="http://schemas.microsoft.com/office/drawing/2014/main" id="{2AE836C2-AE5A-4196-B490-EB71863FBB6B}"/>
              </a:ext>
            </a:extLst>
          </p:cNvPr>
          <p:cNvGrpSpPr/>
          <p:nvPr/>
        </p:nvGrpSpPr>
        <p:grpSpPr>
          <a:xfrm flipH="1">
            <a:off x="7635762" y="3220254"/>
            <a:ext cx="254018" cy="452470"/>
            <a:chOff x="4419600" y="2300287"/>
            <a:chExt cx="304800" cy="542925"/>
          </a:xfrm>
        </p:grpSpPr>
        <p:sp>
          <p:nvSpPr>
            <p:cNvPr id="34" name="Freeform: Shape 33">
              <a:extLst>
                <a:ext uri="{FF2B5EF4-FFF2-40B4-BE49-F238E27FC236}">
                  <a16:creationId xmlns:a16="http://schemas.microsoft.com/office/drawing/2014/main" id="{63240AA0-97DC-4657-9980-AD2CEFF77E54}"/>
                </a:ext>
              </a:extLst>
            </p:cNvPr>
            <p:cNvSpPr/>
            <p:nvPr/>
          </p:nvSpPr>
          <p:spPr>
            <a:xfrm>
              <a:off x="4423410" y="2305164"/>
              <a:ext cx="295275" cy="523875"/>
            </a:xfrm>
            <a:custGeom>
              <a:avLst/>
              <a:gdLst/>
              <a:ahLst/>
              <a:cxnLst/>
              <a:rect l="0" t="0" r="0" b="0"/>
              <a:pathLst>
                <a:path w="295275" h="523875">
                  <a:moveTo>
                    <a:pt x="185738" y="89421"/>
                  </a:moveTo>
                  <a:cubicBezTo>
                    <a:pt x="164783" y="69418"/>
                    <a:pt x="142875" y="42748"/>
                    <a:pt x="125730" y="6553"/>
                  </a:cubicBezTo>
                  <a:cubicBezTo>
                    <a:pt x="120015" y="-4877"/>
                    <a:pt x="104775" y="-114"/>
                    <a:pt x="104775" y="11316"/>
                  </a:cubicBezTo>
                  <a:cubicBezTo>
                    <a:pt x="110490" y="180861"/>
                    <a:pt x="136208" y="253251"/>
                    <a:pt x="149543" y="279921"/>
                  </a:cubicBezTo>
                  <a:cubicBezTo>
                    <a:pt x="152400" y="285636"/>
                    <a:pt x="146685" y="292303"/>
                    <a:pt x="140018" y="290398"/>
                  </a:cubicBezTo>
                  <a:cubicBezTo>
                    <a:pt x="95250" y="275158"/>
                    <a:pt x="47625" y="205626"/>
                    <a:pt x="20955" y="161811"/>
                  </a:cubicBezTo>
                  <a:cubicBezTo>
                    <a:pt x="15240" y="152286"/>
                    <a:pt x="0" y="157048"/>
                    <a:pt x="0" y="168478"/>
                  </a:cubicBezTo>
                  <a:cubicBezTo>
                    <a:pt x="17145" y="627583"/>
                    <a:pt x="295275" y="522808"/>
                    <a:pt x="295275" y="522808"/>
                  </a:cubicBezTo>
                  <a:lnTo>
                    <a:pt x="295275" y="339928"/>
                  </a:lnTo>
                  <a:cubicBezTo>
                    <a:pt x="296228" y="244678"/>
                    <a:pt x="255270" y="155143"/>
                    <a:pt x="185738" y="89421"/>
                  </a:cubicBezTo>
                  <a:close/>
                </a:path>
              </a:pathLst>
            </a:custGeom>
            <a:solidFill>
              <a:srgbClr val="D26E6E"/>
            </a:solidFill>
            <a:ln w="22225">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35" name="Freeform: Shape 34">
              <a:extLst>
                <a:ext uri="{FF2B5EF4-FFF2-40B4-BE49-F238E27FC236}">
                  <a16:creationId xmlns:a16="http://schemas.microsoft.com/office/drawing/2014/main" id="{0838C580-2062-426A-B3BA-278EF0A64EC1}"/>
                </a:ext>
              </a:extLst>
            </p:cNvPr>
            <p:cNvSpPr/>
            <p:nvPr/>
          </p:nvSpPr>
          <p:spPr>
            <a:xfrm>
              <a:off x="4612005" y="2648733"/>
              <a:ext cx="104775" cy="114300"/>
            </a:xfrm>
            <a:custGeom>
              <a:avLst/>
              <a:gdLst/>
              <a:ahLst/>
              <a:cxnLst/>
              <a:rect l="0" t="0" r="0" b="0"/>
              <a:pathLst>
                <a:path w="104775" h="114300">
                  <a:moveTo>
                    <a:pt x="107632" y="119231"/>
                  </a:moveTo>
                  <a:cubicBezTo>
                    <a:pt x="107632" y="119231"/>
                    <a:pt x="7620" y="111611"/>
                    <a:pt x="0" y="6836"/>
                  </a:cubicBezTo>
                  <a:cubicBezTo>
                    <a:pt x="0" y="1121"/>
                    <a:pt x="5715" y="-1736"/>
                    <a:pt x="9525" y="1121"/>
                  </a:cubicBezTo>
                  <a:cubicBezTo>
                    <a:pt x="28575" y="15409"/>
                    <a:pt x="70485" y="43031"/>
                    <a:pt x="107632" y="43031"/>
                  </a:cubicBezTo>
                  <a:lnTo>
                    <a:pt x="107632" y="119231"/>
                  </a:lnTo>
                  <a:close/>
                </a:path>
              </a:pathLst>
            </a:custGeom>
            <a:solidFill>
              <a:srgbClr val="D26969"/>
            </a:solidFill>
            <a:ln w="22225">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grpSp>
      <p:grpSp>
        <p:nvGrpSpPr>
          <p:cNvPr id="36" name="Graphic 18">
            <a:extLst>
              <a:ext uri="{FF2B5EF4-FFF2-40B4-BE49-F238E27FC236}">
                <a16:creationId xmlns:a16="http://schemas.microsoft.com/office/drawing/2014/main" id="{BCCC09E8-6B60-499C-A624-4882E0CE65A8}"/>
              </a:ext>
            </a:extLst>
          </p:cNvPr>
          <p:cNvGrpSpPr/>
          <p:nvPr/>
        </p:nvGrpSpPr>
        <p:grpSpPr>
          <a:xfrm flipH="1">
            <a:off x="7081507" y="1941304"/>
            <a:ext cx="254018" cy="452470"/>
            <a:chOff x="4419600" y="2300287"/>
            <a:chExt cx="304800" cy="542925"/>
          </a:xfrm>
        </p:grpSpPr>
        <p:sp>
          <p:nvSpPr>
            <p:cNvPr id="37" name="Freeform: Shape 36">
              <a:extLst>
                <a:ext uri="{FF2B5EF4-FFF2-40B4-BE49-F238E27FC236}">
                  <a16:creationId xmlns:a16="http://schemas.microsoft.com/office/drawing/2014/main" id="{9FD978DA-124D-4CD2-82C0-7B52A5763715}"/>
                </a:ext>
              </a:extLst>
            </p:cNvPr>
            <p:cNvSpPr/>
            <p:nvPr/>
          </p:nvSpPr>
          <p:spPr>
            <a:xfrm>
              <a:off x="4423410" y="2305164"/>
              <a:ext cx="295275" cy="523875"/>
            </a:xfrm>
            <a:custGeom>
              <a:avLst/>
              <a:gdLst/>
              <a:ahLst/>
              <a:cxnLst/>
              <a:rect l="0" t="0" r="0" b="0"/>
              <a:pathLst>
                <a:path w="295275" h="523875">
                  <a:moveTo>
                    <a:pt x="185738" y="89421"/>
                  </a:moveTo>
                  <a:cubicBezTo>
                    <a:pt x="164783" y="69418"/>
                    <a:pt x="142875" y="42748"/>
                    <a:pt x="125730" y="6553"/>
                  </a:cubicBezTo>
                  <a:cubicBezTo>
                    <a:pt x="120015" y="-4877"/>
                    <a:pt x="104775" y="-114"/>
                    <a:pt x="104775" y="11316"/>
                  </a:cubicBezTo>
                  <a:cubicBezTo>
                    <a:pt x="110490" y="180861"/>
                    <a:pt x="136208" y="253251"/>
                    <a:pt x="149543" y="279921"/>
                  </a:cubicBezTo>
                  <a:cubicBezTo>
                    <a:pt x="152400" y="285636"/>
                    <a:pt x="146685" y="292303"/>
                    <a:pt x="140018" y="290398"/>
                  </a:cubicBezTo>
                  <a:cubicBezTo>
                    <a:pt x="95250" y="275158"/>
                    <a:pt x="47625" y="205626"/>
                    <a:pt x="20955" y="161811"/>
                  </a:cubicBezTo>
                  <a:cubicBezTo>
                    <a:pt x="15240" y="152286"/>
                    <a:pt x="0" y="157048"/>
                    <a:pt x="0" y="168478"/>
                  </a:cubicBezTo>
                  <a:cubicBezTo>
                    <a:pt x="17145" y="627583"/>
                    <a:pt x="295275" y="522808"/>
                    <a:pt x="295275" y="522808"/>
                  </a:cubicBezTo>
                  <a:lnTo>
                    <a:pt x="295275" y="339928"/>
                  </a:lnTo>
                  <a:cubicBezTo>
                    <a:pt x="296228" y="244678"/>
                    <a:pt x="255270" y="155143"/>
                    <a:pt x="185738" y="89421"/>
                  </a:cubicBezTo>
                  <a:close/>
                </a:path>
              </a:pathLst>
            </a:custGeom>
            <a:solidFill>
              <a:srgbClr val="D59292"/>
            </a:solidFill>
            <a:ln w="22225">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38" name="Freeform: Shape 37">
              <a:extLst>
                <a:ext uri="{FF2B5EF4-FFF2-40B4-BE49-F238E27FC236}">
                  <a16:creationId xmlns:a16="http://schemas.microsoft.com/office/drawing/2014/main" id="{385D1D9B-D92E-4D2B-A37E-8BA5603FDBA2}"/>
                </a:ext>
              </a:extLst>
            </p:cNvPr>
            <p:cNvSpPr/>
            <p:nvPr/>
          </p:nvSpPr>
          <p:spPr>
            <a:xfrm>
              <a:off x="4612005" y="2648733"/>
              <a:ext cx="104775" cy="114300"/>
            </a:xfrm>
            <a:custGeom>
              <a:avLst/>
              <a:gdLst/>
              <a:ahLst/>
              <a:cxnLst/>
              <a:rect l="0" t="0" r="0" b="0"/>
              <a:pathLst>
                <a:path w="104775" h="114300">
                  <a:moveTo>
                    <a:pt x="107632" y="119231"/>
                  </a:moveTo>
                  <a:cubicBezTo>
                    <a:pt x="107632" y="119231"/>
                    <a:pt x="7620" y="111611"/>
                    <a:pt x="0" y="6836"/>
                  </a:cubicBezTo>
                  <a:cubicBezTo>
                    <a:pt x="0" y="1121"/>
                    <a:pt x="5715" y="-1736"/>
                    <a:pt x="9525" y="1121"/>
                  </a:cubicBezTo>
                  <a:cubicBezTo>
                    <a:pt x="28575" y="15409"/>
                    <a:pt x="70485" y="43031"/>
                    <a:pt x="107632" y="43031"/>
                  </a:cubicBezTo>
                  <a:lnTo>
                    <a:pt x="107632" y="119231"/>
                  </a:lnTo>
                  <a:close/>
                </a:path>
              </a:pathLst>
            </a:custGeom>
            <a:solidFill>
              <a:srgbClr val="D48F8F"/>
            </a:solidFill>
            <a:ln w="22225">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grpSp>
      <p:sp>
        <p:nvSpPr>
          <p:cNvPr id="56" name="Freeform: Shape 55">
            <a:extLst>
              <a:ext uri="{FF2B5EF4-FFF2-40B4-BE49-F238E27FC236}">
                <a16:creationId xmlns:a16="http://schemas.microsoft.com/office/drawing/2014/main" id="{F3FE0FDB-4599-4E33-9987-984D242DA386}"/>
              </a:ext>
            </a:extLst>
          </p:cNvPr>
          <p:cNvSpPr/>
          <p:nvPr/>
        </p:nvSpPr>
        <p:spPr>
          <a:xfrm>
            <a:off x="5795825" y="2887142"/>
            <a:ext cx="186928" cy="203544"/>
          </a:xfrm>
          <a:custGeom>
            <a:avLst/>
            <a:gdLst/>
            <a:ahLst/>
            <a:cxnLst/>
            <a:rect l="0" t="0" r="0" b="0"/>
            <a:pathLst>
              <a:path w="428625" h="466725">
                <a:moveTo>
                  <a:pt x="327660" y="293370"/>
                </a:moveTo>
                <a:lnTo>
                  <a:pt x="286703" y="293370"/>
                </a:lnTo>
                <a:cubicBezTo>
                  <a:pt x="284798" y="269558"/>
                  <a:pt x="286703" y="245745"/>
                  <a:pt x="287655" y="221933"/>
                </a:cubicBezTo>
                <a:cubicBezTo>
                  <a:pt x="311468" y="183833"/>
                  <a:pt x="311468" y="127635"/>
                  <a:pt x="311468" y="94298"/>
                </a:cubicBezTo>
                <a:cubicBezTo>
                  <a:pt x="311468" y="41910"/>
                  <a:pt x="269558" y="0"/>
                  <a:pt x="217170" y="0"/>
                </a:cubicBezTo>
                <a:cubicBezTo>
                  <a:pt x="164783" y="0"/>
                  <a:pt x="122873" y="41910"/>
                  <a:pt x="122873" y="94298"/>
                </a:cubicBezTo>
                <a:cubicBezTo>
                  <a:pt x="122873" y="127635"/>
                  <a:pt x="122873" y="183833"/>
                  <a:pt x="146685" y="220980"/>
                </a:cubicBezTo>
                <a:cubicBezTo>
                  <a:pt x="147638" y="244793"/>
                  <a:pt x="149543" y="268605"/>
                  <a:pt x="147638" y="292418"/>
                </a:cubicBezTo>
                <a:lnTo>
                  <a:pt x="106680" y="292418"/>
                </a:lnTo>
                <a:cubicBezTo>
                  <a:pt x="47625" y="292418"/>
                  <a:pt x="0" y="340043"/>
                  <a:pt x="0" y="399098"/>
                </a:cubicBezTo>
                <a:lnTo>
                  <a:pt x="0" y="469583"/>
                </a:lnTo>
                <a:lnTo>
                  <a:pt x="434340" y="469583"/>
                </a:lnTo>
                <a:lnTo>
                  <a:pt x="434340" y="399098"/>
                </a:lnTo>
                <a:cubicBezTo>
                  <a:pt x="434340" y="340995"/>
                  <a:pt x="386715" y="293370"/>
                  <a:pt x="327660" y="293370"/>
                </a:cubicBezTo>
                <a:close/>
              </a:path>
            </a:pathLst>
          </a:custGeom>
          <a:solidFill>
            <a:schemeClr val="tx1"/>
          </a:solidFill>
          <a:ln w="2222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60" name="Freeform: Shape 59">
            <a:extLst>
              <a:ext uri="{FF2B5EF4-FFF2-40B4-BE49-F238E27FC236}">
                <a16:creationId xmlns:a16="http://schemas.microsoft.com/office/drawing/2014/main" id="{78306A9F-0D98-45C9-A6DF-1F60AEBBAB9C}"/>
              </a:ext>
            </a:extLst>
          </p:cNvPr>
          <p:cNvSpPr/>
          <p:nvPr/>
        </p:nvSpPr>
        <p:spPr>
          <a:xfrm>
            <a:off x="7706268" y="1612452"/>
            <a:ext cx="186928" cy="203544"/>
          </a:xfrm>
          <a:custGeom>
            <a:avLst/>
            <a:gdLst/>
            <a:ahLst/>
            <a:cxnLst/>
            <a:rect l="0" t="0" r="0" b="0"/>
            <a:pathLst>
              <a:path w="428625" h="466725">
                <a:moveTo>
                  <a:pt x="327660" y="293370"/>
                </a:moveTo>
                <a:lnTo>
                  <a:pt x="286703" y="293370"/>
                </a:lnTo>
                <a:cubicBezTo>
                  <a:pt x="284798" y="269558"/>
                  <a:pt x="286703" y="245745"/>
                  <a:pt x="287655" y="221933"/>
                </a:cubicBezTo>
                <a:cubicBezTo>
                  <a:pt x="311468" y="183833"/>
                  <a:pt x="311468" y="127635"/>
                  <a:pt x="311468" y="94298"/>
                </a:cubicBezTo>
                <a:cubicBezTo>
                  <a:pt x="311468" y="41910"/>
                  <a:pt x="269558" y="0"/>
                  <a:pt x="217170" y="0"/>
                </a:cubicBezTo>
                <a:cubicBezTo>
                  <a:pt x="164783" y="0"/>
                  <a:pt x="122873" y="41910"/>
                  <a:pt x="122873" y="94298"/>
                </a:cubicBezTo>
                <a:cubicBezTo>
                  <a:pt x="122873" y="127635"/>
                  <a:pt x="122873" y="183833"/>
                  <a:pt x="146685" y="220980"/>
                </a:cubicBezTo>
                <a:cubicBezTo>
                  <a:pt x="147638" y="244793"/>
                  <a:pt x="149543" y="268605"/>
                  <a:pt x="147638" y="292418"/>
                </a:cubicBezTo>
                <a:lnTo>
                  <a:pt x="106680" y="292418"/>
                </a:lnTo>
                <a:cubicBezTo>
                  <a:pt x="47625" y="292418"/>
                  <a:pt x="0" y="340043"/>
                  <a:pt x="0" y="399098"/>
                </a:cubicBezTo>
                <a:lnTo>
                  <a:pt x="0" y="469583"/>
                </a:lnTo>
                <a:lnTo>
                  <a:pt x="434340" y="469583"/>
                </a:lnTo>
                <a:lnTo>
                  <a:pt x="434340" y="399098"/>
                </a:lnTo>
                <a:cubicBezTo>
                  <a:pt x="434340" y="340995"/>
                  <a:pt x="386715" y="293370"/>
                  <a:pt x="327660" y="293370"/>
                </a:cubicBezTo>
                <a:close/>
              </a:path>
            </a:pathLst>
          </a:custGeom>
          <a:solidFill>
            <a:schemeClr val="tx1"/>
          </a:solidFill>
          <a:ln w="2222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62" name="Freeform: Shape 61">
            <a:extLst>
              <a:ext uri="{FF2B5EF4-FFF2-40B4-BE49-F238E27FC236}">
                <a16:creationId xmlns:a16="http://schemas.microsoft.com/office/drawing/2014/main" id="{844B70C6-5A47-400F-A883-F78AEEC54BC3}"/>
              </a:ext>
            </a:extLst>
          </p:cNvPr>
          <p:cNvSpPr/>
          <p:nvPr/>
        </p:nvSpPr>
        <p:spPr>
          <a:xfrm>
            <a:off x="7142306" y="3524487"/>
            <a:ext cx="186928" cy="203544"/>
          </a:xfrm>
          <a:custGeom>
            <a:avLst/>
            <a:gdLst/>
            <a:ahLst/>
            <a:cxnLst/>
            <a:rect l="0" t="0" r="0" b="0"/>
            <a:pathLst>
              <a:path w="428625" h="466725">
                <a:moveTo>
                  <a:pt x="327660" y="293370"/>
                </a:moveTo>
                <a:lnTo>
                  <a:pt x="286703" y="293370"/>
                </a:lnTo>
                <a:cubicBezTo>
                  <a:pt x="284798" y="269558"/>
                  <a:pt x="286703" y="245745"/>
                  <a:pt x="287655" y="221933"/>
                </a:cubicBezTo>
                <a:cubicBezTo>
                  <a:pt x="311468" y="183833"/>
                  <a:pt x="311468" y="127635"/>
                  <a:pt x="311468" y="94298"/>
                </a:cubicBezTo>
                <a:cubicBezTo>
                  <a:pt x="311468" y="41910"/>
                  <a:pt x="269558" y="0"/>
                  <a:pt x="217170" y="0"/>
                </a:cubicBezTo>
                <a:cubicBezTo>
                  <a:pt x="164783" y="0"/>
                  <a:pt x="122873" y="41910"/>
                  <a:pt x="122873" y="94298"/>
                </a:cubicBezTo>
                <a:cubicBezTo>
                  <a:pt x="122873" y="127635"/>
                  <a:pt x="122873" y="183833"/>
                  <a:pt x="146685" y="220980"/>
                </a:cubicBezTo>
                <a:cubicBezTo>
                  <a:pt x="147638" y="244793"/>
                  <a:pt x="149543" y="268605"/>
                  <a:pt x="147638" y="292418"/>
                </a:cubicBezTo>
                <a:lnTo>
                  <a:pt x="106680" y="292418"/>
                </a:lnTo>
                <a:cubicBezTo>
                  <a:pt x="47625" y="292418"/>
                  <a:pt x="0" y="340043"/>
                  <a:pt x="0" y="399098"/>
                </a:cubicBezTo>
                <a:lnTo>
                  <a:pt x="0" y="469583"/>
                </a:lnTo>
                <a:lnTo>
                  <a:pt x="434340" y="469583"/>
                </a:lnTo>
                <a:lnTo>
                  <a:pt x="434340" y="399098"/>
                </a:lnTo>
                <a:cubicBezTo>
                  <a:pt x="434340" y="340995"/>
                  <a:pt x="386715" y="293370"/>
                  <a:pt x="327660" y="293370"/>
                </a:cubicBezTo>
                <a:close/>
              </a:path>
            </a:pathLst>
          </a:custGeom>
          <a:solidFill>
            <a:schemeClr val="tx1"/>
          </a:solidFill>
          <a:ln w="2222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63" name="Freeform: Shape 62">
            <a:extLst>
              <a:ext uri="{FF2B5EF4-FFF2-40B4-BE49-F238E27FC236}">
                <a16:creationId xmlns:a16="http://schemas.microsoft.com/office/drawing/2014/main" id="{35A2A825-92CA-4169-A799-EB3B42C4846F}"/>
              </a:ext>
            </a:extLst>
          </p:cNvPr>
          <p:cNvSpPr/>
          <p:nvPr/>
        </p:nvSpPr>
        <p:spPr>
          <a:xfrm>
            <a:off x="7706268" y="2249797"/>
            <a:ext cx="186928" cy="203544"/>
          </a:xfrm>
          <a:custGeom>
            <a:avLst/>
            <a:gdLst/>
            <a:ahLst/>
            <a:cxnLst/>
            <a:rect l="0" t="0" r="0" b="0"/>
            <a:pathLst>
              <a:path w="428625" h="466725">
                <a:moveTo>
                  <a:pt x="327660" y="293370"/>
                </a:moveTo>
                <a:lnTo>
                  <a:pt x="286703" y="293370"/>
                </a:lnTo>
                <a:cubicBezTo>
                  <a:pt x="284798" y="269558"/>
                  <a:pt x="286703" y="245745"/>
                  <a:pt x="287655" y="221933"/>
                </a:cubicBezTo>
                <a:cubicBezTo>
                  <a:pt x="311468" y="183833"/>
                  <a:pt x="311468" y="127635"/>
                  <a:pt x="311468" y="94298"/>
                </a:cubicBezTo>
                <a:cubicBezTo>
                  <a:pt x="311468" y="41910"/>
                  <a:pt x="269558" y="0"/>
                  <a:pt x="217170" y="0"/>
                </a:cubicBezTo>
                <a:cubicBezTo>
                  <a:pt x="164783" y="0"/>
                  <a:pt x="122873" y="41910"/>
                  <a:pt x="122873" y="94298"/>
                </a:cubicBezTo>
                <a:cubicBezTo>
                  <a:pt x="122873" y="127635"/>
                  <a:pt x="122873" y="183833"/>
                  <a:pt x="146685" y="220980"/>
                </a:cubicBezTo>
                <a:cubicBezTo>
                  <a:pt x="147638" y="244793"/>
                  <a:pt x="149543" y="268605"/>
                  <a:pt x="147638" y="292418"/>
                </a:cubicBezTo>
                <a:lnTo>
                  <a:pt x="106680" y="292418"/>
                </a:lnTo>
                <a:cubicBezTo>
                  <a:pt x="47625" y="292418"/>
                  <a:pt x="0" y="340043"/>
                  <a:pt x="0" y="399098"/>
                </a:cubicBezTo>
                <a:lnTo>
                  <a:pt x="0" y="469583"/>
                </a:lnTo>
                <a:lnTo>
                  <a:pt x="434340" y="469583"/>
                </a:lnTo>
                <a:lnTo>
                  <a:pt x="434340" y="399098"/>
                </a:lnTo>
                <a:cubicBezTo>
                  <a:pt x="434340" y="340995"/>
                  <a:pt x="386715" y="293370"/>
                  <a:pt x="327660" y="293370"/>
                </a:cubicBezTo>
                <a:close/>
              </a:path>
            </a:pathLst>
          </a:custGeom>
          <a:solidFill>
            <a:schemeClr val="tx1"/>
          </a:solidFill>
          <a:ln w="2222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73" name="Title 8">
            <a:extLst>
              <a:ext uri="{FF2B5EF4-FFF2-40B4-BE49-F238E27FC236}">
                <a16:creationId xmlns:a16="http://schemas.microsoft.com/office/drawing/2014/main" id="{ECC6AC1E-225F-43A0-9370-4DE950028E80}"/>
              </a:ext>
            </a:extLst>
          </p:cNvPr>
          <p:cNvSpPr txBox="1">
            <a:spLocks/>
          </p:cNvSpPr>
          <p:nvPr/>
        </p:nvSpPr>
        <p:spPr>
          <a:xfrm>
            <a:off x="351950" y="2753047"/>
            <a:ext cx="2318098" cy="1408142"/>
          </a:xfrm>
          <a:prstGeom prst="rect">
            <a:avLst/>
          </a:prstGeom>
        </p:spPr>
        <p:txBody>
          <a:bodyPr/>
          <a:lstStyle>
            <a:lvl1pPr algn="l" defTabSz="457200" rtl="0" eaLnBrk="1" latinLnBrk="0" hangingPunct="1">
              <a:spcBef>
                <a:spcPct val="0"/>
              </a:spcBef>
              <a:buNone/>
              <a:defRPr sz="2800" b="1" i="0" kern="1200">
                <a:solidFill>
                  <a:schemeClr val="tx1">
                    <a:lumMod val="95000"/>
                  </a:schemeClr>
                </a:solidFill>
                <a:latin typeface="Arial"/>
                <a:ea typeface="+mj-ea"/>
                <a:cs typeface="Arial"/>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Arial"/>
                <a:ea typeface="+mj-ea"/>
                <a:cs typeface="Arial"/>
              </a:rPr>
              <a:t>Fire drills save lives in the event of a real fire, because people are trained how to react</a:t>
            </a:r>
          </a:p>
        </p:txBody>
      </p:sp>
      <p:sp>
        <p:nvSpPr>
          <p:cNvPr id="74" name="Title 8">
            <a:extLst>
              <a:ext uri="{FF2B5EF4-FFF2-40B4-BE49-F238E27FC236}">
                <a16:creationId xmlns:a16="http://schemas.microsoft.com/office/drawing/2014/main" id="{062555AC-50FF-4565-94AF-8A0F4B275F46}"/>
              </a:ext>
            </a:extLst>
          </p:cNvPr>
          <p:cNvSpPr txBox="1">
            <a:spLocks/>
          </p:cNvSpPr>
          <p:nvPr/>
        </p:nvSpPr>
        <p:spPr>
          <a:xfrm>
            <a:off x="336789" y="1449895"/>
            <a:ext cx="3295759" cy="1408142"/>
          </a:xfrm>
          <a:prstGeom prst="rect">
            <a:avLst/>
          </a:prstGeom>
        </p:spPr>
        <p:txBody>
          <a:bodyPr/>
          <a:lstStyle>
            <a:lvl1pPr algn="l" defTabSz="457200" rtl="0" eaLnBrk="1" latinLnBrk="0" hangingPunct="1">
              <a:spcBef>
                <a:spcPct val="0"/>
              </a:spcBef>
              <a:buNone/>
              <a:defRPr sz="2800" b="1" i="0" kern="1200">
                <a:solidFill>
                  <a:schemeClr val="tx1">
                    <a:lumMod val="95000"/>
                  </a:schemeClr>
                </a:solidFill>
                <a:latin typeface="Arial"/>
                <a:ea typeface="+mj-ea"/>
                <a:cs typeface="Arial"/>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endParaRPr kumimoji="0" lang="en-US" sz="2800" b="1" i="0" u="none" strike="noStrike" kern="1200" cap="none" spc="0" normalizeH="0" baseline="0" noProof="0" dirty="0">
              <a:ln>
                <a:noFill/>
              </a:ln>
              <a:solidFill>
                <a:prstClr val="white"/>
              </a:solidFill>
              <a:effectLst/>
              <a:uLnTx/>
              <a:uFillTx/>
              <a:latin typeface="Arial"/>
              <a:ea typeface="+mj-ea"/>
              <a:cs typeface="Arial"/>
            </a:endParaRPr>
          </a:p>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2800" b="1" i="0" u="none" strike="noStrike" kern="1200" cap="none" spc="0" normalizeH="0" baseline="0" noProof="0" dirty="0">
                <a:ln>
                  <a:noFill/>
                </a:ln>
                <a:solidFill>
                  <a:prstClr val="white"/>
                </a:solidFill>
                <a:effectLst/>
                <a:uLnTx/>
                <a:uFillTx/>
                <a:latin typeface="Arial"/>
                <a:ea typeface="+mj-ea"/>
                <a:cs typeface="Arial"/>
              </a:rPr>
              <a:t>People</a:t>
            </a:r>
            <a:br>
              <a:rPr kumimoji="0" lang="en-US" sz="2800" b="1" i="0" u="none" strike="noStrike" kern="1200" cap="none" spc="0" normalizeH="0" baseline="0" noProof="0" dirty="0">
                <a:ln>
                  <a:noFill/>
                </a:ln>
                <a:solidFill>
                  <a:prstClr val="white"/>
                </a:solidFill>
                <a:effectLst/>
                <a:uLnTx/>
                <a:uFillTx/>
                <a:latin typeface="Arial"/>
                <a:ea typeface="+mj-ea"/>
                <a:cs typeface="Arial"/>
              </a:rPr>
            </a:br>
            <a:r>
              <a:rPr kumimoji="0" lang="en-US" sz="2800" b="1" i="0" u="none" strike="noStrike" kern="1200" cap="none" spc="0" normalizeH="0" baseline="0" noProof="0" dirty="0">
                <a:ln>
                  <a:noFill/>
                </a:ln>
                <a:solidFill>
                  <a:prstClr val="white"/>
                </a:solidFill>
                <a:effectLst/>
                <a:uLnTx/>
                <a:uFillTx/>
                <a:latin typeface="Arial"/>
                <a:ea typeface="+mj-ea"/>
                <a:cs typeface="Arial"/>
              </a:rPr>
              <a:t>Training</a:t>
            </a:r>
          </a:p>
        </p:txBody>
      </p:sp>
      <p:sp>
        <p:nvSpPr>
          <p:cNvPr id="48" name="Oval 47">
            <a:extLst>
              <a:ext uri="{FF2B5EF4-FFF2-40B4-BE49-F238E27FC236}">
                <a16:creationId xmlns:a16="http://schemas.microsoft.com/office/drawing/2014/main" id="{E83B055C-BC0C-4954-8DC1-E1DD3F4AD56A}"/>
              </a:ext>
            </a:extLst>
          </p:cNvPr>
          <p:cNvSpPr/>
          <p:nvPr/>
        </p:nvSpPr>
        <p:spPr>
          <a:xfrm>
            <a:off x="4320540" y="2875176"/>
            <a:ext cx="618176" cy="618176"/>
          </a:xfrm>
          <a:prstGeom prst="ellipse">
            <a:avLst/>
          </a:prstGeom>
          <a:gradFill>
            <a:gsLst>
              <a:gs pos="10000">
                <a:schemeClr val="accent4"/>
              </a:gs>
              <a:gs pos="100000">
                <a:schemeClr val="accent4">
                  <a:lumMod val="60000"/>
                  <a:lumOff val="40000"/>
                </a:schemeClr>
              </a:gs>
            </a:gsLst>
            <a:lin ang="5400000" scaled="0"/>
          </a:gradFill>
          <a:ln w="2222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52" name="Freeform: Shape 51">
            <a:extLst>
              <a:ext uri="{FF2B5EF4-FFF2-40B4-BE49-F238E27FC236}">
                <a16:creationId xmlns:a16="http://schemas.microsoft.com/office/drawing/2014/main" id="{C4799ECA-F155-4A83-9FED-A05A27F3960E}"/>
              </a:ext>
            </a:extLst>
          </p:cNvPr>
          <p:cNvSpPr/>
          <p:nvPr/>
        </p:nvSpPr>
        <p:spPr>
          <a:xfrm>
            <a:off x="4485870" y="3077846"/>
            <a:ext cx="287516" cy="212837"/>
          </a:xfrm>
          <a:custGeom>
            <a:avLst/>
            <a:gdLst>
              <a:gd name="connsiteX0" fmla="*/ 554400 w 554400"/>
              <a:gd name="connsiteY0" fmla="*/ 0 h 410400"/>
              <a:gd name="connsiteX1" fmla="*/ 144000 w 554400"/>
              <a:gd name="connsiteY1" fmla="*/ 410400 h 410400"/>
              <a:gd name="connsiteX2" fmla="*/ 0 w 554400"/>
              <a:gd name="connsiteY2" fmla="*/ 266400 h 410400"/>
            </a:gdLst>
            <a:ahLst/>
            <a:cxnLst>
              <a:cxn ang="0">
                <a:pos x="connsiteX0" y="connsiteY0"/>
              </a:cxn>
              <a:cxn ang="0">
                <a:pos x="connsiteX1" y="connsiteY1"/>
              </a:cxn>
              <a:cxn ang="0">
                <a:pos x="connsiteX2" y="connsiteY2"/>
              </a:cxn>
            </a:cxnLst>
            <a:rect l="l" t="t" r="r" b="b"/>
            <a:pathLst>
              <a:path w="554400" h="410400">
                <a:moveTo>
                  <a:pt x="554400" y="0"/>
                </a:moveTo>
                <a:lnTo>
                  <a:pt x="144000" y="410400"/>
                </a:lnTo>
                <a:lnTo>
                  <a:pt x="0" y="266400"/>
                </a:lnTo>
              </a:path>
            </a:pathLst>
          </a:custGeom>
          <a:noFill/>
          <a:ln w="44450">
            <a:solidFill>
              <a:schemeClr val="tx1"/>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53" name="Oval 52">
            <a:extLst>
              <a:ext uri="{FF2B5EF4-FFF2-40B4-BE49-F238E27FC236}">
                <a16:creationId xmlns:a16="http://schemas.microsoft.com/office/drawing/2014/main" id="{CD4714E5-D81A-4DBD-A3B2-40B81257EA6C}"/>
              </a:ext>
            </a:extLst>
          </p:cNvPr>
          <p:cNvSpPr/>
          <p:nvPr/>
        </p:nvSpPr>
        <p:spPr>
          <a:xfrm>
            <a:off x="4320156" y="2875176"/>
            <a:ext cx="618176" cy="618176"/>
          </a:xfrm>
          <a:prstGeom prst="ellipse">
            <a:avLst/>
          </a:prstGeom>
          <a:noFill/>
          <a:ln w="22225">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Tree>
    <p:extLst>
      <p:ext uri="{BB962C8B-B14F-4D97-AF65-F5344CB8AC3E}">
        <p14:creationId xmlns:p14="http://schemas.microsoft.com/office/powerpoint/2010/main" val="33368105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path" presetSubtype="0" autoRev="1" fill="hold" nodeType="withEffect">
                                  <p:stCondLst>
                                    <p:cond delay="0"/>
                                  </p:stCondLst>
                                  <p:childTnLst>
                                    <p:animMotion origin="layout" path="M 2.77778E-6 4.32099E-6 C 0.00416 4.32099E-6 0.00781 0.00586 0.00781 0.01388 C 0.00781 0.02129 0.00416 0.02777 2.77778E-6 0.02777 C -0.00434 0.02777 -0.00782 0.02129 -0.00782 0.01388 C -0.00782 0.00586 -0.00434 4.32099E-6 2.77778E-6 4.32099E-6 Z " pathEditMode="relative" rAng="0" ptsTypes="AAAAA">
                                      <p:cBhvr>
                                        <p:cTn id="6" dur="3000" fill="hold"/>
                                        <p:tgtEl>
                                          <p:spTgt spid="39"/>
                                        </p:tgtEl>
                                        <p:attrNameLst>
                                          <p:attrName>ppt_x</p:attrName>
                                          <p:attrName>ppt_y</p:attrName>
                                        </p:attrNameLst>
                                      </p:cBhvr>
                                      <p:rCtr x="0" y="1389"/>
                                    </p:animMotion>
                                  </p:childTnLst>
                                </p:cTn>
                              </p:par>
                              <p:par>
                                <p:cTn id="7" presetID="1" presetClass="path" presetSubtype="0" autoRev="1" fill="hold" nodeType="withEffect">
                                  <p:stCondLst>
                                    <p:cond delay="0"/>
                                  </p:stCondLst>
                                  <p:childTnLst>
                                    <p:animMotion origin="layout" path="M -2.77778E-6 1.60494E-6 C 0.00417 1.60494E-6 0.00782 0.00586 0.00782 0.01389 C 0.00782 0.02129 0.00417 0.02778 -2.77778E-6 0.02778 C -0.00434 0.02778 -0.00781 0.02129 -0.00781 0.01389 C -0.00781 0.00586 -0.00434 1.60494E-6 -2.77778E-6 1.60494E-6 Z " pathEditMode="relative" rAng="0" ptsTypes="AAAAA">
                                      <p:cBhvr>
                                        <p:cTn id="8" dur="3000" fill="hold"/>
                                        <p:tgtEl>
                                          <p:spTgt spid="47"/>
                                        </p:tgtEl>
                                        <p:attrNameLst>
                                          <p:attrName>ppt_x</p:attrName>
                                          <p:attrName>ppt_y</p:attrName>
                                        </p:attrNameLst>
                                      </p:cBhvr>
                                      <p:rCtr x="0" y="1389"/>
                                    </p:animMotion>
                                  </p:childTnLst>
                                </p:cTn>
                              </p:par>
                              <p:par>
                                <p:cTn id="9" presetID="10" presetClass="exit" presetSubtype="0" fill="hold" grpId="0" nodeType="withEffect">
                                  <p:stCondLst>
                                    <p:cond delay="3000"/>
                                  </p:stCondLst>
                                  <p:childTnLst>
                                    <p:animEffect transition="out" filter="fade">
                                      <p:cBhvr>
                                        <p:cTn id="10" dur="250"/>
                                        <p:tgtEl>
                                          <p:spTgt spid="56"/>
                                        </p:tgtEl>
                                      </p:cBhvr>
                                    </p:animEffect>
                                    <p:set>
                                      <p:cBhvr>
                                        <p:cTn id="11" dur="1" fill="hold">
                                          <p:stCondLst>
                                            <p:cond delay="249"/>
                                          </p:stCondLst>
                                        </p:cTn>
                                        <p:tgtEl>
                                          <p:spTgt spid="56"/>
                                        </p:tgtEl>
                                        <p:attrNameLst>
                                          <p:attrName>style.visibility</p:attrName>
                                        </p:attrNameLst>
                                      </p:cBhvr>
                                      <p:to>
                                        <p:strVal val="hidden"/>
                                      </p:to>
                                    </p:set>
                                  </p:childTnLst>
                                </p:cTn>
                              </p:par>
                              <p:par>
                                <p:cTn id="12" presetID="10" presetClass="exit" presetSubtype="0" fill="hold" grpId="0" nodeType="withEffect">
                                  <p:stCondLst>
                                    <p:cond delay="3000"/>
                                  </p:stCondLst>
                                  <p:childTnLst>
                                    <p:animEffect transition="out" filter="fade">
                                      <p:cBhvr>
                                        <p:cTn id="13" dur="250"/>
                                        <p:tgtEl>
                                          <p:spTgt spid="62"/>
                                        </p:tgtEl>
                                      </p:cBhvr>
                                    </p:animEffect>
                                    <p:set>
                                      <p:cBhvr>
                                        <p:cTn id="14" dur="1" fill="hold">
                                          <p:stCondLst>
                                            <p:cond delay="249"/>
                                          </p:stCondLst>
                                        </p:cTn>
                                        <p:tgtEl>
                                          <p:spTgt spid="62"/>
                                        </p:tgtEl>
                                        <p:attrNameLst>
                                          <p:attrName>style.visibility</p:attrName>
                                        </p:attrNameLst>
                                      </p:cBhvr>
                                      <p:to>
                                        <p:strVal val="hidden"/>
                                      </p:to>
                                    </p:set>
                                  </p:childTnLst>
                                </p:cTn>
                              </p:par>
                              <p:par>
                                <p:cTn id="15" presetID="10" presetClass="exit" presetSubtype="0" fill="hold" grpId="0" nodeType="withEffect">
                                  <p:stCondLst>
                                    <p:cond delay="3000"/>
                                  </p:stCondLst>
                                  <p:childTnLst>
                                    <p:animEffect transition="out" filter="fade">
                                      <p:cBhvr>
                                        <p:cTn id="16" dur="250"/>
                                        <p:tgtEl>
                                          <p:spTgt spid="63"/>
                                        </p:tgtEl>
                                      </p:cBhvr>
                                    </p:animEffect>
                                    <p:set>
                                      <p:cBhvr>
                                        <p:cTn id="17" dur="1" fill="hold">
                                          <p:stCondLst>
                                            <p:cond delay="249"/>
                                          </p:stCondLst>
                                        </p:cTn>
                                        <p:tgtEl>
                                          <p:spTgt spid="63"/>
                                        </p:tgtEl>
                                        <p:attrNameLst>
                                          <p:attrName>style.visibility</p:attrName>
                                        </p:attrNameLst>
                                      </p:cBhvr>
                                      <p:to>
                                        <p:strVal val="hidden"/>
                                      </p:to>
                                    </p:set>
                                  </p:childTnLst>
                                </p:cTn>
                              </p:par>
                              <p:par>
                                <p:cTn id="18" presetID="10" presetClass="exit" presetSubtype="0" fill="hold" grpId="0" nodeType="withEffect">
                                  <p:stCondLst>
                                    <p:cond delay="3000"/>
                                  </p:stCondLst>
                                  <p:childTnLst>
                                    <p:animEffect transition="out" filter="fade">
                                      <p:cBhvr>
                                        <p:cTn id="19" dur="250"/>
                                        <p:tgtEl>
                                          <p:spTgt spid="60"/>
                                        </p:tgtEl>
                                      </p:cBhvr>
                                    </p:animEffect>
                                    <p:set>
                                      <p:cBhvr>
                                        <p:cTn id="20" dur="1" fill="hold">
                                          <p:stCondLst>
                                            <p:cond delay="249"/>
                                          </p:stCondLst>
                                        </p:cTn>
                                        <p:tgtEl>
                                          <p:spTgt spid="60"/>
                                        </p:tgtEl>
                                        <p:attrNameLst>
                                          <p:attrName>style.visibility</p:attrName>
                                        </p:attrNameLst>
                                      </p:cBhvr>
                                      <p:to>
                                        <p:strVal val="hidden"/>
                                      </p:to>
                                    </p:set>
                                  </p:childTnLst>
                                </p:cTn>
                              </p:par>
                              <p:par>
                                <p:cTn id="21" presetID="1" presetClass="entr" presetSubtype="0" fill="hold" grpId="2" nodeType="withEffect">
                                  <p:stCondLst>
                                    <p:cond delay="3000"/>
                                  </p:stCondLst>
                                  <p:childTnLst>
                                    <p:set>
                                      <p:cBhvr>
                                        <p:cTn id="22" dur="1" fill="hold">
                                          <p:stCondLst>
                                            <p:cond delay="0"/>
                                          </p:stCondLst>
                                        </p:cTn>
                                        <p:tgtEl>
                                          <p:spTgt spid="77"/>
                                        </p:tgtEl>
                                        <p:attrNameLst>
                                          <p:attrName>style.visibility</p:attrName>
                                        </p:attrNameLst>
                                      </p:cBhvr>
                                      <p:to>
                                        <p:strVal val="visible"/>
                                      </p:to>
                                    </p:set>
                                  </p:childTnLst>
                                </p:cTn>
                              </p:par>
                              <p:par>
                                <p:cTn id="23" presetID="42" presetClass="path" presetSubtype="0" accel="50000" decel="50000" fill="hold" grpId="0" nodeType="withEffect">
                                  <p:stCondLst>
                                    <p:cond delay="3000"/>
                                  </p:stCondLst>
                                  <p:childTnLst>
                                    <p:animMotion origin="layout" path="M -5.55556E-7 3.20988E-6 L -0.33246 0.00061 " pathEditMode="relative" rAng="0" ptsTypes="AA">
                                      <p:cBhvr>
                                        <p:cTn id="24" dur="1500" fill="hold"/>
                                        <p:tgtEl>
                                          <p:spTgt spid="77"/>
                                        </p:tgtEl>
                                        <p:attrNameLst>
                                          <p:attrName>ppt_x</p:attrName>
                                          <p:attrName>ppt_y</p:attrName>
                                        </p:attrNameLst>
                                      </p:cBhvr>
                                      <p:rCtr x="-16632" y="31"/>
                                    </p:animMotion>
                                  </p:childTnLst>
                                </p:cTn>
                              </p:par>
                              <p:par>
                                <p:cTn id="25" presetID="1" presetClass="exit" presetSubtype="0" fill="hold" grpId="1" nodeType="withEffect">
                                  <p:stCondLst>
                                    <p:cond delay="4500"/>
                                  </p:stCondLst>
                                  <p:childTnLst>
                                    <p:set>
                                      <p:cBhvr>
                                        <p:cTn id="26" dur="1" fill="hold">
                                          <p:stCondLst>
                                            <p:cond delay="0"/>
                                          </p:stCondLst>
                                        </p:cTn>
                                        <p:tgtEl>
                                          <p:spTgt spid="77"/>
                                        </p:tgtEl>
                                        <p:attrNameLst>
                                          <p:attrName>style.visibility</p:attrName>
                                        </p:attrNameLst>
                                      </p:cBhvr>
                                      <p:to>
                                        <p:strVal val="hidden"/>
                                      </p:to>
                                    </p:set>
                                  </p:childTnLst>
                                </p:cTn>
                              </p:par>
                              <p:par>
                                <p:cTn id="27" presetID="1" presetClass="entr" presetSubtype="0" fill="hold" grpId="0" nodeType="withEffect">
                                  <p:stCondLst>
                                    <p:cond delay="4500"/>
                                  </p:stCondLst>
                                  <p:childTnLst>
                                    <p:set>
                                      <p:cBhvr>
                                        <p:cTn id="28" dur="1" fill="hold">
                                          <p:stCondLst>
                                            <p:cond delay="0"/>
                                          </p:stCondLst>
                                        </p:cTn>
                                        <p:tgtEl>
                                          <p:spTgt spid="72"/>
                                        </p:tgtEl>
                                        <p:attrNameLst>
                                          <p:attrName>style.visibility</p:attrName>
                                        </p:attrNameLst>
                                      </p:cBhvr>
                                      <p:to>
                                        <p:strVal val="visible"/>
                                      </p:to>
                                    </p:set>
                                  </p:childTnLst>
                                </p:cTn>
                              </p:par>
                              <p:par>
                                <p:cTn id="29" presetID="42" presetClass="path" presetSubtype="0" accel="50000" decel="50000" fill="hold" grpId="0" nodeType="withEffect">
                                  <p:stCondLst>
                                    <p:cond delay="3250"/>
                                  </p:stCondLst>
                                  <p:childTnLst>
                                    <p:animMotion origin="layout" path="M 1.38889E-6 3.20988E-6 L -0.32899 0.00061 " pathEditMode="relative" rAng="0" ptsTypes="AA">
                                      <p:cBhvr>
                                        <p:cTn id="30" dur="1550" fill="hold"/>
                                        <p:tgtEl>
                                          <p:spTgt spid="76"/>
                                        </p:tgtEl>
                                        <p:attrNameLst>
                                          <p:attrName>ppt_x</p:attrName>
                                          <p:attrName>ppt_y</p:attrName>
                                        </p:attrNameLst>
                                      </p:cBhvr>
                                      <p:rCtr x="-16458" y="31"/>
                                    </p:animMotion>
                                  </p:childTnLst>
                                </p:cTn>
                              </p:par>
                              <p:par>
                                <p:cTn id="31" presetID="1" presetClass="exit" presetSubtype="0" fill="hold" grpId="1" nodeType="withEffect">
                                  <p:stCondLst>
                                    <p:cond delay="4750"/>
                                  </p:stCondLst>
                                  <p:childTnLst>
                                    <p:set>
                                      <p:cBhvr>
                                        <p:cTn id="32" dur="1" fill="hold">
                                          <p:stCondLst>
                                            <p:cond delay="0"/>
                                          </p:stCondLst>
                                        </p:cTn>
                                        <p:tgtEl>
                                          <p:spTgt spid="76"/>
                                        </p:tgtEl>
                                        <p:attrNameLst>
                                          <p:attrName>style.visibility</p:attrName>
                                        </p:attrNameLst>
                                      </p:cBhvr>
                                      <p:to>
                                        <p:strVal val="hidden"/>
                                      </p:to>
                                    </p:set>
                                  </p:childTnLst>
                                </p:cTn>
                              </p:par>
                              <p:par>
                                <p:cTn id="33" presetID="1" presetClass="entr" presetSubtype="0" fill="hold" grpId="0" nodeType="withEffect">
                                  <p:stCondLst>
                                    <p:cond delay="4750"/>
                                  </p:stCondLst>
                                  <p:childTnLst>
                                    <p:set>
                                      <p:cBhvr>
                                        <p:cTn id="34" dur="1" fill="hold">
                                          <p:stCondLst>
                                            <p:cond delay="0"/>
                                          </p:stCondLst>
                                        </p:cTn>
                                        <p:tgtEl>
                                          <p:spTgt spid="71"/>
                                        </p:tgtEl>
                                        <p:attrNameLst>
                                          <p:attrName>style.visibility</p:attrName>
                                        </p:attrNameLst>
                                      </p:cBhvr>
                                      <p:to>
                                        <p:strVal val="visible"/>
                                      </p:to>
                                    </p:set>
                                  </p:childTnLst>
                                </p:cTn>
                              </p:par>
                              <p:par>
                                <p:cTn id="35" presetID="42" presetClass="path" presetSubtype="0" accel="50000" decel="50000" fill="hold" grpId="0" nodeType="withEffect">
                                  <p:stCondLst>
                                    <p:cond delay="3500"/>
                                  </p:stCondLst>
                                  <p:childTnLst>
                                    <p:animMotion origin="layout" path="M -2.77778E-7 3.20988E-6 L -0.32569 0.00061 " pathEditMode="relative" rAng="0" ptsTypes="AA">
                                      <p:cBhvr>
                                        <p:cTn id="36" dur="1500" fill="hold"/>
                                        <p:tgtEl>
                                          <p:spTgt spid="75"/>
                                        </p:tgtEl>
                                        <p:attrNameLst>
                                          <p:attrName>ppt_x</p:attrName>
                                          <p:attrName>ppt_y</p:attrName>
                                        </p:attrNameLst>
                                      </p:cBhvr>
                                      <p:rCtr x="-16285" y="31"/>
                                    </p:animMotion>
                                  </p:childTnLst>
                                </p:cTn>
                              </p:par>
                              <p:par>
                                <p:cTn id="37" presetID="1" presetClass="exit" presetSubtype="0" fill="hold" grpId="1" nodeType="withEffect">
                                  <p:stCondLst>
                                    <p:cond delay="5000"/>
                                  </p:stCondLst>
                                  <p:childTnLst>
                                    <p:set>
                                      <p:cBhvr>
                                        <p:cTn id="38" dur="1" fill="hold">
                                          <p:stCondLst>
                                            <p:cond delay="0"/>
                                          </p:stCondLst>
                                        </p:cTn>
                                        <p:tgtEl>
                                          <p:spTgt spid="75"/>
                                        </p:tgtEl>
                                        <p:attrNameLst>
                                          <p:attrName>style.visibility</p:attrName>
                                        </p:attrNameLst>
                                      </p:cBhvr>
                                      <p:to>
                                        <p:strVal val="hidden"/>
                                      </p:to>
                                    </p:set>
                                  </p:childTnLst>
                                </p:cTn>
                              </p:par>
                              <p:par>
                                <p:cTn id="39" presetID="1" presetClass="entr" presetSubtype="0" fill="hold" grpId="0" nodeType="withEffect">
                                  <p:stCondLst>
                                    <p:cond delay="5000"/>
                                  </p:stCondLst>
                                  <p:childTnLst>
                                    <p:set>
                                      <p:cBhvr>
                                        <p:cTn id="40" dur="1" fill="hold">
                                          <p:stCondLst>
                                            <p:cond delay="0"/>
                                          </p:stCondLst>
                                        </p:cTn>
                                        <p:tgtEl>
                                          <p:spTgt spid="70"/>
                                        </p:tgtEl>
                                        <p:attrNameLst>
                                          <p:attrName>style.visibility</p:attrName>
                                        </p:attrNameLst>
                                      </p:cBhvr>
                                      <p:to>
                                        <p:strVal val="visible"/>
                                      </p:to>
                                    </p:set>
                                  </p:childTnLst>
                                </p:cTn>
                              </p:par>
                              <p:par>
                                <p:cTn id="41" presetID="42" presetClass="path" presetSubtype="0" accel="50000" decel="50000" fill="hold" grpId="0" nodeType="withEffect">
                                  <p:stCondLst>
                                    <p:cond delay="3750"/>
                                  </p:stCondLst>
                                  <p:childTnLst>
                                    <p:animMotion origin="layout" path="M -1.94444E-6 3.20988E-6 L -0.32239 0.00061 " pathEditMode="relative" rAng="0" ptsTypes="AA">
                                      <p:cBhvr>
                                        <p:cTn id="42" dur="1500" fill="hold"/>
                                        <p:tgtEl>
                                          <p:spTgt spid="21"/>
                                        </p:tgtEl>
                                        <p:attrNameLst>
                                          <p:attrName>ppt_x</p:attrName>
                                          <p:attrName>ppt_y</p:attrName>
                                        </p:attrNameLst>
                                      </p:cBhvr>
                                      <p:rCtr x="-16128" y="31"/>
                                    </p:animMotion>
                                  </p:childTnLst>
                                </p:cTn>
                              </p:par>
                              <p:par>
                                <p:cTn id="43" presetID="1" presetClass="exit" presetSubtype="0" fill="hold" grpId="1" nodeType="withEffect">
                                  <p:stCondLst>
                                    <p:cond delay="5250"/>
                                  </p:stCondLst>
                                  <p:childTnLst>
                                    <p:set>
                                      <p:cBhvr>
                                        <p:cTn id="44" dur="1" fill="hold">
                                          <p:stCondLst>
                                            <p:cond delay="0"/>
                                          </p:stCondLst>
                                        </p:cTn>
                                        <p:tgtEl>
                                          <p:spTgt spid="21"/>
                                        </p:tgtEl>
                                        <p:attrNameLst>
                                          <p:attrName>style.visibility</p:attrName>
                                        </p:attrNameLst>
                                      </p:cBhvr>
                                      <p:to>
                                        <p:strVal val="hidden"/>
                                      </p:to>
                                    </p:set>
                                  </p:childTnLst>
                                </p:cTn>
                              </p:par>
                              <p:par>
                                <p:cTn id="45" presetID="1" presetClass="entr" presetSubtype="0" fill="hold" grpId="0" nodeType="withEffect">
                                  <p:stCondLst>
                                    <p:cond delay="5250"/>
                                  </p:stCondLst>
                                  <p:childTnLst>
                                    <p:set>
                                      <p:cBhvr>
                                        <p:cTn id="46" dur="1" fill="hold">
                                          <p:stCondLst>
                                            <p:cond delay="0"/>
                                          </p:stCondLst>
                                        </p:cTn>
                                        <p:tgtEl>
                                          <p:spTgt spid="69"/>
                                        </p:tgtEl>
                                        <p:attrNameLst>
                                          <p:attrName>style.visibility</p:attrName>
                                        </p:attrNameLst>
                                      </p:cBhvr>
                                      <p:to>
                                        <p:strVal val="visible"/>
                                      </p:to>
                                    </p:set>
                                  </p:childTnLst>
                                </p:cTn>
                              </p:par>
                              <p:par>
                                <p:cTn id="47" presetID="21" presetClass="entr" presetSubtype="1" fill="hold" grpId="0" nodeType="withEffect">
                                  <p:stCondLst>
                                    <p:cond delay="4750"/>
                                  </p:stCondLst>
                                  <p:childTnLst>
                                    <p:set>
                                      <p:cBhvr>
                                        <p:cTn id="48" dur="1" fill="hold">
                                          <p:stCondLst>
                                            <p:cond delay="0"/>
                                          </p:stCondLst>
                                        </p:cTn>
                                        <p:tgtEl>
                                          <p:spTgt spid="53"/>
                                        </p:tgtEl>
                                        <p:attrNameLst>
                                          <p:attrName>style.visibility</p:attrName>
                                        </p:attrNameLst>
                                      </p:cBhvr>
                                      <p:to>
                                        <p:strVal val="visible"/>
                                      </p:to>
                                    </p:set>
                                    <p:animEffect transition="in" filter="wheel(1)">
                                      <p:cBhvr>
                                        <p:cTn id="49" dur="500"/>
                                        <p:tgtEl>
                                          <p:spTgt spid="53"/>
                                        </p:tgtEl>
                                      </p:cBhvr>
                                    </p:animEffect>
                                  </p:childTnLst>
                                </p:cTn>
                              </p:par>
                              <p:par>
                                <p:cTn id="50" presetID="10" presetClass="entr" presetSubtype="0" fill="hold" grpId="0" nodeType="withEffect">
                                  <p:stCondLst>
                                    <p:cond delay="4750"/>
                                  </p:stCondLst>
                                  <p:childTnLst>
                                    <p:set>
                                      <p:cBhvr>
                                        <p:cTn id="51" dur="1" fill="hold">
                                          <p:stCondLst>
                                            <p:cond delay="0"/>
                                          </p:stCondLst>
                                        </p:cTn>
                                        <p:tgtEl>
                                          <p:spTgt spid="48"/>
                                        </p:tgtEl>
                                        <p:attrNameLst>
                                          <p:attrName>style.visibility</p:attrName>
                                        </p:attrNameLst>
                                      </p:cBhvr>
                                      <p:to>
                                        <p:strVal val="visible"/>
                                      </p:to>
                                    </p:set>
                                    <p:animEffect transition="in" filter="fade">
                                      <p:cBhvr>
                                        <p:cTn id="52" dur="500"/>
                                        <p:tgtEl>
                                          <p:spTgt spid="48"/>
                                        </p:tgtEl>
                                      </p:cBhvr>
                                    </p:animEffect>
                                  </p:childTnLst>
                                </p:cTn>
                              </p:par>
                              <p:par>
                                <p:cTn id="53" presetID="53" presetClass="entr" presetSubtype="16" fill="hold" grpId="0" nodeType="withEffect">
                                  <p:stCondLst>
                                    <p:cond delay="5000"/>
                                  </p:stCondLst>
                                  <p:childTnLst>
                                    <p:set>
                                      <p:cBhvr>
                                        <p:cTn id="54" dur="1" fill="hold">
                                          <p:stCondLst>
                                            <p:cond delay="0"/>
                                          </p:stCondLst>
                                        </p:cTn>
                                        <p:tgtEl>
                                          <p:spTgt spid="52"/>
                                        </p:tgtEl>
                                        <p:attrNameLst>
                                          <p:attrName>style.visibility</p:attrName>
                                        </p:attrNameLst>
                                      </p:cBhvr>
                                      <p:to>
                                        <p:strVal val="visible"/>
                                      </p:to>
                                    </p:set>
                                    <p:anim calcmode="lin" valueType="num">
                                      <p:cBhvr>
                                        <p:cTn id="55" dur="250" fill="hold"/>
                                        <p:tgtEl>
                                          <p:spTgt spid="52"/>
                                        </p:tgtEl>
                                        <p:attrNameLst>
                                          <p:attrName>ppt_w</p:attrName>
                                        </p:attrNameLst>
                                      </p:cBhvr>
                                      <p:tavLst>
                                        <p:tav tm="0">
                                          <p:val>
                                            <p:fltVal val="0"/>
                                          </p:val>
                                        </p:tav>
                                        <p:tav tm="100000">
                                          <p:val>
                                            <p:strVal val="#ppt_w"/>
                                          </p:val>
                                        </p:tav>
                                      </p:tavLst>
                                    </p:anim>
                                    <p:anim calcmode="lin" valueType="num">
                                      <p:cBhvr>
                                        <p:cTn id="56" dur="250" fill="hold"/>
                                        <p:tgtEl>
                                          <p:spTgt spid="52"/>
                                        </p:tgtEl>
                                        <p:attrNameLst>
                                          <p:attrName>ppt_h</p:attrName>
                                        </p:attrNameLst>
                                      </p:cBhvr>
                                      <p:tavLst>
                                        <p:tav tm="0">
                                          <p:val>
                                            <p:fltVal val="0"/>
                                          </p:val>
                                        </p:tav>
                                        <p:tav tm="100000">
                                          <p:val>
                                            <p:strVal val="#ppt_h"/>
                                          </p:val>
                                        </p:tav>
                                      </p:tavLst>
                                    </p:anim>
                                    <p:animEffect transition="in" filter="fade">
                                      <p:cBhvr>
                                        <p:cTn id="57" dur="25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animBg="1"/>
      <p:bldP spid="70" grpId="0" animBg="1"/>
      <p:bldP spid="71" grpId="0" animBg="1"/>
      <p:bldP spid="72" grpId="0" animBg="1"/>
      <p:bldP spid="21" grpId="0" animBg="1"/>
      <p:bldP spid="21" grpId="1" animBg="1"/>
      <p:bldP spid="75" grpId="0" animBg="1"/>
      <p:bldP spid="75" grpId="1" animBg="1"/>
      <p:bldP spid="76" grpId="0" animBg="1"/>
      <p:bldP spid="76" grpId="1" animBg="1"/>
      <p:bldP spid="77" grpId="0" animBg="1"/>
      <p:bldP spid="77" grpId="1" animBg="1"/>
      <p:bldP spid="77" grpId="2" animBg="1"/>
      <p:bldP spid="56" grpId="0" animBg="1"/>
      <p:bldP spid="60" grpId="0" animBg="1"/>
      <p:bldP spid="62" grpId="0" animBg="1"/>
      <p:bldP spid="63" grpId="0" animBg="1"/>
      <p:bldP spid="48" grpId="0" animBg="1"/>
      <p:bldP spid="52" grpId="0" animBg="1"/>
      <p:bldP spid="53"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bg>
      <p:bgPr>
        <a:gradFill>
          <a:gsLst>
            <a:gs pos="100000">
              <a:schemeClr val="accent4"/>
            </a:gs>
            <a:gs pos="0">
              <a:schemeClr val="accent4">
                <a:lumMod val="75000"/>
              </a:schemeClr>
            </a:gs>
          </a:gsLst>
          <a:lin ang="5400000" scaled="0"/>
        </a:gradFill>
        <a:effectLst/>
      </p:bgPr>
    </p:bg>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A3E8C58F-F8BB-4E8D-A267-F16A02288D2F}"/>
              </a:ext>
            </a:extLst>
          </p:cNvPr>
          <p:cNvSpPr/>
          <p:nvPr/>
        </p:nvSpPr>
        <p:spPr>
          <a:xfrm>
            <a:off x="4922520" y="2124696"/>
            <a:ext cx="2697480" cy="509799"/>
          </a:xfrm>
          <a:prstGeom prst="rect">
            <a:avLst/>
          </a:prstGeom>
          <a:noFill/>
          <a:ln w="22225">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grpSp>
        <p:nvGrpSpPr>
          <p:cNvPr id="38" name="Group 37">
            <a:extLst>
              <a:ext uri="{FF2B5EF4-FFF2-40B4-BE49-F238E27FC236}">
                <a16:creationId xmlns:a16="http://schemas.microsoft.com/office/drawing/2014/main" id="{B30A1CFB-2AEB-42FB-B819-35A6A92CA877}"/>
              </a:ext>
            </a:extLst>
          </p:cNvPr>
          <p:cNvGrpSpPr/>
          <p:nvPr/>
        </p:nvGrpSpPr>
        <p:grpSpPr>
          <a:xfrm>
            <a:off x="4922520" y="3338299"/>
            <a:ext cx="2697480" cy="509799"/>
            <a:chOff x="3223260" y="3338299"/>
            <a:chExt cx="2697480" cy="509799"/>
          </a:xfrm>
        </p:grpSpPr>
        <p:sp>
          <p:nvSpPr>
            <p:cNvPr id="39" name="Rectangle 38">
              <a:extLst>
                <a:ext uri="{FF2B5EF4-FFF2-40B4-BE49-F238E27FC236}">
                  <a16:creationId xmlns:a16="http://schemas.microsoft.com/office/drawing/2014/main" id="{7BC319C0-2E37-4CB2-BB3D-31EA758298DA}"/>
                </a:ext>
              </a:extLst>
            </p:cNvPr>
            <p:cNvSpPr/>
            <p:nvPr/>
          </p:nvSpPr>
          <p:spPr>
            <a:xfrm>
              <a:off x="3223260" y="3338299"/>
              <a:ext cx="2697480" cy="509799"/>
            </a:xfrm>
            <a:prstGeom prst="rect">
              <a:avLst/>
            </a:prstGeom>
            <a:noFill/>
            <a:ln w="22225">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40" name="TextBox 39">
              <a:extLst>
                <a:ext uri="{FF2B5EF4-FFF2-40B4-BE49-F238E27FC236}">
                  <a16:creationId xmlns:a16="http://schemas.microsoft.com/office/drawing/2014/main" id="{C0E39796-54ED-4A46-8479-62EB37E65C11}"/>
                </a:ext>
              </a:extLst>
            </p:cNvPr>
            <p:cNvSpPr txBox="1"/>
            <p:nvPr/>
          </p:nvSpPr>
          <p:spPr>
            <a:xfrm>
              <a:off x="3799994" y="3408532"/>
              <a:ext cx="1544012" cy="369332"/>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a:ea typeface="+mn-ea"/>
                  <a:cs typeface="+mn-cs"/>
                </a:rPr>
                <a:t>Infrastructure</a:t>
              </a:r>
            </a:p>
          </p:txBody>
        </p:sp>
      </p:grpSp>
      <p:sp>
        <p:nvSpPr>
          <p:cNvPr id="41" name="Rectangle 40">
            <a:extLst>
              <a:ext uri="{FF2B5EF4-FFF2-40B4-BE49-F238E27FC236}">
                <a16:creationId xmlns:a16="http://schemas.microsoft.com/office/drawing/2014/main" id="{FAF63E10-CB8B-4F55-A550-254877C8DF71}"/>
              </a:ext>
            </a:extLst>
          </p:cNvPr>
          <p:cNvSpPr/>
          <p:nvPr/>
        </p:nvSpPr>
        <p:spPr>
          <a:xfrm>
            <a:off x="4922520" y="1524000"/>
            <a:ext cx="2697480" cy="509799"/>
          </a:xfrm>
          <a:prstGeom prst="rect">
            <a:avLst/>
          </a:prstGeom>
          <a:noFill/>
          <a:ln w="22225">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grpSp>
        <p:nvGrpSpPr>
          <p:cNvPr id="42" name="Group 41">
            <a:extLst>
              <a:ext uri="{FF2B5EF4-FFF2-40B4-BE49-F238E27FC236}">
                <a16:creationId xmlns:a16="http://schemas.microsoft.com/office/drawing/2014/main" id="{D68C1F8F-9C8F-4290-A8CB-55E30E8E43BC}"/>
              </a:ext>
            </a:extLst>
          </p:cNvPr>
          <p:cNvGrpSpPr/>
          <p:nvPr/>
        </p:nvGrpSpPr>
        <p:grpSpPr>
          <a:xfrm>
            <a:off x="4922520" y="2731498"/>
            <a:ext cx="2697480" cy="509799"/>
            <a:chOff x="3223260" y="2731498"/>
            <a:chExt cx="2697480" cy="509799"/>
          </a:xfrm>
        </p:grpSpPr>
        <p:sp>
          <p:nvSpPr>
            <p:cNvPr id="43" name="Rectangle 42">
              <a:extLst>
                <a:ext uri="{FF2B5EF4-FFF2-40B4-BE49-F238E27FC236}">
                  <a16:creationId xmlns:a16="http://schemas.microsoft.com/office/drawing/2014/main" id="{A9FDBB8E-EBBD-4163-ABA9-961EFDC0F0CD}"/>
                </a:ext>
              </a:extLst>
            </p:cNvPr>
            <p:cNvSpPr/>
            <p:nvPr/>
          </p:nvSpPr>
          <p:spPr>
            <a:xfrm>
              <a:off x="3223260" y="2731498"/>
              <a:ext cx="2697480" cy="509799"/>
            </a:xfrm>
            <a:prstGeom prst="rect">
              <a:avLst/>
            </a:prstGeom>
            <a:noFill/>
            <a:ln w="22225">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44" name="TextBox 43">
              <a:extLst>
                <a:ext uri="{FF2B5EF4-FFF2-40B4-BE49-F238E27FC236}">
                  <a16:creationId xmlns:a16="http://schemas.microsoft.com/office/drawing/2014/main" id="{7A242C95-3E71-4A01-A286-4ECADA7C86B2}"/>
                </a:ext>
              </a:extLst>
            </p:cNvPr>
            <p:cNvSpPr txBox="1"/>
            <p:nvPr/>
          </p:nvSpPr>
          <p:spPr>
            <a:xfrm>
              <a:off x="3985941" y="2801731"/>
              <a:ext cx="1172116" cy="369332"/>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a:ea typeface="+mn-ea"/>
                  <a:cs typeface="+mn-cs"/>
                </a:rPr>
                <a:t>Switching</a:t>
              </a:r>
            </a:p>
          </p:txBody>
        </p:sp>
      </p:grpSp>
      <p:sp>
        <p:nvSpPr>
          <p:cNvPr id="45" name="TextBox 44">
            <a:extLst>
              <a:ext uri="{FF2B5EF4-FFF2-40B4-BE49-F238E27FC236}">
                <a16:creationId xmlns:a16="http://schemas.microsoft.com/office/drawing/2014/main" id="{5E4F4047-F775-4778-BB36-E8646472B5D4}"/>
              </a:ext>
            </a:extLst>
          </p:cNvPr>
          <p:cNvSpPr txBox="1"/>
          <p:nvPr/>
        </p:nvSpPr>
        <p:spPr>
          <a:xfrm>
            <a:off x="5614669" y="2194929"/>
            <a:ext cx="1313180" cy="369332"/>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a:ea typeface="+mn-ea"/>
                <a:cs typeface="+mn-cs"/>
              </a:rPr>
              <a:t>Application</a:t>
            </a:r>
          </a:p>
        </p:txBody>
      </p:sp>
      <p:sp>
        <p:nvSpPr>
          <p:cNvPr id="46" name="TextBox 45">
            <a:extLst>
              <a:ext uri="{FF2B5EF4-FFF2-40B4-BE49-F238E27FC236}">
                <a16:creationId xmlns:a16="http://schemas.microsoft.com/office/drawing/2014/main" id="{E5FB0A9E-3998-4074-B07A-44473C691D80}"/>
              </a:ext>
            </a:extLst>
          </p:cNvPr>
          <p:cNvSpPr txBox="1"/>
          <p:nvPr/>
        </p:nvSpPr>
        <p:spPr>
          <a:xfrm>
            <a:off x="5819855" y="1594233"/>
            <a:ext cx="902811" cy="369332"/>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a:ea typeface="+mn-ea"/>
                <a:cs typeface="+mn-cs"/>
              </a:rPr>
              <a:t>People</a:t>
            </a:r>
          </a:p>
        </p:txBody>
      </p:sp>
      <p:sp>
        <p:nvSpPr>
          <p:cNvPr id="48" name="Title 8">
            <a:extLst>
              <a:ext uri="{FF2B5EF4-FFF2-40B4-BE49-F238E27FC236}">
                <a16:creationId xmlns:a16="http://schemas.microsoft.com/office/drawing/2014/main" id="{FC529135-8772-4776-9B42-C8AB4FC34B40}"/>
              </a:ext>
            </a:extLst>
          </p:cNvPr>
          <p:cNvSpPr txBox="1">
            <a:spLocks/>
          </p:cNvSpPr>
          <p:nvPr/>
        </p:nvSpPr>
        <p:spPr>
          <a:xfrm>
            <a:off x="336789" y="2096548"/>
            <a:ext cx="3295759" cy="950405"/>
          </a:xfrm>
          <a:prstGeom prst="rect">
            <a:avLst/>
          </a:prstGeom>
        </p:spPr>
        <p:txBody>
          <a:bodyPr/>
          <a:lstStyle>
            <a:lvl1pPr algn="l" defTabSz="457200" rtl="0" eaLnBrk="1" latinLnBrk="0" hangingPunct="1">
              <a:spcBef>
                <a:spcPct val="0"/>
              </a:spcBef>
              <a:buNone/>
              <a:defRPr sz="2800" b="1" i="0" kern="1200">
                <a:solidFill>
                  <a:schemeClr val="tx1">
                    <a:lumMod val="95000"/>
                  </a:schemeClr>
                </a:solidFill>
                <a:latin typeface="Arial"/>
                <a:ea typeface="+mj-ea"/>
                <a:cs typeface="Arial"/>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2800" b="1" i="0" u="none" strike="noStrike" kern="1200" cap="none" spc="0" normalizeH="0" baseline="0" noProof="0" dirty="0">
                <a:ln>
                  <a:noFill/>
                </a:ln>
                <a:solidFill>
                  <a:prstClr val="white"/>
                </a:solidFill>
                <a:effectLst/>
                <a:uLnTx/>
                <a:uFillTx/>
                <a:latin typeface="Arial"/>
                <a:ea typeface="+mj-ea"/>
                <a:cs typeface="Arial"/>
              </a:rPr>
              <a:t>Who runs the</a:t>
            </a:r>
            <a:br>
              <a:rPr kumimoji="0" lang="en-US" sz="2800" b="1" i="0" u="none" strike="noStrike" kern="1200" cap="none" spc="0" normalizeH="0" baseline="0" noProof="0" dirty="0">
                <a:ln>
                  <a:noFill/>
                </a:ln>
                <a:solidFill>
                  <a:prstClr val="white"/>
                </a:solidFill>
                <a:effectLst/>
                <a:uLnTx/>
                <a:uFillTx/>
                <a:latin typeface="Arial"/>
                <a:ea typeface="+mj-ea"/>
                <a:cs typeface="Arial"/>
              </a:rPr>
            </a:br>
            <a:r>
              <a:rPr kumimoji="0" lang="en-US" sz="2800" b="1" i="0" u="none" strike="noStrike" kern="1200" cap="none" spc="0" normalizeH="0" baseline="0" noProof="0" dirty="0">
                <a:ln>
                  <a:noFill/>
                </a:ln>
                <a:solidFill>
                  <a:prstClr val="white"/>
                </a:solidFill>
                <a:effectLst/>
                <a:uLnTx/>
                <a:uFillTx/>
                <a:latin typeface="Arial"/>
                <a:ea typeface="+mj-ea"/>
                <a:cs typeface="Arial"/>
              </a:rPr>
              <a:t>“fire drill” for I.T.?</a:t>
            </a:r>
          </a:p>
        </p:txBody>
      </p:sp>
    </p:spTree>
    <p:extLst>
      <p:ext uri="{BB962C8B-B14F-4D97-AF65-F5344CB8AC3E}">
        <p14:creationId xmlns:p14="http://schemas.microsoft.com/office/powerpoint/2010/main" val="3015359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gradFill>
          <a:gsLst>
            <a:gs pos="100000">
              <a:schemeClr val="accent4"/>
            </a:gs>
            <a:gs pos="0">
              <a:schemeClr val="accent4">
                <a:lumMod val="75000"/>
              </a:schemeClr>
            </a:gs>
          </a:gsLst>
          <a:lin ang="5400000" scaled="0"/>
        </a:gradFill>
        <a:effectLst/>
      </p:bgPr>
    </p:bg>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A3E8C58F-F8BB-4E8D-A267-F16A02288D2F}"/>
              </a:ext>
            </a:extLst>
          </p:cNvPr>
          <p:cNvSpPr/>
          <p:nvPr/>
        </p:nvSpPr>
        <p:spPr>
          <a:xfrm>
            <a:off x="4325275" y="2124696"/>
            <a:ext cx="2697480" cy="509799"/>
          </a:xfrm>
          <a:prstGeom prst="rect">
            <a:avLst/>
          </a:prstGeom>
          <a:noFill/>
          <a:ln w="22225">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grpSp>
        <p:nvGrpSpPr>
          <p:cNvPr id="38" name="Group 37">
            <a:extLst>
              <a:ext uri="{FF2B5EF4-FFF2-40B4-BE49-F238E27FC236}">
                <a16:creationId xmlns:a16="http://schemas.microsoft.com/office/drawing/2014/main" id="{B30A1CFB-2AEB-42FB-B819-35A6A92CA877}"/>
              </a:ext>
            </a:extLst>
          </p:cNvPr>
          <p:cNvGrpSpPr/>
          <p:nvPr/>
        </p:nvGrpSpPr>
        <p:grpSpPr>
          <a:xfrm>
            <a:off x="4325275" y="3338299"/>
            <a:ext cx="2697480" cy="509799"/>
            <a:chOff x="3223260" y="3338299"/>
            <a:chExt cx="2697480" cy="509799"/>
          </a:xfrm>
        </p:grpSpPr>
        <p:sp>
          <p:nvSpPr>
            <p:cNvPr id="39" name="Rectangle 38">
              <a:extLst>
                <a:ext uri="{FF2B5EF4-FFF2-40B4-BE49-F238E27FC236}">
                  <a16:creationId xmlns:a16="http://schemas.microsoft.com/office/drawing/2014/main" id="{7BC319C0-2E37-4CB2-BB3D-31EA758298DA}"/>
                </a:ext>
              </a:extLst>
            </p:cNvPr>
            <p:cNvSpPr/>
            <p:nvPr/>
          </p:nvSpPr>
          <p:spPr>
            <a:xfrm>
              <a:off x="3223260" y="3338299"/>
              <a:ext cx="2697480" cy="509799"/>
            </a:xfrm>
            <a:prstGeom prst="rect">
              <a:avLst/>
            </a:prstGeom>
            <a:noFill/>
            <a:ln w="22225">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40" name="TextBox 39">
              <a:extLst>
                <a:ext uri="{FF2B5EF4-FFF2-40B4-BE49-F238E27FC236}">
                  <a16:creationId xmlns:a16="http://schemas.microsoft.com/office/drawing/2014/main" id="{C0E39796-54ED-4A46-8479-62EB37E65C11}"/>
                </a:ext>
              </a:extLst>
            </p:cNvPr>
            <p:cNvSpPr txBox="1"/>
            <p:nvPr/>
          </p:nvSpPr>
          <p:spPr>
            <a:xfrm>
              <a:off x="3799994" y="3408532"/>
              <a:ext cx="1544012" cy="369332"/>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a:ea typeface="+mn-ea"/>
                  <a:cs typeface="+mn-cs"/>
                </a:rPr>
                <a:t>Infrastructure</a:t>
              </a:r>
            </a:p>
          </p:txBody>
        </p:sp>
      </p:grpSp>
      <p:sp>
        <p:nvSpPr>
          <p:cNvPr id="41" name="Rectangle 40">
            <a:extLst>
              <a:ext uri="{FF2B5EF4-FFF2-40B4-BE49-F238E27FC236}">
                <a16:creationId xmlns:a16="http://schemas.microsoft.com/office/drawing/2014/main" id="{FAF63E10-CB8B-4F55-A550-254877C8DF71}"/>
              </a:ext>
            </a:extLst>
          </p:cNvPr>
          <p:cNvSpPr/>
          <p:nvPr/>
        </p:nvSpPr>
        <p:spPr>
          <a:xfrm>
            <a:off x="4325275" y="1524000"/>
            <a:ext cx="2697480" cy="509799"/>
          </a:xfrm>
          <a:prstGeom prst="rect">
            <a:avLst/>
          </a:prstGeom>
          <a:noFill/>
          <a:ln w="22225">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grpSp>
        <p:nvGrpSpPr>
          <p:cNvPr id="42" name="Group 41">
            <a:extLst>
              <a:ext uri="{FF2B5EF4-FFF2-40B4-BE49-F238E27FC236}">
                <a16:creationId xmlns:a16="http://schemas.microsoft.com/office/drawing/2014/main" id="{D68C1F8F-9C8F-4290-A8CB-55E30E8E43BC}"/>
              </a:ext>
            </a:extLst>
          </p:cNvPr>
          <p:cNvGrpSpPr/>
          <p:nvPr/>
        </p:nvGrpSpPr>
        <p:grpSpPr>
          <a:xfrm>
            <a:off x="4325275" y="2731498"/>
            <a:ext cx="2697480" cy="509799"/>
            <a:chOff x="3223260" y="2731498"/>
            <a:chExt cx="2697480" cy="509799"/>
          </a:xfrm>
        </p:grpSpPr>
        <p:sp>
          <p:nvSpPr>
            <p:cNvPr id="43" name="Rectangle 42">
              <a:extLst>
                <a:ext uri="{FF2B5EF4-FFF2-40B4-BE49-F238E27FC236}">
                  <a16:creationId xmlns:a16="http://schemas.microsoft.com/office/drawing/2014/main" id="{A9FDBB8E-EBBD-4163-ABA9-961EFDC0F0CD}"/>
                </a:ext>
              </a:extLst>
            </p:cNvPr>
            <p:cNvSpPr/>
            <p:nvPr/>
          </p:nvSpPr>
          <p:spPr>
            <a:xfrm>
              <a:off x="3223260" y="2731498"/>
              <a:ext cx="2697480" cy="509799"/>
            </a:xfrm>
            <a:prstGeom prst="rect">
              <a:avLst/>
            </a:prstGeom>
            <a:noFill/>
            <a:ln w="22225">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44" name="TextBox 43">
              <a:extLst>
                <a:ext uri="{FF2B5EF4-FFF2-40B4-BE49-F238E27FC236}">
                  <a16:creationId xmlns:a16="http://schemas.microsoft.com/office/drawing/2014/main" id="{7A242C95-3E71-4A01-A286-4ECADA7C86B2}"/>
                </a:ext>
              </a:extLst>
            </p:cNvPr>
            <p:cNvSpPr txBox="1"/>
            <p:nvPr/>
          </p:nvSpPr>
          <p:spPr>
            <a:xfrm>
              <a:off x="3985941" y="2801731"/>
              <a:ext cx="1172116" cy="369332"/>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a:ea typeface="+mn-ea"/>
                  <a:cs typeface="+mn-cs"/>
                </a:rPr>
                <a:t>Switching</a:t>
              </a:r>
            </a:p>
          </p:txBody>
        </p:sp>
      </p:grpSp>
      <p:sp>
        <p:nvSpPr>
          <p:cNvPr id="45" name="TextBox 44">
            <a:extLst>
              <a:ext uri="{FF2B5EF4-FFF2-40B4-BE49-F238E27FC236}">
                <a16:creationId xmlns:a16="http://schemas.microsoft.com/office/drawing/2014/main" id="{5E4F4047-F775-4778-BB36-E8646472B5D4}"/>
              </a:ext>
            </a:extLst>
          </p:cNvPr>
          <p:cNvSpPr txBox="1"/>
          <p:nvPr/>
        </p:nvSpPr>
        <p:spPr>
          <a:xfrm>
            <a:off x="5017425" y="2194929"/>
            <a:ext cx="1313180" cy="369332"/>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a:ea typeface="+mn-ea"/>
                <a:cs typeface="+mn-cs"/>
              </a:rPr>
              <a:t>Application</a:t>
            </a:r>
          </a:p>
        </p:txBody>
      </p:sp>
      <p:sp>
        <p:nvSpPr>
          <p:cNvPr id="46" name="TextBox 45">
            <a:extLst>
              <a:ext uri="{FF2B5EF4-FFF2-40B4-BE49-F238E27FC236}">
                <a16:creationId xmlns:a16="http://schemas.microsoft.com/office/drawing/2014/main" id="{E5FB0A9E-3998-4074-B07A-44473C691D80}"/>
              </a:ext>
            </a:extLst>
          </p:cNvPr>
          <p:cNvSpPr txBox="1"/>
          <p:nvPr/>
        </p:nvSpPr>
        <p:spPr>
          <a:xfrm>
            <a:off x="5222610" y="1594233"/>
            <a:ext cx="902811" cy="369332"/>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a:ea typeface="+mn-ea"/>
                <a:cs typeface="+mn-cs"/>
              </a:rPr>
              <a:t>People</a:t>
            </a:r>
          </a:p>
        </p:txBody>
      </p:sp>
      <p:grpSp>
        <p:nvGrpSpPr>
          <p:cNvPr id="2" name="Group 1">
            <a:extLst>
              <a:ext uri="{FF2B5EF4-FFF2-40B4-BE49-F238E27FC236}">
                <a16:creationId xmlns:a16="http://schemas.microsoft.com/office/drawing/2014/main" id="{9F770E64-4974-44C3-99D2-A37604383E4F}"/>
              </a:ext>
            </a:extLst>
          </p:cNvPr>
          <p:cNvGrpSpPr/>
          <p:nvPr/>
        </p:nvGrpSpPr>
        <p:grpSpPr>
          <a:xfrm>
            <a:off x="2281893" y="2082461"/>
            <a:ext cx="1094478" cy="606480"/>
            <a:chOff x="992297" y="2181136"/>
            <a:chExt cx="1469639" cy="922987"/>
          </a:xfrm>
        </p:grpSpPr>
        <p:sp>
          <p:nvSpPr>
            <p:cNvPr id="13" name="Freeform: Shape 12">
              <a:extLst>
                <a:ext uri="{FF2B5EF4-FFF2-40B4-BE49-F238E27FC236}">
                  <a16:creationId xmlns:a16="http://schemas.microsoft.com/office/drawing/2014/main" id="{F6ACE4DC-51E8-4AE8-88B4-D40DD6DD1CE4}"/>
                </a:ext>
              </a:extLst>
            </p:cNvPr>
            <p:cNvSpPr/>
            <p:nvPr/>
          </p:nvSpPr>
          <p:spPr>
            <a:xfrm>
              <a:off x="992297" y="2181136"/>
              <a:ext cx="729954" cy="794839"/>
            </a:xfrm>
            <a:custGeom>
              <a:avLst/>
              <a:gdLst/>
              <a:ahLst/>
              <a:cxnLst/>
              <a:rect l="0" t="0" r="0" b="0"/>
              <a:pathLst>
                <a:path w="428625" h="466725">
                  <a:moveTo>
                    <a:pt x="327660" y="292418"/>
                  </a:moveTo>
                  <a:lnTo>
                    <a:pt x="286703" y="292418"/>
                  </a:lnTo>
                  <a:cubicBezTo>
                    <a:pt x="284798" y="268605"/>
                    <a:pt x="286703" y="244793"/>
                    <a:pt x="287655" y="220980"/>
                  </a:cubicBezTo>
                  <a:cubicBezTo>
                    <a:pt x="311468" y="183833"/>
                    <a:pt x="311468" y="126683"/>
                    <a:pt x="311468" y="94298"/>
                  </a:cubicBezTo>
                  <a:cubicBezTo>
                    <a:pt x="311468" y="41910"/>
                    <a:pt x="269558" y="0"/>
                    <a:pt x="217170" y="0"/>
                  </a:cubicBezTo>
                  <a:cubicBezTo>
                    <a:pt x="164783" y="0"/>
                    <a:pt x="122873" y="41910"/>
                    <a:pt x="122873" y="94298"/>
                  </a:cubicBezTo>
                  <a:cubicBezTo>
                    <a:pt x="122873" y="127635"/>
                    <a:pt x="122873" y="183833"/>
                    <a:pt x="146685" y="220980"/>
                  </a:cubicBezTo>
                  <a:cubicBezTo>
                    <a:pt x="147638" y="244793"/>
                    <a:pt x="149543" y="268605"/>
                    <a:pt x="147638" y="292418"/>
                  </a:cubicBezTo>
                  <a:lnTo>
                    <a:pt x="106680" y="292418"/>
                  </a:lnTo>
                  <a:cubicBezTo>
                    <a:pt x="47625" y="292418"/>
                    <a:pt x="0" y="340043"/>
                    <a:pt x="0" y="399098"/>
                  </a:cubicBezTo>
                  <a:lnTo>
                    <a:pt x="0" y="469583"/>
                  </a:lnTo>
                  <a:lnTo>
                    <a:pt x="434340" y="469583"/>
                  </a:lnTo>
                  <a:lnTo>
                    <a:pt x="434340" y="399098"/>
                  </a:lnTo>
                  <a:cubicBezTo>
                    <a:pt x="434340" y="340043"/>
                    <a:pt x="386715" y="292418"/>
                    <a:pt x="327660" y="292418"/>
                  </a:cubicBezTo>
                  <a:close/>
                </a:path>
              </a:pathLst>
            </a:custGeom>
            <a:gradFill>
              <a:gsLst>
                <a:gs pos="10000">
                  <a:schemeClr val="accent4">
                    <a:lumMod val="40000"/>
                    <a:lumOff val="60000"/>
                  </a:schemeClr>
                </a:gs>
                <a:gs pos="100000">
                  <a:schemeClr val="accent4">
                    <a:lumMod val="60000"/>
                    <a:lumOff val="40000"/>
                    <a:alpha val="50000"/>
                  </a:schemeClr>
                </a:gs>
              </a:gsLst>
              <a:lin ang="5400000" scaled="0"/>
            </a:gradFill>
            <a:ln w="22225">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14" name="Freeform: Shape 13">
              <a:extLst>
                <a:ext uri="{FF2B5EF4-FFF2-40B4-BE49-F238E27FC236}">
                  <a16:creationId xmlns:a16="http://schemas.microsoft.com/office/drawing/2014/main" id="{A18C81D4-992A-4420-ABD0-8BAF629591AE}"/>
                </a:ext>
              </a:extLst>
            </p:cNvPr>
            <p:cNvSpPr/>
            <p:nvPr/>
          </p:nvSpPr>
          <p:spPr>
            <a:xfrm>
              <a:off x="1731982" y="2181136"/>
              <a:ext cx="729954" cy="794839"/>
            </a:xfrm>
            <a:custGeom>
              <a:avLst/>
              <a:gdLst/>
              <a:ahLst/>
              <a:cxnLst/>
              <a:rect l="0" t="0" r="0" b="0"/>
              <a:pathLst>
                <a:path w="428625" h="466725">
                  <a:moveTo>
                    <a:pt x="327660" y="292418"/>
                  </a:moveTo>
                  <a:lnTo>
                    <a:pt x="286703" y="292418"/>
                  </a:lnTo>
                  <a:cubicBezTo>
                    <a:pt x="284798" y="268605"/>
                    <a:pt x="286703" y="244793"/>
                    <a:pt x="287655" y="220980"/>
                  </a:cubicBezTo>
                  <a:cubicBezTo>
                    <a:pt x="311468" y="183833"/>
                    <a:pt x="311468" y="126683"/>
                    <a:pt x="311468" y="94298"/>
                  </a:cubicBezTo>
                  <a:cubicBezTo>
                    <a:pt x="311468" y="41910"/>
                    <a:pt x="269558" y="0"/>
                    <a:pt x="217170" y="0"/>
                  </a:cubicBezTo>
                  <a:cubicBezTo>
                    <a:pt x="164783" y="0"/>
                    <a:pt x="122873" y="41910"/>
                    <a:pt x="122873" y="94298"/>
                  </a:cubicBezTo>
                  <a:cubicBezTo>
                    <a:pt x="122873" y="127635"/>
                    <a:pt x="122873" y="183833"/>
                    <a:pt x="146685" y="220980"/>
                  </a:cubicBezTo>
                  <a:cubicBezTo>
                    <a:pt x="147638" y="244793"/>
                    <a:pt x="149543" y="268605"/>
                    <a:pt x="147638" y="292418"/>
                  </a:cubicBezTo>
                  <a:lnTo>
                    <a:pt x="106680" y="292418"/>
                  </a:lnTo>
                  <a:cubicBezTo>
                    <a:pt x="47625" y="292418"/>
                    <a:pt x="0" y="340043"/>
                    <a:pt x="0" y="399098"/>
                  </a:cubicBezTo>
                  <a:lnTo>
                    <a:pt x="0" y="469583"/>
                  </a:lnTo>
                  <a:lnTo>
                    <a:pt x="434340" y="469583"/>
                  </a:lnTo>
                  <a:lnTo>
                    <a:pt x="434340" y="399098"/>
                  </a:lnTo>
                  <a:cubicBezTo>
                    <a:pt x="434340" y="340043"/>
                    <a:pt x="386715" y="292418"/>
                    <a:pt x="327660" y="292418"/>
                  </a:cubicBezTo>
                  <a:close/>
                </a:path>
              </a:pathLst>
            </a:custGeom>
            <a:gradFill>
              <a:gsLst>
                <a:gs pos="10000">
                  <a:schemeClr val="accent4">
                    <a:lumMod val="40000"/>
                    <a:lumOff val="60000"/>
                  </a:schemeClr>
                </a:gs>
                <a:gs pos="100000">
                  <a:schemeClr val="accent4">
                    <a:lumMod val="60000"/>
                    <a:lumOff val="40000"/>
                    <a:alpha val="50000"/>
                  </a:schemeClr>
                </a:gs>
              </a:gsLst>
              <a:lin ang="5400000" scaled="0"/>
            </a:gradFill>
            <a:ln w="22225">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15" name="Freeform: Shape 14">
              <a:extLst>
                <a:ext uri="{FF2B5EF4-FFF2-40B4-BE49-F238E27FC236}">
                  <a16:creationId xmlns:a16="http://schemas.microsoft.com/office/drawing/2014/main" id="{6AE42396-9999-40B5-9AF2-D988446E610E}"/>
                </a:ext>
              </a:extLst>
            </p:cNvPr>
            <p:cNvSpPr/>
            <p:nvPr/>
          </p:nvSpPr>
          <p:spPr>
            <a:xfrm>
              <a:off x="1362139" y="2309284"/>
              <a:ext cx="729954" cy="794839"/>
            </a:xfrm>
            <a:custGeom>
              <a:avLst/>
              <a:gdLst/>
              <a:ahLst/>
              <a:cxnLst/>
              <a:rect l="0" t="0" r="0" b="0"/>
              <a:pathLst>
                <a:path w="428625" h="466725">
                  <a:moveTo>
                    <a:pt x="327660" y="293370"/>
                  </a:moveTo>
                  <a:lnTo>
                    <a:pt x="286703" y="293370"/>
                  </a:lnTo>
                  <a:cubicBezTo>
                    <a:pt x="284798" y="269558"/>
                    <a:pt x="286703" y="245745"/>
                    <a:pt x="287655" y="221933"/>
                  </a:cubicBezTo>
                  <a:cubicBezTo>
                    <a:pt x="311468" y="183833"/>
                    <a:pt x="311468" y="127635"/>
                    <a:pt x="311468" y="94298"/>
                  </a:cubicBezTo>
                  <a:cubicBezTo>
                    <a:pt x="311468" y="41910"/>
                    <a:pt x="269558" y="0"/>
                    <a:pt x="217170" y="0"/>
                  </a:cubicBezTo>
                  <a:cubicBezTo>
                    <a:pt x="164783" y="0"/>
                    <a:pt x="122873" y="41910"/>
                    <a:pt x="122873" y="94298"/>
                  </a:cubicBezTo>
                  <a:cubicBezTo>
                    <a:pt x="122873" y="127635"/>
                    <a:pt x="122873" y="183833"/>
                    <a:pt x="146685" y="220980"/>
                  </a:cubicBezTo>
                  <a:cubicBezTo>
                    <a:pt x="147638" y="244793"/>
                    <a:pt x="149543" y="268605"/>
                    <a:pt x="147638" y="292418"/>
                  </a:cubicBezTo>
                  <a:lnTo>
                    <a:pt x="106680" y="292418"/>
                  </a:lnTo>
                  <a:cubicBezTo>
                    <a:pt x="47625" y="292418"/>
                    <a:pt x="0" y="340043"/>
                    <a:pt x="0" y="399098"/>
                  </a:cubicBezTo>
                  <a:lnTo>
                    <a:pt x="0" y="469583"/>
                  </a:lnTo>
                  <a:lnTo>
                    <a:pt x="434340" y="469583"/>
                  </a:lnTo>
                  <a:lnTo>
                    <a:pt x="434340" y="399098"/>
                  </a:lnTo>
                  <a:cubicBezTo>
                    <a:pt x="434340" y="340995"/>
                    <a:pt x="386715" y="293370"/>
                    <a:pt x="327660" y="293370"/>
                  </a:cubicBezTo>
                  <a:close/>
                </a:path>
              </a:pathLst>
            </a:custGeom>
            <a:gradFill>
              <a:gsLst>
                <a:gs pos="10000">
                  <a:schemeClr val="accent4">
                    <a:lumMod val="40000"/>
                    <a:lumOff val="60000"/>
                  </a:schemeClr>
                </a:gs>
                <a:gs pos="100000">
                  <a:schemeClr val="accent4">
                    <a:lumMod val="60000"/>
                    <a:lumOff val="40000"/>
                  </a:schemeClr>
                </a:gs>
              </a:gsLst>
              <a:lin ang="5400000" scaled="0"/>
            </a:gradFill>
            <a:ln w="22225">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grpSp>
      <p:sp>
        <p:nvSpPr>
          <p:cNvPr id="7" name="TextBox 6">
            <a:extLst>
              <a:ext uri="{FF2B5EF4-FFF2-40B4-BE49-F238E27FC236}">
                <a16:creationId xmlns:a16="http://schemas.microsoft.com/office/drawing/2014/main" id="{F0803CE5-51D3-4BA1-801F-73399A6C55FE}"/>
              </a:ext>
            </a:extLst>
          </p:cNvPr>
          <p:cNvSpPr txBox="1"/>
          <p:nvPr/>
        </p:nvSpPr>
        <p:spPr>
          <a:xfrm>
            <a:off x="2121245" y="2854534"/>
            <a:ext cx="1415772" cy="923330"/>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a:ea typeface="+mn-ea"/>
                <a:cs typeface="+mn-cs"/>
              </a:rPr>
              <a:t>Chaos</a:t>
            </a:r>
            <a:br>
              <a:rPr kumimoji="0" lang="en-US" sz="1800" b="0" i="0" u="none" strike="noStrike" kern="1200" cap="none" spc="0" normalizeH="0" baseline="0" noProof="0" dirty="0">
                <a:ln>
                  <a:noFill/>
                </a:ln>
                <a:solidFill>
                  <a:prstClr val="white"/>
                </a:solidFill>
                <a:effectLst/>
                <a:uLnTx/>
                <a:uFillTx/>
                <a:latin typeface="Arial"/>
                <a:ea typeface="+mn-ea"/>
                <a:cs typeface="+mn-cs"/>
              </a:rPr>
            </a:br>
            <a:r>
              <a:rPr kumimoji="0" lang="en-US" sz="1800" b="0" i="0" u="none" strike="noStrike" kern="1200" cap="none" spc="0" normalizeH="0" baseline="0" noProof="0" dirty="0">
                <a:ln>
                  <a:noFill/>
                </a:ln>
                <a:solidFill>
                  <a:prstClr val="white"/>
                </a:solidFill>
                <a:effectLst/>
                <a:uLnTx/>
                <a:uFillTx/>
                <a:latin typeface="Arial"/>
                <a:ea typeface="+mn-ea"/>
                <a:cs typeface="+mn-cs"/>
              </a:rPr>
              <a:t>Engineering</a:t>
            </a:r>
            <a:br>
              <a:rPr kumimoji="0" lang="en-US" sz="1800" b="0" i="0" u="none" strike="noStrike" kern="1200" cap="none" spc="0" normalizeH="0" baseline="0" noProof="0" dirty="0">
                <a:ln>
                  <a:noFill/>
                </a:ln>
                <a:solidFill>
                  <a:prstClr val="white"/>
                </a:solidFill>
                <a:effectLst/>
                <a:uLnTx/>
                <a:uFillTx/>
                <a:latin typeface="Arial"/>
                <a:ea typeface="+mn-ea"/>
                <a:cs typeface="+mn-cs"/>
              </a:rPr>
            </a:br>
            <a:r>
              <a:rPr kumimoji="0" lang="en-US" sz="1800" b="0" i="0" u="none" strike="noStrike" kern="1200" cap="none" spc="0" normalizeH="0" baseline="0" noProof="0" dirty="0">
                <a:ln>
                  <a:noFill/>
                </a:ln>
                <a:solidFill>
                  <a:prstClr val="white"/>
                </a:solidFill>
                <a:effectLst/>
                <a:uLnTx/>
                <a:uFillTx/>
                <a:latin typeface="Arial"/>
                <a:ea typeface="+mn-ea"/>
                <a:cs typeface="+mn-cs"/>
              </a:rPr>
              <a:t>Team</a:t>
            </a:r>
          </a:p>
        </p:txBody>
      </p:sp>
      <p:pic>
        <p:nvPicPr>
          <p:cNvPr id="17" name="Picture 1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3836" y="1524000"/>
            <a:ext cx="1549400" cy="2324098"/>
          </a:xfrm>
          <a:prstGeom prst="rect">
            <a:avLst/>
          </a:prstGeom>
        </p:spPr>
      </p:pic>
    </p:spTree>
    <p:extLst>
      <p:ext uri="{BB962C8B-B14F-4D97-AF65-F5344CB8AC3E}">
        <p14:creationId xmlns:p14="http://schemas.microsoft.com/office/powerpoint/2010/main" val="409308351"/>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100000">
              <a:srgbClr val="6B6C6B"/>
            </a:gs>
            <a:gs pos="21000">
              <a:srgbClr val="545554"/>
            </a:gs>
          </a:gsLst>
          <a:path path="circle">
            <a:fillToRect l="100000" t="100000"/>
          </a:path>
        </a:gradFill>
        <a:effectLst/>
      </p:bgPr>
    </p:bg>
    <p:spTree>
      <p:nvGrpSpPr>
        <p:cNvPr id="1" name=""/>
        <p:cNvGrpSpPr/>
        <p:nvPr/>
      </p:nvGrpSpPr>
      <p:grpSpPr>
        <a:xfrm>
          <a:off x="0" y="0"/>
          <a:ext cx="0" cy="0"/>
          <a:chOff x="0" y="0"/>
          <a:chExt cx="0" cy="0"/>
        </a:xfrm>
      </p:grpSpPr>
      <p:sp>
        <p:nvSpPr>
          <p:cNvPr id="115" name="Freeform 9">
            <a:extLst>
              <a:ext uri="{FF2B5EF4-FFF2-40B4-BE49-F238E27FC236}">
                <a16:creationId xmlns:a16="http://schemas.microsoft.com/office/drawing/2014/main" id="{2E91DE99-9848-4B9C-848C-56F34A988B67}"/>
              </a:ext>
            </a:extLst>
          </p:cNvPr>
          <p:cNvSpPr>
            <a:spLocks/>
          </p:cNvSpPr>
          <p:nvPr/>
        </p:nvSpPr>
        <p:spPr bwMode="auto">
          <a:xfrm rot="10800000">
            <a:off x="654417" y="1555316"/>
            <a:ext cx="10742931" cy="134104"/>
          </a:xfrm>
          <a:custGeom>
            <a:avLst/>
            <a:gdLst>
              <a:gd name="T0" fmla="*/ 0 w 3872"/>
              <a:gd name="T1" fmla="*/ 0 h 97"/>
              <a:gd name="T2" fmla="*/ 387 w 3872"/>
              <a:gd name="T3" fmla="*/ 97 h 97"/>
              <a:gd name="T4" fmla="*/ 774 w 3872"/>
              <a:gd name="T5" fmla="*/ 0 h 97"/>
              <a:gd name="T6" fmla="*/ 1161 w 3872"/>
              <a:gd name="T7" fmla="*/ 97 h 97"/>
              <a:gd name="T8" fmla="*/ 1549 w 3872"/>
              <a:gd name="T9" fmla="*/ 0 h 97"/>
              <a:gd name="T10" fmla="*/ 1936 w 3872"/>
              <a:gd name="T11" fmla="*/ 97 h 97"/>
              <a:gd name="T12" fmla="*/ 2323 w 3872"/>
              <a:gd name="T13" fmla="*/ 0 h 97"/>
              <a:gd name="T14" fmla="*/ 2710 w 3872"/>
              <a:gd name="T15" fmla="*/ 97 h 97"/>
              <a:gd name="T16" fmla="*/ 3097 w 3872"/>
              <a:gd name="T17" fmla="*/ 0 h 97"/>
              <a:gd name="T18" fmla="*/ 3485 w 3872"/>
              <a:gd name="T19" fmla="*/ 97 h 97"/>
              <a:gd name="T20" fmla="*/ 3872 w 3872"/>
              <a:gd name="T21"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72" h="97">
                <a:moveTo>
                  <a:pt x="0" y="0"/>
                </a:moveTo>
                <a:cubicBezTo>
                  <a:pt x="193" y="0"/>
                  <a:pt x="193" y="97"/>
                  <a:pt x="387" y="97"/>
                </a:cubicBezTo>
                <a:cubicBezTo>
                  <a:pt x="581" y="97"/>
                  <a:pt x="581" y="0"/>
                  <a:pt x="774" y="0"/>
                </a:cubicBezTo>
                <a:cubicBezTo>
                  <a:pt x="968" y="0"/>
                  <a:pt x="968" y="97"/>
                  <a:pt x="1161" y="97"/>
                </a:cubicBezTo>
                <a:cubicBezTo>
                  <a:pt x="1355" y="97"/>
                  <a:pt x="1355" y="0"/>
                  <a:pt x="1549" y="0"/>
                </a:cubicBezTo>
                <a:cubicBezTo>
                  <a:pt x="1742" y="0"/>
                  <a:pt x="1742" y="97"/>
                  <a:pt x="1936" y="97"/>
                </a:cubicBezTo>
                <a:cubicBezTo>
                  <a:pt x="2129" y="97"/>
                  <a:pt x="2129" y="0"/>
                  <a:pt x="2323" y="0"/>
                </a:cubicBezTo>
                <a:cubicBezTo>
                  <a:pt x="2517" y="0"/>
                  <a:pt x="2517" y="97"/>
                  <a:pt x="2710" y="97"/>
                </a:cubicBezTo>
                <a:cubicBezTo>
                  <a:pt x="2904" y="97"/>
                  <a:pt x="2904" y="0"/>
                  <a:pt x="3097" y="0"/>
                </a:cubicBezTo>
                <a:cubicBezTo>
                  <a:pt x="3291" y="0"/>
                  <a:pt x="3291" y="97"/>
                  <a:pt x="3485" y="97"/>
                </a:cubicBezTo>
                <a:cubicBezTo>
                  <a:pt x="3678" y="97"/>
                  <a:pt x="3678" y="0"/>
                  <a:pt x="3872" y="0"/>
                </a:cubicBezTo>
              </a:path>
            </a:pathLst>
          </a:custGeom>
          <a:noFill/>
          <a:ln w="15875">
            <a:solidFill>
              <a:schemeClr val="tx1"/>
            </a:solidFill>
            <a:headEnd type="none" w="med" len="med"/>
            <a:tailEnd type="none" w="med" len="med"/>
          </a:ln>
          <a:effectLst/>
          <a:extLst>
            <a:ext uri="{909E8E84-426E-40DD-AFC4-6F175D3DCCD1}">
              <a14:hiddenFill xmlns:a14="http://schemas.microsoft.com/office/drawing/2010/main">
                <a:solidFill>
                  <a:srgbClr val="FFFFFF"/>
                </a:solidFill>
              </a14:hiddenFill>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58519" tIns="286816" rIns="358519" bIns="286816" numCol="1" spcCol="0" rtlCol="0" fromWordArt="0" anchor="t" anchorCtr="0" forceAA="0" compatLnSpc="1">
            <a:prstTxWarp prst="textNoShape">
              <a:avLst/>
            </a:prstTxWarp>
            <a:noAutofit/>
          </a:bodyPr>
          <a:lstStyle/>
          <a:p>
            <a:pPr marL="0" marR="0" lvl="0" indent="0" algn="ctr" defTabSz="1827854" rtl="0" eaLnBrk="1" fontAlgn="base" latinLnBrk="0" hangingPunct="1">
              <a:lnSpc>
                <a:spcPct val="90000"/>
              </a:lnSpc>
              <a:spcBef>
                <a:spcPct val="0"/>
              </a:spcBef>
              <a:spcAft>
                <a:spcPct val="0"/>
              </a:spcAft>
              <a:buClrTx/>
              <a:buSzTx/>
              <a:buFontTx/>
              <a:buNone/>
              <a:tabLst/>
              <a:defRPr/>
            </a:pPr>
            <a:endParaRPr kumimoji="0" lang="en-US" sz="392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16" name="Freeform 9">
            <a:extLst>
              <a:ext uri="{FF2B5EF4-FFF2-40B4-BE49-F238E27FC236}">
                <a16:creationId xmlns:a16="http://schemas.microsoft.com/office/drawing/2014/main" id="{9554C803-C45F-4AC7-9E24-F0B085EEB971}"/>
              </a:ext>
            </a:extLst>
          </p:cNvPr>
          <p:cNvSpPr>
            <a:spLocks/>
          </p:cNvSpPr>
          <p:nvPr/>
        </p:nvSpPr>
        <p:spPr bwMode="auto">
          <a:xfrm rot="10800000">
            <a:off x="78055" y="1544672"/>
            <a:ext cx="12256820" cy="134104"/>
          </a:xfrm>
          <a:custGeom>
            <a:avLst/>
            <a:gdLst>
              <a:gd name="T0" fmla="*/ 0 w 3872"/>
              <a:gd name="T1" fmla="*/ 0 h 97"/>
              <a:gd name="T2" fmla="*/ 387 w 3872"/>
              <a:gd name="T3" fmla="*/ 97 h 97"/>
              <a:gd name="T4" fmla="*/ 774 w 3872"/>
              <a:gd name="T5" fmla="*/ 0 h 97"/>
              <a:gd name="T6" fmla="*/ 1161 w 3872"/>
              <a:gd name="T7" fmla="*/ 97 h 97"/>
              <a:gd name="T8" fmla="*/ 1549 w 3872"/>
              <a:gd name="T9" fmla="*/ 0 h 97"/>
              <a:gd name="T10" fmla="*/ 1936 w 3872"/>
              <a:gd name="T11" fmla="*/ 97 h 97"/>
              <a:gd name="T12" fmla="*/ 2323 w 3872"/>
              <a:gd name="T13" fmla="*/ 0 h 97"/>
              <a:gd name="T14" fmla="*/ 2710 w 3872"/>
              <a:gd name="T15" fmla="*/ 97 h 97"/>
              <a:gd name="T16" fmla="*/ 3097 w 3872"/>
              <a:gd name="T17" fmla="*/ 0 h 97"/>
              <a:gd name="T18" fmla="*/ 3485 w 3872"/>
              <a:gd name="T19" fmla="*/ 97 h 97"/>
              <a:gd name="T20" fmla="*/ 3872 w 3872"/>
              <a:gd name="T21"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72" h="97">
                <a:moveTo>
                  <a:pt x="0" y="0"/>
                </a:moveTo>
                <a:cubicBezTo>
                  <a:pt x="193" y="0"/>
                  <a:pt x="193" y="97"/>
                  <a:pt x="387" y="97"/>
                </a:cubicBezTo>
                <a:cubicBezTo>
                  <a:pt x="581" y="97"/>
                  <a:pt x="581" y="0"/>
                  <a:pt x="774" y="0"/>
                </a:cubicBezTo>
                <a:cubicBezTo>
                  <a:pt x="968" y="0"/>
                  <a:pt x="968" y="97"/>
                  <a:pt x="1161" y="97"/>
                </a:cubicBezTo>
                <a:cubicBezTo>
                  <a:pt x="1355" y="97"/>
                  <a:pt x="1355" y="0"/>
                  <a:pt x="1549" y="0"/>
                </a:cubicBezTo>
                <a:cubicBezTo>
                  <a:pt x="1742" y="0"/>
                  <a:pt x="1742" y="97"/>
                  <a:pt x="1936" y="97"/>
                </a:cubicBezTo>
                <a:cubicBezTo>
                  <a:pt x="2129" y="97"/>
                  <a:pt x="2129" y="0"/>
                  <a:pt x="2323" y="0"/>
                </a:cubicBezTo>
                <a:cubicBezTo>
                  <a:pt x="2517" y="0"/>
                  <a:pt x="2517" y="97"/>
                  <a:pt x="2710" y="97"/>
                </a:cubicBezTo>
                <a:cubicBezTo>
                  <a:pt x="2904" y="97"/>
                  <a:pt x="2904" y="0"/>
                  <a:pt x="3097" y="0"/>
                </a:cubicBezTo>
                <a:cubicBezTo>
                  <a:pt x="3291" y="0"/>
                  <a:pt x="3291" y="97"/>
                  <a:pt x="3485" y="97"/>
                </a:cubicBezTo>
                <a:cubicBezTo>
                  <a:pt x="3678" y="97"/>
                  <a:pt x="3678" y="0"/>
                  <a:pt x="3872" y="0"/>
                </a:cubicBezTo>
              </a:path>
            </a:pathLst>
          </a:custGeom>
          <a:noFill/>
          <a:ln w="15875">
            <a:solidFill>
              <a:schemeClr val="tx1"/>
            </a:solidFill>
            <a:headEnd type="none" w="med" len="med"/>
            <a:tailEnd type="none" w="med" len="med"/>
          </a:ln>
          <a:effectLst/>
          <a:extLst>
            <a:ext uri="{909E8E84-426E-40DD-AFC4-6F175D3DCCD1}">
              <a14:hiddenFill xmlns:a14="http://schemas.microsoft.com/office/drawing/2010/main">
                <a:solidFill>
                  <a:srgbClr val="FFFFFF"/>
                </a:solidFill>
              </a14:hiddenFill>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58519" tIns="286816" rIns="358519" bIns="286816" numCol="1" spcCol="0" rtlCol="0" fromWordArt="0" anchor="t" anchorCtr="0" forceAA="0" compatLnSpc="1">
            <a:prstTxWarp prst="textNoShape">
              <a:avLst/>
            </a:prstTxWarp>
            <a:noAutofit/>
          </a:bodyPr>
          <a:lstStyle/>
          <a:p>
            <a:pPr marL="0" marR="0" lvl="0" indent="0" algn="ctr" defTabSz="1827854" rtl="0" eaLnBrk="1" fontAlgn="base" latinLnBrk="0" hangingPunct="1">
              <a:lnSpc>
                <a:spcPct val="90000"/>
              </a:lnSpc>
              <a:spcBef>
                <a:spcPct val="0"/>
              </a:spcBef>
              <a:spcAft>
                <a:spcPct val="0"/>
              </a:spcAft>
              <a:buClrTx/>
              <a:buSzTx/>
              <a:buFontTx/>
              <a:buNone/>
              <a:tabLst/>
              <a:defRPr/>
            </a:pPr>
            <a:endParaRPr kumimoji="0" lang="en-US" sz="392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useBgFill="1">
        <p:nvSpPr>
          <p:cNvPr id="8" name="Rectangle 7">
            <a:extLst>
              <a:ext uri="{FF2B5EF4-FFF2-40B4-BE49-F238E27FC236}">
                <a16:creationId xmlns:a16="http://schemas.microsoft.com/office/drawing/2014/main" id="{FAC8B963-E084-452B-BA9A-9D9942A49711}"/>
              </a:ext>
            </a:extLst>
          </p:cNvPr>
          <p:cNvSpPr/>
          <p:nvPr/>
        </p:nvSpPr>
        <p:spPr>
          <a:xfrm>
            <a:off x="2381459" y="638105"/>
            <a:ext cx="6762541" cy="1668635"/>
          </a:xfrm>
          <a:prstGeom prst="rect">
            <a:avLst/>
          </a:prstGeom>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useBgFill="1">
        <p:nvSpPr>
          <p:cNvPr id="5" name="Rectangle 4">
            <a:extLst>
              <a:ext uri="{FF2B5EF4-FFF2-40B4-BE49-F238E27FC236}">
                <a16:creationId xmlns:a16="http://schemas.microsoft.com/office/drawing/2014/main" id="{856D81F5-9B58-4801-BB03-AD176CCC19AA}"/>
              </a:ext>
            </a:extLst>
          </p:cNvPr>
          <p:cNvSpPr/>
          <p:nvPr/>
        </p:nvSpPr>
        <p:spPr>
          <a:xfrm>
            <a:off x="2020529" y="1375322"/>
            <a:ext cx="402048" cy="522303"/>
          </a:xfrm>
          <a:prstGeom prst="rect">
            <a:avLst/>
          </a:prstGeom>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1199" name="Freeform 14">
            <a:extLst>
              <a:ext uri="{FF2B5EF4-FFF2-40B4-BE49-F238E27FC236}">
                <a16:creationId xmlns:a16="http://schemas.microsoft.com/office/drawing/2014/main" id="{0AD73908-3E74-4D39-8BE6-4598F4328E8C}"/>
              </a:ext>
            </a:extLst>
          </p:cNvPr>
          <p:cNvSpPr>
            <a:spLocks/>
          </p:cNvSpPr>
          <p:nvPr/>
        </p:nvSpPr>
        <p:spPr bwMode="auto">
          <a:xfrm>
            <a:off x="7245955" y="1415209"/>
            <a:ext cx="823457" cy="358024"/>
          </a:xfrm>
          <a:custGeom>
            <a:avLst/>
            <a:gdLst>
              <a:gd name="T0" fmla="*/ 221 w 221"/>
              <a:gd name="T1" fmla="*/ 64 h 96"/>
              <a:gd name="T2" fmla="*/ 195 w 221"/>
              <a:gd name="T3" fmla="*/ 64 h 96"/>
              <a:gd name="T4" fmla="*/ 183 w 221"/>
              <a:gd name="T5" fmla="*/ 53 h 96"/>
              <a:gd name="T6" fmla="*/ 183 w 221"/>
              <a:gd name="T7" fmla="*/ 7 h 96"/>
              <a:gd name="T8" fmla="*/ 177 w 221"/>
              <a:gd name="T9" fmla="*/ 0 h 96"/>
              <a:gd name="T10" fmla="*/ 171 w 221"/>
              <a:gd name="T11" fmla="*/ 2 h 96"/>
              <a:gd name="T12" fmla="*/ 169 w 221"/>
              <a:gd name="T13" fmla="*/ 7 h 96"/>
              <a:gd name="T14" fmla="*/ 169 w 221"/>
              <a:gd name="T15" fmla="*/ 26 h 96"/>
              <a:gd name="T16" fmla="*/ 155 w 221"/>
              <a:gd name="T17" fmla="*/ 40 h 96"/>
              <a:gd name="T18" fmla="*/ 144 w 221"/>
              <a:gd name="T19" fmla="*/ 37 h 96"/>
              <a:gd name="T20" fmla="*/ 139 w 221"/>
              <a:gd name="T21" fmla="*/ 26 h 96"/>
              <a:gd name="T22" fmla="*/ 139 w 221"/>
              <a:gd name="T23" fmla="*/ 7 h 96"/>
              <a:gd name="T24" fmla="*/ 132 w 221"/>
              <a:gd name="T25" fmla="*/ 0 h 96"/>
              <a:gd name="T26" fmla="*/ 127 w 221"/>
              <a:gd name="T27" fmla="*/ 2 h 96"/>
              <a:gd name="T28" fmla="*/ 125 w 221"/>
              <a:gd name="T29" fmla="*/ 7 h 96"/>
              <a:gd name="T30" fmla="*/ 125 w 221"/>
              <a:gd name="T31" fmla="*/ 81 h 96"/>
              <a:gd name="T32" fmla="*/ 111 w 221"/>
              <a:gd name="T33" fmla="*/ 96 h 96"/>
              <a:gd name="T34" fmla="*/ 109 w 221"/>
              <a:gd name="T35" fmla="*/ 96 h 96"/>
              <a:gd name="T36" fmla="*/ 99 w 221"/>
              <a:gd name="T37" fmla="*/ 92 h 96"/>
              <a:gd name="T38" fmla="*/ 94 w 221"/>
              <a:gd name="T39" fmla="*/ 82 h 96"/>
              <a:gd name="T40" fmla="*/ 94 w 221"/>
              <a:gd name="T41" fmla="*/ 19 h 96"/>
              <a:gd name="T42" fmla="*/ 88 w 221"/>
              <a:gd name="T43" fmla="*/ 12 h 96"/>
              <a:gd name="T44" fmla="*/ 83 w 221"/>
              <a:gd name="T45" fmla="*/ 14 h 96"/>
              <a:gd name="T46" fmla="*/ 80 w 221"/>
              <a:gd name="T47" fmla="*/ 19 h 96"/>
              <a:gd name="T48" fmla="*/ 80 w 221"/>
              <a:gd name="T49" fmla="*/ 55 h 96"/>
              <a:gd name="T50" fmla="*/ 67 w 221"/>
              <a:gd name="T51" fmla="*/ 70 h 96"/>
              <a:gd name="T52" fmla="*/ 55 w 221"/>
              <a:gd name="T53" fmla="*/ 66 h 96"/>
              <a:gd name="T54" fmla="*/ 50 w 221"/>
              <a:gd name="T55" fmla="*/ 56 h 96"/>
              <a:gd name="T56" fmla="*/ 50 w 221"/>
              <a:gd name="T57" fmla="*/ 42 h 96"/>
              <a:gd name="T58" fmla="*/ 44 w 221"/>
              <a:gd name="T59" fmla="*/ 35 h 96"/>
              <a:gd name="T60" fmla="*/ 38 w 221"/>
              <a:gd name="T61" fmla="*/ 36 h 96"/>
              <a:gd name="T62" fmla="*/ 36 w 221"/>
              <a:gd name="T63" fmla="*/ 41 h 96"/>
              <a:gd name="T64" fmla="*/ 36 w 221"/>
              <a:gd name="T65" fmla="*/ 57 h 96"/>
              <a:gd name="T66" fmla="*/ 24 w 221"/>
              <a:gd name="T67" fmla="*/ 68 h 96"/>
              <a:gd name="T68" fmla="*/ 0 w 221"/>
              <a:gd name="T69" fmla="*/ 6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1" h="96">
                <a:moveTo>
                  <a:pt x="221" y="64"/>
                </a:moveTo>
                <a:cubicBezTo>
                  <a:pt x="195" y="64"/>
                  <a:pt x="195" y="64"/>
                  <a:pt x="195" y="64"/>
                </a:cubicBezTo>
                <a:cubicBezTo>
                  <a:pt x="188" y="64"/>
                  <a:pt x="183" y="59"/>
                  <a:pt x="183" y="53"/>
                </a:cubicBezTo>
                <a:cubicBezTo>
                  <a:pt x="183" y="7"/>
                  <a:pt x="183" y="7"/>
                  <a:pt x="183" y="7"/>
                </a:cubicBezTo>
                <a:cubicBezTo>
                  <a:pt x="183" y="4"/>
                  <a:pt x="180" y="1"/>
                  <a:pt x="177" y="0"/>
                </a:cubicBezTo>
                <a:cubicBezTo>
                  <a:pt x="175" y="0"/>
                  <a:pt x="173" y="1"/>
                  <a:pt x="171" y="2"/>
                </a:cubicBezTo>
                <a:cubicBezTo>
                  <a:pt x="170" y="3"/>
                  <a:pt x="169" y="5"/>
                  <a:pt x="169" y="7"/>
                </a:cubicBezTo>
                <a:cubicBezTo>
                  <a:pt x="169" y="26"/>
                  <a:pt x="169" y="26"/>
                  <a:pt x="169" y="26"/>
                </a:cubicBezTo>
                <a:cubicBezTo>
                  <a:pt x="169" y="33"/>
                  <a:pt x="163" y="40"/>
                  <a:pt x="155" y="40"/>
                </a:cubicBezTo>
                <a:cubicBezTo>
                  <a:pt x="151" y="41"/>
                  <a:pt x="147" y="39"/>
                  <a:pt x="144" y="37"/>
                </a:cubicBezTo>
                <a:cubicBezTo>
                  <a:pt x="140" y="34"/>
                  <a:pt x="139" y="30"/>
                  <a:pt x="139" y="26"/>
                </a:cubicBezTo>
                <a:cubicBezTo>
                  <a:pt x="139" y="7"/>
                  <a:pt x="139" y="7"/>
                  <a:pt x="139" y="7"/>
                </a:cubicBezTo>
                <a:cubicBezTo>
                  <a:pt x="139" y="4"/>
                  <a:pt x="136" y="1"/>
                  <a:pt x="132" y="0"/>
                </a:cubicBezTo>
                <a:cubicBezTo>
                  <a:pt x="130" y="0"/>
                  <a:pt x="128" y="1"/>
                  <a:pt x="127" y="2"/>
                </a:cubicBezTo>
                <a:cubicBezTo>
                  <a:pt x="125" y="3"/>
                  <a:pt x="125" y="5"/>
                  <a:pt x="125" y="7"/>
                </a:cubicBezTo>
                <a:cubicBezTo>
                  <a:pt x="125" y="81"/>
                  <a:pt x="125" y="81"/>
                  <a:pt x="125" y="81"/>
                </a:cubicBezTo>
                <a:cubicBezTo>
                  <a:pt x="125" y="89"/>
                  <a:pt x="119" y="95"/>
                  <a:pt x="111" y="96"/>
                </a:cubicBezTo>
                <a:cubicBezTo>
                  <a:pt x="110" y="96"/>
                  <a:pt x="110" y="96"/>
                  <a:pt x="109" y="96"/>
                </a:cubicBezTo>
                <a:cubicBezTo>
                  <a:pt x="106" y="96"/>
                  <a:pt x="102" y="95"/>
                  <a:pt x="99" y="92"/>
                </a:cubicBezTo>
                <a:cubicBezTo>
                  <a:pt x="96" y="90"/>
                  <a:pt x="94" y="86"/>
                  <a:pt x="94" y="82"/>
                </a:cubicBezTo>
                <a:cubicBezTo>
                  <a:pt x="94" y="19"/>
                  <a:pt x="94" y="19"/>
                  <a:pt x="94" y="19"/>
                </a:cubicBezTo>
                <a:cubicBezTo>
                  <a:pt x="94" y="16"/>
                  <a:pt x="92" y="12"/>
                  <a:pt x="88" y="12"/>
                </a:cubicBezTo>
                <a:cubicBezTo>
                  <a:pt x="86" y="12"/>
                  <a:pt x="84" y="13"/>
                  <a:pt x="83" y="14"/>
                </a:cubicBezTo>
                <a:cubicBezTo>
                  <a:pt x="81" y="15"/>
                  <a:pt x="80" y="17"/>
                  <a:pt x="80" y="19"/>
                </a:cubicBezTo>
                <a:cubicBezTo>
                  <a:pt x="80" y="55"/>
                  <a:pt x="80" y="55"/>
                  <a:pt x="80" y="55"/>
                </a:cubicBezTo>
                <a:cubicBezTo>
                  <a:pt x="80" y="63"/>
                  <a:pt x="74" y="69"/>
                  <a:pt x="67" y="70"/>
                </a:cubicBezTo>
                <a:cubicBezTo>
                  <a:pt x="62" y="70"/>
                  <a:pt x="58" y="69"/>
                  <a:pt x="55" y="66"/>
                </a:cubicBezTo>
                <a:cubicBezTo>
                  <a:pt x="52" y="64"/>
                  <a:pt x="50" y="60"/>
                  <a:pt x="50" y="56"/>
                </a:cubicBezTo>
                <a:cubicBezTo>
                  <a:pt x="50" y="42"/>
                  <a:pt x="50" y="42"/>
                  <a:pt x="50" y="42"/>
                </a:cubicBezTo>
                <a:cubicBezTo>
                  <a:pt x="50" y="38"/>
                  <a:pt x="47" y="35"/>
                  <a:pt x="44" y="35"/>
                </a:cubicBezTo>
                <a:cubicBezTo>
                  <a:pt x="42" y="34"/>
                  <a:pt x="40" y="35"/>
                  <a:pt x="38" y="36"/>
                </a:cubicBezTo>
                <a:cubicBezTo>
                  <a:pt x="37" y="38"/>
                  <a:pt x="36" y="39"/>
                  <a:pt x="36" y="41"/>
                </a:cubicBezTo>
                <a:cubicBezTo>
                  <a:pt x="36" y="57"/>
                  <a:pt x="36" y="57"/>
                  <a:pt x="36" y="57"/>
                </a:cubicBezTo>
                <a:cubicBezTo>
                  <a:pt x="36" y="63"/>
                  <a:pt x="31" y="68"/>
                  <a:pt x="24" y="68"/>
                </a:cubicBezTo>
                <a:cubicBezTo>
                  <a:pt x="0" y="68"/>
                  <a:pt x="0" y="68"/>
                  <a:pt x="0" y="68"/>
                </a:cubicBezTo>
              </a:path>
            </a:pathLst>
          </a:custGeom>
          <a:noFill/>
          <a:ln w="15875">
            <a:solidFill>
              <a:schemeClr val="tx1"/>
            </a:solidFill>
          </a:ln>
          <a:effectLst/>
          <a:extLst>
            <a:ext uri="{909E8E84-426E-40DD-AFC4-6F175D3DCCD1}">
              <a14:hiddenFill xmlns:a14="http://schemas.microsoft.com/office/drawing/2010/main">
                <a:solidFill>
                  <a:srgbClr val="FFFFFF"/>
                </a:solidFill>
              </a14:hiddenFill>
            </a:ext>
          </a:ex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useBgFill="1">
        <p:nvSpPr>
          <p:cNvPr id="1206" name="Freeform: Shape 1205">
            <a:extLst>
              <a:ext uri="{FF2B5EF4-FFF2-40B4-BE49-F238E27FC236}">
                <a16:creationId xmlns:a16="http://schemas.microsoft.com/office/drawing/2014/main" id="{F6DD88D9-A391-46D7-80E8-181738C6935F}"/>
              </a:ext>
            </a:extLst>
          </p:cNvPr>
          <p:cNvSpPr/>
          <p:nvPr/>
        </p:nvSpPr>
        <p:spPr>
          <a:xfrm>
            <a:off x="6896084" y="780935"/>
            <a:ext cx="1541800" cy="1541800"/>
          </a:xfrm>
          <a:custGeom>
            <a:avLst/>
            <a:gdLst>
              <a:gd name="connsiteX0" fmla="*/ 770900 w 1541800"/>
              <a:gd name="connsiteY0" fmla="*/ 0 h 1541800"/>
              <a:gd name="connsiteX1" fmla="*/ 1541800 w 1541800"/>
              <a:gd name="connsiteY1" fmla="*/ 770900 h 1541800"/>
              <a:gd name="connsiteX2" fmla="*/ 770900 w 1541800"/>
              <a:gd name="connsiteY2" fmla="*/ 1541800 h 1541800"/>
              <a:gd name="connsiteX3" fmla="*/ 0 w 1541800"/>
              <a:gd name="connsiteY3" fmla="*/ 770900 h 1541800"/>
              <a:gd name="connsiteX4" fmla="*/ 770900 w 1541800"/>
              <a:gd name="connsiteY4" fmla="*/ 0 h 1541800"/>
              <a:gd name="connsiteX5" fmla="*/ 386409 w 1541800"/>
              <a:gd name="connsiteY5" fmla="*/ 446825 h 1541800"/>
              <a:gd name="connsiteX6" fmla="*/ 300352 w 1541800"/>
              <a:gd name="connsiteY6" fmla="*/ 532882 h 1541800"/>
              <a:gd name="connsiteX7" fmla="*/ 300352 w 1541800"/>
              <a:gd name="connsiteY7" fmla="*/ 1093230 h 1541800"/>
              <a:gd name="connsiteX8" fmla="*/ 386409 w 1541800"/>
              <a:gd name="connsiteY8" fmla="*/ 1179287 h 1541800"/>
              <a:gd name="connsiteX9" fmla="*/ 1157607 w 1541800"/>
              <a:gd name="connsiteY9" fmla="*/ 1179287 h 1541800"/>
              <a:gd name="connsiteX10" fmla="*/ 1243664 w 1541800"/>
              <a:gd name="connsiteY10" fmla="*/ 1093230 h 1541800"/>
              <a:gd name="connsiteX11" fmla="*/ 1243664 w 1541800"/>
              <a:gd name="connsiteY11" fmla="*/ 532882 h 1541800"/>
              <a:gd name="connsiteX12" fmla="*/ 1157607 w 1541800"/>
              <a:gd name="connsiteY12" fmla="*/ 446825 h 1541800"/>
              <a:gd name="connsiteX13" fmla="*/ 386409 w 1541800"/>
              <a:gd name="connsiteY13" fmla="*/ 446825 h 1541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41800" h="1541800">
                <a:moveTo>
                  <a:pt x="770900" y="0"/>
                </a:moveTo>
                <a:cubicBezTo>
                  <a:pt x="1196656" y="0"/>
                  <a:pt x="1541800" y="345144"/>
                  <a:pt x="1541800" y="770900"/>
                </a:cubicBezTo>
                <a:cubicBezTo>
                  <a:pt x="1541800" y="1196656"/>
                  <a:pt x="1196656" y="1541800"/>
                  <a:pt x="770900" y="1541800"/>
                </a:cubicBezTo>
                <a:cubicBezTo>
                  <a:pt x="345144" y="1541800"/>
                  <a:pt x="0" y="1196656"/>
                  <a:pt x="0" y="770900"/>
                </a:cubicBezTo>
                <a:cubicBezTo>
                  <a:pt x="0" y="345144"/>
                  <a:pt x="345144" y="0"/>
                  <a:pt x="770900" y="0"/>
                </a:cubicBezTo>
                <a:close/>
                <a:moveTo>
                  <a:pt x="386409" y="446825"/>
                </a:moveTo>
                <a:cubicBezTo>
                  <a:pt x="338881" y="446825"/>
                  <a:pt x="300352" y="485354"/>
                  <a:pt x="300352" y="532882"/>
                </a:cubicBezTo>
                <a:lnTo>
                  <a:pt x="300352" y="1093230"/>
                </a:lnTo>
                <a:cubicBezTo>
                  <a:pt x="300352" y="1140758"/>
                  <a:pt x="338881" y="1179287"/>
                  <a:pt x="386409" y="1179287"/>
                </a:cubicBezTo>
                <a:lnTo>
                  <a:pt x="1157607" y="1179287"/>
                </a:lnTo>
                <a:cubicBezTo>
                  <a:pt x="1205135" y="1179287"/>
                  <a:pt x="1243664" y="1140758"/>
                  <a:pt x="1243664" y="1093230"/>
                </a:cubicBezTo>
                <a:lnTo>
                  <a:pt x="1243664" y="532882"/>
                </a:lnTo>
                <a:cubicBezTo>
                  <a:pt x="1243664" y="485354"/>
                  <a:pt x="1205135" y="446825"/>
                  <a:pt x="1157607" y="446825"/>
                </a:cubicBezTo>
                <a:lnTo>
                  <a:pt x="386409" y="446825"/>
                </a:lnTo>
                <a:close/>
              </a:path>
            </a:pathLst>
          </a:custGeom>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grpSp>
        <p:nvGrpSpPr>
          <p:cNvPr id="1202" name="Group 1201">
            <a:extLst>
              <a:ext uri="{FF2B5EF4-FFF2-40B4-BE49-F238E27FC236}">
                <a16:creationId xmlns:a16="http://schemas.microsoft.com/office/drawing/2014/main" id="{6CDA22AB-E3CD-4FF4-B985-56EBE940C28B}"/>
              </a:ext>
            </a:extLst>
          </p:cNvPr>
          <p:cNvGrpSpPr/>
          <p:nvPr/>
        </p:nvGrpSpPr>
        <p:grpSpPr>
          <a:xfrm>
            <a:off x="7046261" y="1224424"/>
            <a:ext cx="1237129" cy="791456"/>
            <a:chOff x="7046261" y="1206393"/>
            <a:chExt cx="1237129" cy="791456"/>
          </a:xfrm>
        </p:grpSpPr>
        <p:sp>
          <p:nvSpPr>
            <p:cNvPr id="1200" name="Freeform: Shape 1199">
              <a:extLst>
                <a:ext uri="{FF2B5EF4-FFF2-40B4-BE49-F238E27FC236}">
                  <a16:creationId xmlns:a16="http://schemas.microsoft.com/office/drawing/2014/main" id="{B3667D96-B111-460F-9DB9-58FA0D8E83D4}"/>
                </a:ext>
              </a:extLst>
            </p:cNvPr>
            <p:cNvSpPr/>
            <p:nvPr/>
          </p:nvSpPr>
          <p:spPr>
            <a:xfrm>
              <a:off x="7190693" y="1206393"/>
              <a:ext cx="943312" cy="732462"/>
            </a:xfrm>
            <a:custGeom>
              <a:avLst/>
              <a:gdLst>
                <a:gd name="connsiteX0" fmla="*/ 86057 w 943312"/>
                <a:gd name="connsiteY0" fmla="*/ 0 h 732462"/>
                <a:gd name="connsiteX1" fmla="*/ 857255 w 943312"/>
                <a:gd name="connsiteY1" fmla="*/ 0 h 732462"/>
                <a:gd name="connsiteX2" fmla="*/ 943312 w 943312"/>
                <a:gd name="connsiteY2" fmla="*/ 86057 h 732462"/>
                <a:gd name="connsiteX3" fmla="*/ 943312 w 943312"/>
                <a:gd name="connsiteY3" fmla="*/ 646405 h 732462"/>
                <a:gd name="connsiteX4" fmla="*/ 857255 w 943312"/>
                <a:gd name="connsiteY4" fmla="*/ 732462 h 732462"/>
                <a:gd name="connsiteX5" fmla="*/ 86057 w 943312"/>
                <a:gd name="connsiteY5" fmla="*/ 732462 h 732462"/>
                <a:gd name="connsiteX6" fmla="*/ 0 w 943312"/>
                <a:gd name="connsiteY6" fmla="*/ 646405 h 732462"/>
                <a:gd name="connsiteX7" fmla="*/ 0 w 943312"/>
                <a:gd name="connsiteY7" fmla="*/ 86057 h 732462"/>
                <a:gd name="connsiteX8" fmla="*/ 86057 w 943312"/>
                <a:gd name="connsiteY8" fmla="*/ 0 h 732462"/>
                <a:gd name="connsiteX9" fmla="*/ 117482 w 943312"/>
                <a:gd name="connsiteY9" fmla="*/ 59431 h 732462"/>
                <a:gd name="connsiteX10" fmla="*/ 63037 w 943312"/>
                <a:gd name="connsiteY10" fmla="*/ 113876 h 732462"/>
                <a:gd name="connsiteX11" fmla="*/ 63037 w 943312"/>
                <a:gd name="connsiteY11" fmla="*/ 618584 h 732462"/>
                <a:gd name="connsiteX12" fmla="*/ 117482 w 943312"/>
                <a:gd name="connsiteY12" fmla="*/ 673029 h 732462"/>
                <a:gd name="connsiteX13" fmla="*/ 825831 w 943312"/>
                <a:gd name="connsiteY13" fmla="*/ 673029 h 732462"/>
                <a:gd name="connsiteX14" fmla="*/ 880276 w 943312"/>
                <a:gd name="connsiteY14" fmla="*/ 618584 h 732462"/>
                <a:gd name="connsiteX15" fmla="*/ 880276 w 943312"/>
                <a:gd name="connsiteY15" fmla="*/ 113876 h 732462"/>
                <a:gd name="connsiteX16" fmla="*/ 825831 w 943312"/>
                <a:gd name="connsiteY16" fmla="*/ 59431 h 732462"/>
                <a:gd name="connsiteX17" fmla="*/ 117482 w 943312"/>
                <a:gd name="connsiteY17" fmla="*/ 59431 h 732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43312" h="732462">
                  <a:moveTo>
                    <a:pt x="86057" y="0"/>
                  </a:moveTo>
                  <a:lnTo>
                    <a:pt x="857255" y="0"/>
                  </a:lnTo>
                  <a:cubicBezTo>
                    <a:pt x="904783" y="0"/>
                    <a:pt x="943312" y="38529"/>
                    <a:pt x="943312" y="86057"/>
                  </a:cubicBezTo>
                  <a:lnTo>
                    <a:pt x="943312" y="646405"/>
                  </a:lnTo>
                  <a:cubicBezTo>
                    <a:pt x="943312" y="693933"/>
                    <a:pt x="904783" y="732462"/>
                    <a:pt x="857255" y="732462"/>
                  </a:cubicBezTo>
                  <a:lnTo>
                    <a:pt x="86057" y="732462"/>
                  </a:lnTo>
                  <a:cubicBezTo>
                    <a:pt x="38529" y="732462"/>
                    <a:pt x="0" y="693933"/>
                    <a:pt x="0" y="646405"/>
                  </a:cubicBezTo>
                  <a:lnTo>
                    <a:pt x="0" y="86057"/>
                  </a:lnTo>
                  <a:cubicBezTo>
                    <a:pt x="0" y="38529"/>
                    <a:pt x="38529" y="0"/>
                    <a:pt x="86057" y="0"/>
                  </a:cubicBezTo>
                  <a:close/>
                  <a:moveTo>
                    <a:pt x="117482" y="59431"/>
                  </a:moveTo>
                  <a:cubicBezTo>
                    <a:pt x="87413" y="59431"/>
                    <a:pt x="63037" y="83807"/>
                    <a:pt x="63037" y="113876"/>
                  </a:cubicBezTo>
                  <a:lnTo>
                    <a:pt x="63037" y="618584"/>
                  </a:lnTo>
                  <a:cubicBezTo>
                    <a:pt x="63037" y="648653"/>
                    <a:pt x="87413" y="673029"/>
                    <a:pt x="117482" y="673029"/>
                  </a:cubicBezTo>
                  <a:lnTo>
                    <a:pt x="825831" y="673029"/>
                  </a:lnTo>
                  <a:cubicBezTo>
                    <a:pt x="855900" y="673029"/>
                    <a:pt x="880276" y="648653"/>
                    <a:pt x="880276" y="618584"/>
                  </a:cubicBezTo>
                  <a:lnTo>
                    <a:pt x="880276" y="113876"/>
                  </a:lnTo>
                  <a:cubicBezTo>
                    <a:pt x="880276" y="83807"/>
                    <a:pt x="855900" y="59431"/>
                    <a:pt x="825831" y="59431"/>
                  </a:cubicBezTo>
                  <a:lnTo>
                    <a:pt x="117482" y="59431"/>
                  </a:lnTo>
                  <a:close/>
                </a:path>
              </a:pathLst>
            </a:custGeom>
            <a:solidFill>
              <a:srgbClr val="727270"/>
            </a:solidFill>
            <a:ln w="12700">
              <a:solidFill>
                <a:schemeClr val="tx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cxnSp>
          <p:nvCxnSpPr>
            <p:cNvPr id="1182" name="Straight Connector 1181">
              <a:extLst>
                <a:ext uri="{FF2B5EF4-FFF2-40B4-BE49-F238E27FC236}">
                  <a16:creationId xmlns:a16="http://schemas.microsoft.com/office/drawing/2014/main" id="{068F6553-2D5F-4C94-8504-FEA931FB67F9}"/>
                </a:ext>
              </a:extLst>
            </p:cNvPr>
            <p:cNvCxnSpPr>
              <a:cxnSpLocks/>
            </p:cNvCxnSpPr>
            <p:nvPr/>
          </p:nvCxnSpPr>
          <p:spPr>
            <a:xfrm flipV="1">
              <a:off x="7046261" y="1890944"/>
              <a:ext cx="162407" cy="106905"/>
            </a:xfrm>
            <a:prstGeom prst="line">
              <a:avLst/>
            </a:prstGeom>
            <a:solidFill>
              <a:schemeClr val="accent6">
                <a:lumMod val="50000"/>
              </a:schemeClr>
            </a:solidFill>
            <a:ln w="12700">
              <a:solidFill>
                <a:schemeClr val="tx2"/>
              </a:solidFill>
            </a:ln>
            <a:effectLst/>
          </p:spPr>
          <p:style>
            <a:lnRef idx="1">
              <a:schemeClr val="accent1"/>
            </a:lnRef>
            <a:fillRef idx="3">
              <a:schemeClr val="accent1"/>
            </a:fillRef>
            <a:effectRef idx="2">
              <a:schemeClr val="accent1"/>
            </a:effectRef>
            <a:fontRef idx="minor">
              <a:schemeClr val="lt1"/>
            </a:fontRef>
          </p:style>
        </p:cxnSp>
        <p:cxnSp>
          <p:nvCxnSpPr>
            <p:cNvPr id="1183" name="Straight Connector 1182">
              <a:extLst>
                <a:ext uri="{FF2B5EF4-FFF2-40B4-BE49-F238E27FC236}">
                  <a16:creationId xmlns:a16="http://schemas.microsoft.com/office/drawing/2014/main" id="{AD850383-0EBA-40A5-96C7-478AEB345FCE}"/>
                </a:ext>
              </a:extLst>
            </p:cNvPr>
            <p:cNvCxnSpPr>
              <a:cxnSpLocks/>
            </p:cNvCxnSpPr>
            <p:nvPr/>
          </p:nvCxnSpPr>
          <p:spPr>
            <a:xfrm flipH="1" flipV="1">
              <a:off x="8120109" y="1893903"/>
              <a:ext cx="163281" cy="88578"/>
            </a:xfrm>
            <a:prstGeom prst="line">
              <a:avLst/>
            </a:prstGeom>
            <a:solidFill>
              <a:schemeClr val="accent6">
                <a:lumMod val="50000"/>
              </a:schemeClr>
            </a:solidFill>
            <a:ln w="12700">
              <a:solidFill>
                <a:schemeClr val="tx2"/>
              </a:solidFill>
            </a:ln>
            <a:effectLst/>
          </p:spPr>
          <p:style>
            <a:lnRef idx="1">
              <a:schemeClr val="accent1"/>
            </a:lnRef>
            <a:fillRef idx="3">
              <a:schemeClr val="accent1"/>
            </a:fillRef>
            <a:effectRef idx="2">
              <a:schemeClr val="accent1"/>
            </a:effectRef>
            <a:fontRef idx="minor">
              <a:schemeClr val="lt1"/>
            </a:fontRef>
          </p:style>
        </p:cxnSp>
      </p:grpSp>
      <p:grpSp>
        <p:nvGrpSpPr>
          <p:cNvPr id="1160" name="Group 1159">
            <a:extLst>
              <a:ext uri="{FF2B5EF4-FFF2-40B4-BE49-F238E27FC236}">
                <a16:creationId xmlns:a16="http://schemas.microsoft.com/office/drawing/2014/main" id="{9B2C4C3F-E253-47B0-8F74-253C0FF6E905}"/>
              </a:ext>
            </a:extLst>
          </p:cNvPr>
          <p:cNvGrpSpPr/>
          <p:nvPr/>
        </p:nvGrpSpPr>
        <p:grpSpPr>
          <a:xfrm>
            <a:off x="1259809" y="1116205"/>
            <a:ext cx="760720" cy="781420"/>
            <a:chOff x="1186067" y="1095374"/>
            <a:chExt cx="880856" cy="904825"/>
          </a:xfrm>
        </p:grpSpPr>
        <p:grpSp>
          <p:nvGrpSpPr>
            <p:cNvPr id="1145" name="Group 1144">
              <a:extLst>
                <a:ext uri="{FF2B5EF4-FFF2-40B4-BE49-F238E27FC236}">
                  <a16:creationId xmlns:a16="http://schemas.microsoft.com/office/drawing/2014/main" id="{A725D7C5-740A-4AEE-B9CC-87709DCA5D41}"/>
                </a:ext>
              </a:extLst>
            </p:cNvPr>
            <p:cNvGrpSpPr/>
            <p:nvPr/>
          </p:nvGrpSpPr>
          <p:grpSpPr>
            <a:xfrm>
              <a:off x="1186067" y="1095374"/>
              <a:ext cx="880856" cy="904825"/>
              <a:chOff x="1028905" y="945356"/>
              <a:chExt cx="880856" cy="904825"/>
            </a:xfrm>
          </p:grpSpPr>
          <p:grpSp>
            <p:nvGrpSpPr>
              <p:cNvPr id="1141" name="Group 1140">
                <a:extLst>
                  <a:ext uri="{FF2B5EF4-FFF2-40B4-BE49-F238E27FC236}">
                    <a16:creationId xmlns:a16="http://schemas.microsoft.com/office/drawing/2014/main" id="{168378D3-AC77-4EB6-AC18-6C3A87178211}"/>
                  </a:ext>
                </a:extLst>
              </p:cNvPr>
              <p:cNvGrpSpPr/>
              <p:nvPr/>
            </p:nvGrpSpPr>
            <p:grpSpPr>
              <a:xfrm>
                <a:off x="1028905" y="945356"/>
                <a:ext cx="880856" cy="831057"/>
                <a:chOff x="983662" y="1824038"/>
                <a:chExt cx="880856" cy="831057"/>
              </a:xfrm>
            </p:grpSpPr>
            <p:cxnSp>
              <p:nvCxnSpPr>
                <p:cNvPr id="1132" name="Straight Connector 1131">
                  <a:extLst>
                    <a:ext uri="{FF2B5EF4-FFF2-40B4-BE49-F238E27FC236}">
                      <a16:creationId xmlns:a16="http://schemas.microsoft.com/office/drawing/2014/main" id="{5BC3A17A-9458-4A25-BEA6-54D0BA465E25}"/>
                    </a:ext>
                  </a:extLst>
                </p:cNvPr>
                <p:cNvCxnSpPr>
                  <a:cxnSpLocks/>
                </p:cNvCxnSpPr>
                <p:nvPr/>
              </p:nvCxnSpPr>
              <p:spPr>
                <a:xfrm flipV="1">
                  <a:off x="1309688" y="1945481"/>
                  <a:ext cx="100012" cy="123827"/>
                </a:xfrm>
                <a:prstGeom prst="line">
                  <a:avLst/>
                </a:prstGeom>
                <a:gradFill rotWithShape="0">
                  <a:gsLst>
                    <a:gs pos="100000">
                      <a:srgbClr val="6B6C6B"/>
                    </a:gs>
                    <a:gs pos="21000">
                      <a:srgbClr val="545554"/>
                    </a:gs>
                  </a:gsLst>
                  <a:path path="circle">
                    <a:fillToRect l="2310796" t="757438" r="-2210796" b="-657438"/>
                  </a:path>
                  <a:tileRect l="-956926" t="-2412611" r="-2210796" b="-657438"/>
                </a:gradFill>
                <a:ln w="15875" cap="rnd">
                  <a:solidFill>
                    <a:schemeClr val="tx2"/>
                  </a:solidFill>
                </a:ln>
                <a:effectLst/>
              </p:spPr>
              <p:style>
                <a:lnRef idx="1">
                  <a:schemeClr val="accent1"/>
                </a:lnRef>
                <a:fillRef idx="3">
                  <a:schemeClr val="accent1"/>
                </a:fillRef>
                <a:effectRef idx="2">
                  <a:schemeClr val="accent1"/>
                </a:effectRef>
                <a:fontRef idx="minor">
                  <a:schemeClr val="lt1"/>
                </a:fontRef>
              </p:style>
            </p:cxnSp>
            <p:grpSp>
              <p:nvGrpSpPr>
                <p:cNvPr id="1140" name="Group 1139">
                  <a:extLst>
                    <a:ext uri="{FF2B5EF4-FFF2-40B4-BE49-F238E27FC236}">
                      <a16:creationId xmlns:a16="http://schemas.microsoft.com/office/drawing/2014/main" id="{E75A1A34-C54A-49CF-A57C-5CC003608BD9}"/>
                    </a:ext>
                  </a:extLst>
                </p:cNvPr>
                <p:cNvGrpSpPr/>
                <p:nvPr/>
              </p:nvGrpSpPr>
              <p:grpSpPr>
                <a:xfrm>
                  <a:off x="983662" y="1824038"/>
                  <a:ext cx="880856" cy="831057"/>
                  <a:chOff x="983662" y="1824038"/>
                  <a:chExt cx="880856" cy="831057"/>
                </a:xfrm>
              </p:grpSpPr>
              <p:sp>
                <p:nvSpPr>
                  <p:cNvPr id="1121" name="Rectangle: Rounded Corners 1120">
                    <a:extLst>
                      <a:ext uri="{FF2B5EF4-FFF2-40B4-BE49-F238E27FC236}">
                        <a16:creationId xmlns:a16="http://schemas.microsoft.com/office/drawing/2014/main" id="{C255AF4D-AE9E-49A0-854C-4DF44DBF802C}"/>
                      </a:ext>
                    </a:extLst>
                  </p:cNvPr>
                  <p:cNvSpPr/>
                  <p:nvPr/>
                </p:nvSpPr>
                <p:spPr>
                  <a:xfrm>
                    <a:off x="983662" y="2069307"/>
                    <a:ext cx="880856" cy="585788"/>
                  </a:xfrm>
                  <a:prstGeom prst="roundRect">
                    <a:avLst/>
                  </a:prstGeom>
                  <a:gradFill rotWithShape="0">
                    <a:gsLst>
                      <a:gs pos="100000">
                        <a:srgbClr val="6B6C6B"/>
                      </a:gs>
                      <a:gs pos="21000">
                        <a:srgbClr val="545554"/>
                      </a:gs>
                    </a:gsLst>
                    <a:path path="circle">
                      <a:fillToRect l="2310796" t="757438" r="-2210796" b="-657438"/>
                    </a:path>
                    <a:tileRect l="-956926" t="-2412611" r="-2210796" b="-657438"/>
                  </a:gradFill>
                  <a:ln w="15875">
                    <a:solidFill>
                      <a:schemeClr val="tx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1122" name="Rectangle: Rounded Corners 1121">
                    <a:extLst>
                      <a:ext uri="{FF2B5EF4-FFF2-40B4-BE49-F238E27FC236}">
                        <a16:creationId xmlns:a16="http://schemas.microsoft.com/office/drawing/2014/main" id="{BE66C79C-4E47-4D95-B6F1-AE0CB3B344AB}"/>
                      </a:ext>
                    </a:extLst>
                  </p:cNvPr>
                  <p:cNvSpPr/>
                  <p:nvPr/>
                </p:nvSpPr>
                <p:spPr>
                  <a:xfrm>
                    <a:off x="1040812" y="2124076"/>
                    <a:ext cx="633207" cy="478630"/>
                  </a:xfrm>
                  <a:prstGeom prst="roundRect">
                    <a:avLst>
                      <a:gd name="adj" fmla="val 10697"/>
                    </a:avLst>
                  </a:prstGeom>
                  <a:gradFill rotWithShape="0">
                    <a:gsLst>
                      <a:gs pos="100000">
                        <a:srgbClr val="6B6C6B"/>
                      </a:gs>
                      <a:gs pos="21000">
                        <a:srgbClr val="545554"/>
                      </a:gs>
                    </a:gsLst>
                    <a:path path="circle">
                      <a:fillToRect l="2310796" t="757438" r="-2210796" b="-657438"/>
                    </a:path>
                    <a:tileRect l="-956926" t="-2412611" r="-2210796" b="-657438"/>
                  </a:gradFill>
                  <a:ln w="15875">
                    <a:solidFill>
                      <a:schemeClr val="tx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grpSp>
                <p:nvGrpSpPr>
                  <p:cNvPr id="1130" name="Group 1129">
                    <a:extLst>
                      <a:ext uri="{FF2B5EF4-FFF2-40B4-BE49-F238E27FC236}">
                        <a16:creationId xmlns:a16="http://schemas.microsoft.com/office/drawing/2014/main" id="{C45B5187-AB4C-4006-B8B9-C320CFAD553E}"/>
                      </a:ext>
                    </a:extLst>
                  </p:cNvPr>
                  <p:cNvGrpSpPr/>
                  <p:nvPr/>
                </p:nvGrpSpPr>
                <p:grpSpPr>
                  <a:xfrm>
                    <a:off x="1720262" y="2183606"/>
                    <a:ext cx="103775" cy="385763"/>
                    <a:chOff x="1710737" y="2183606"/>
                    <a:chExt cx="103775" cy="385763"/>
                  </a:xfrm>
                </p:grpSpPr>
                <p:sp>
                  <p:nvSpPr>
                    <p:cNvPr id="1123" name="Oval 1122">
                      <a:extLst>
                        <a:ext uri="{FF2B5EF4-FFF2-40B4-BE49-F238E27FC236}">
                          <a16:creationId xmlns:a16="http://schemas.microsoft.com/office/drawing/2014/main" id="{B9BCCA70-C595-4BF4-8F7E-1FDA016A38BC}"/>
                        </a:ext>
                      </a:extLst>
                    </p:cNvPr>
                    <p:cNvSpPr/>
                    <p:nvPr/>
                  </p:nvSpPr>
                  <p:spPr>
                    <a:xfrm>
                      <a:off x="1713809" y="2471738"/>
                      <a:ext cx="97631" cy="97631"/>
                    </a:xfrm>
                    <a:prstGeom prst="ellipse">
                      <a:avLst/>
                    </a:prstGeom>
                    <a:solidFill>
                      <a:schemeClr val="tx1">
                        <a:alpha val="32000"/>
                      </a:schemeClr>
                    </a:solidFill>
                    <a:ln w="15875">
                      <a:solidFill>
                        <a:schemeClr val="tx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cxnSp>
                  <p:nvCxnSpPr>
                    <p:cNvPr id="1125" name="Straight Connector 1124">
                      <a:extLst>
                        <a:ext uri="{FF2B5EF4-FFF2-40B4-BE49-F238E27FC236}">
                          <a16:creationId xmlns:a16="http://schemas.microsoft.com/office/drawing/2014/main" id="{09760222-6791-477F-9590-A05AE0F8894D}"/>
                        </a:ext>
                      </a:extLst>
                    </p:cNvPr>
                    <p:cNvCxnSpPr/>
                    <p:nvPr/>
                  </p:nvCxnSpPr>
                  <p:spPr>
                    <a:xfrm>
                      <a:off x="1710737" y="2183606"/>
                      <a:ext cx="103775" cy="0"/>
                    </a:xfrm>
                    <a:prstGeom prst="line">
                      <a:avLst/>
                    </a:prstGeom>
                    <a:gradFill rotWithShape="0">
                      <a:gsLst>
                        <a:gs pos="100000">
                          <a:srgbClr val="6B6C6B"/>
                        </a:gs>
                        <a:gs pos="21000">
                          <a:srgbClr val="545554"/>
                        </a:gs>
                      </a:gsLst>
                      <a:path path="circle">
                        <a:fillToRect l="2310796" t="757438" r="-2210796" b="-657438"/>
                      </a:path>
                      <a:tileRect l="-956926" t="-2412611" r="-2210796" b="-657438"/>
                    </a:gradFill>
                    <a:ln w="15875" cap="rnd">
                      <a:solidFill>
                        <a:schemeClr val="tx2"/>
                      </a:solidFill>
                    </a:ln>
                    <a:effectLst/>
                  </p:spPr>
                  <p:style>
                    <a:lnRef idx="1">
                      <a:schemeClr val="accent1"/>
                    </a:lnRef>
                    <a:fillRef idx="3">
                      <a:schemeClr val="accent1"/>
                    </a:fillRef>
                    <a:effectRef idx="2">
                      <a:schemeClr val="accent1"/>
                    </a:effectRef>
                    <a:fontRef idx="minor">
                      <a:schemeClr val="lt1"/>
                    </a:fontRef>
                  </p:style>
                </p:cxnSp>
                <p:cxnSp>
                  <p:nvCxnSpPr>
                    <p:cNvPr id="1126" name="Straight Connector 1125">
                      <a:extLst>
                        <a:ext uri="{FF2B5EF4-FFF2-40B4-BE49-F238E27FC236}">
                          <a16:creationId xmlns:a16="http://schemas.microsoft.com/office/drawing/2014/main" id="{ABB519AB-36F2-4883-9B40-7D57814837ED}"/>
                        </a:ext>
                      </a:extLst>
                    </p:cNvPr>
                    <p:cNvCxnSpPr/>
                    <p:nvPr/>
                  </p:nvCxnSpPr>
                  <p:spPr>
                    <a:xfrm>
                      <a:off x="1710737" y="2233612"/>
                      <a:ext cx="103775" cy="0"/>
                    </a:xfrm>
                    <a:prstGeom prst="line">
                      <a:avLst/>
                    </a:prstGeom>
                    <a:gradFill rotWithShape="0">
                      <a:gsLst>
                        <a:gs pos="100000">
                          <a:srgbClr val="6B6C6B"/>
                        </a:gs>
                        <a:gs pos="21000">
                          <a:srgbClr val="545554"/>
                        </a:gs>
                      </a:gsLst>
                      <a:path path="circle">
                        <a:fillToRect l="2310796" t="757438" r="-2210796" b="-657438"/>
                      </a:path>
                      <a:tileRect l="-956926" t="-2412611" r="-2210796" b="-657438"/>
                    </a:gradFill>
                    <a:ln w="15875" cap="rnd">
                      <a:solidFill>
                        <a:schemeClr val="tx2"/>
                      </a:solidFill>
                    </a:ln>
                    <a:effectLst/>
                  </p:spPr>
                  <p:style>
                    <a:lnRef idx="1">
                      <a:schemeClr val="accent1"/>
                    </a:lnRef>
                    <a:fillRef idx="3">
                      <a:schemeClr val="accent1"/>
                    </a:fillRef>
                    <a:effectRef idx="2">
                      <a:schemeClr val="accent1"/>
                    </a:effectRef>
                    <a:fontRef idx="minor">
                      <a:schemeClr val="lt1"/>
                    </a:fontRef>
                  </p:style>
                </p:cxnSp>
                <p:cxnSp>
                  <p:nvCxnSpPr>
                    <p:cNvPr id="1127" name="Straight Connector 1126">
                      <a:extLst>
                        <a:ext uri="{FF2B5EF4-FFF2-40B4-BE49-F238E27FC236}">
                          <a16:creationId xmlns:a16="http://schemas.microsoft.com/office/drawing/2014/main" id="{8D1D71A9-E22A-4EA9-9886-F118CA10DDA7}"/>
                        </a:ext>
                      </a:extLst>
                    </p:cNvPr>
                    <p:cNvCxnSpPr/>
                    <p:nvPr/>
                  </p:nvCxnSpPr>
                  <p:spPr>
                    <a:xfrm>
                      <a:off x="1710737" y="2283619"/>
                      <a:ext cx="103775" cy="0"/>
                    </a:xfrm>
                    <a:prstGeom prst="line">
                      <a:avLst/>
                    </a:prstGeom>
                    <a:gradFill rotWithShape="0">
                      <a:gsLst>
                        <a:gs pos="100000">
                          <a:srgbClr val="6B6C6B"/>
                        </a:gs>
                        <a:gs pos="21000">
                          <a:srgbClr val="545554"/>
                        </a:gs>
                      </a:gsLst>
                      <a:path path="circle">
                        <a:fillToRect l="2310796" t="757438" r="-2210796" b="-657438"/>
                      </a:path>
                      <a:tileRect l="-956926" t="-2412611" r="-2210796" b="-657438"/>
                    </a:gradFill>
                    <a:ln w="15875" cap="rnd">
                      <a:solidFill>
                        <a:schemeClr val="tx2"/>
                      </a:solidFill>
                    </a:ln>
                    <a:effectLst/>
                  </p:spPr>
                  <p:style>
                    <a:lnRef idx="1">
                      <a:schemeClr val="accent1"/>
                    </a:lnRef>
                    <a:fillRef idx="3">
                      <a:schemeClr val="accent1"/>
                    </a:fillRef>
                    <a:effectRef idx="2">
                      <a:schemeClr val="accent1"/>
                    </a:effectRef>
                    <a:fontRef idx="minor">
                      <a:schemeClr val="lt1"/>
                    </a:fontRef>
                  </p:style>
                </p:cxnSp>
                <p:cxnSp>
                  <p:nvCxnSpPr>
                    <p:cNvPr id="1128" name="Straight Connector 1127">
                      <a:extLst>
                        <a:ext uri="{FF2B5EF4-FFF2-40B4-BE49-F238E27FC236}">
                          <a16:creationId xmlns:a16="http://schemas.microsoft.com/office/drawing/2014/main" id="{E07854A3-9AC4-47BC-9F02-453DA4C5D0E6}"/>
                        </a:ext>
                      </a:extLst>
                    </p:cNvPr>
                    <p:cNvCxnSpPr/>
                    <p:nvPr/>
                  </p:nvCxnSpPr>
                  <p:spPr>
                    <a:xfrm>
                      <a:off x="1710737" y="2338387"/>
                      <a:ext cx="103775" cy="0"/>
                    </a:xfrm>
                    <a:prstGeom prst="line">
                      <a:avLst/>
                    </a:prstGeom>
                    <a:gradFill rotWithShape="0">
                      <a:gsLst>
                        <a:gs pos="100000">
                          <a:srgbClr val="6B6C6B"/>
                        </a:gs>
                        <a:gs pos="21000">
                          <a:srgbClr val="545554"/>
                        </a:gs>
                      </a:gsLst>
                      <a:path path="circle">
                        <a:fillToRect l="2310796" t="757438" r="-2210796" b="-657438"/>
                      </a:path>
                      <a:tileRect l="-956926" t="-2412611" r="-2210796" b="-657438"/>
                    </a:gradFill>
                    <a:ln w="15875" cap="rnd">
                      <a:solidFill>
                        <a:schemeClr val="tx2"/>
                      </a:solidFill>
                    </a:ln>
                    <a:effectLst/>
                  </p:spPr>
                  <p:style>
                    <a:lnRef idx="1">
                      <a:schemeClr val="accent1"/>
                    </a:lnRef>
                    <a:fillRef idx="3">
                      <a:schemeClr val="accent1"/>
                    </a:fillRef>
                    <a:effectRef idx="2">
                      <a:schemeClr val="accent1"/>
                    </a:effectRef>
                    <a:fontRef idx="minor">
                      <a:schemeClr val="lt1"/>
                    </a:fontRef>
                  </p:style>
                </p:cxnSp>
                <p:sp>
                  <p:nvSpPr>
                    <p:cNvPr id="1129" name="Oval 1128">
                      <a:extLst>
                        <a:ext uri="{FF2B5EF4-FFF2-40B4-BE49-F238E27FC236}">
                          <a16:creationId xmlns:a16="http://schemas.microsoft.com/office/drawing/2014/main" id="{C812F37D-5DFE-491E-A15F-DBC06B3447C1}"/>
                        </a:ext>
                      </a:extLst>
                    </p:cNvPr>
                    <p:cNvSpPr/>
                    <p:nvPr/>
                  </p:nvSpPr>
                  <p:spPr>
                    <a:xfrm>
                      <a:off x="1738812" y="2390775"/>
                      <a:ext cx="47625" cy="47625"/>
                    </a:xfrm>
                    <a:prstGeom prst="ellipse">
                      <a:avLst/>
                    </a:prstGeom>
                    <a:gradFill rotWithShape="0">
                      <a:gsLst>
                        <a:gs pos="100000">
                          <a:srgbClr val="6B6C6B"/>
                        </a:gs>
                        <a:gs pos="21000">
                          <a:srgbClr val="545554"/>
                        </a:gs>
                      </a:gsLst>
                      <a:path path="circle">
                        <a:fillToRect l="2310796" t="757438" r="-2210796" b="-657438"/>
                      </a:path>
                      <a:tileRect l="-956926" t="-2412611" r="-2210796" b="-657438"/>
                    </a:gradFill>
                    <a:ln w="15875">
                      <a:solidFill>
                        <a:schemeClr val="tx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grpSp>
              <p:cxnSp>
                <p:nvCxnSpPr>
                  <p:cNvPr id="1136" name="Straight Connector 1135">
                    <a:extLst>
                      <a:ext uri="{FF2B5EF4-FFF2-40B4-BE49-F238E27FC236}">
                        <a16:creationId xmlns:a16="http://schemas.microsoft.com/office/drawing/2014/main" id="{79D950A8-F347-4A6D-89A4-25511590C290}"/>
                      </a:ext>
                    </a:extLst>
                  </p:cNvPr>
                  <p:cNvCxnSpPr>
                    <a:cxnSpLocks/>
                  </p:cNvCxnSpPr>
                  <p:nvPr/>
                </p:nvCxnSpPr>
                <p:spPr>
                  <a:xfrm flipH="1" flipV="1">
                    <a:off x="1233488" y="1874044"/>
                    <a:ext cx="80963" cy="195265"/>
                  </a:xfrm>
                  <a:prstGeom prst="line">
                    <a:avLst/>
                  </a:prstGeom>
                  <a:gradFill rotWithShape="0">
                    <a:gsLst>
                      <a:gs pos="100000">
                        <a:srgbClr val="6B6C6B"/>
                      </a:gs>
                      <a:gs pos="21000">
                        <a:srgbClr val="545554"/>
                      </a:gs>
                    </a:gsLst>
                    <a:path path="circle">
                      <a:fillToRect l="2310796" t="757438" r="-2210796" b="-657438"/>
                    </a:path>
                    <a:tileRect l="-956926" t="-2412611" r="-2210796" b="-657438"/>
                  </a:gradFill>
                  <a:ln w="15875" cap="rnd">
                    <a:solidFill>
                      <a:schemeClr val="tx2"/>
                    </a:solidFill>
                  </a:ln>
                  <a:effectLst/>
                </p:spPr>
                <p:style>
                  <a:lnRef idx="1">
                    <a:schemeClr val="accent1"/>
                  </a:lnRef>
                  <a:fillRef idx="3">
                    <a:schemeClr val="accent1"/>
                  </a:fillRef>
                  <a:effectRef idx="2">
                    <a:schemeClr val="accent1"/>
                  </a:effectRef>
                  <a:fontRef idx="minor">
                    <a:schemeClr val="lt1"/>
                  </a:fontRef>
                </p:style>
              </p:cxnSp>
              <p:sp useBgFill="1">
                <p:nvSpPr>
                  <p:cNvPr id="1138" name="Oval 1137">
                    <a:extLst>
                      <a:ext uri="{FF2B5EF4-FFF2-40B4-BE49-F238E27FC236}">
                        <a16:creationId xmlns:a16="http://schemas.microsoft.com/office/drawing/2014/main" id="{8A0163CB-108B-4EBF-98B0-E65D5D1354E0}"/>
                      </a:ext>
                    </a:extLst>
                  </p:cNvPr>
                  <p:cNvSpPr/>
                  <p:nvPr/>
                </p:nvSpPr>
                <p:spPr>
                  <a:xfrm>
                    <a:off x="1393531" y="1905000"/>
                    <a:ext cx="47625" cy="47625"/>
                  </a:xfrm>
                  <a:prstGeom prst="ellipse">
                    <a:avLst/>
                  </a:prstGeom>
                  <a:ln w="15875">
                    <a:solidFill>
                      <a:schemeClr val="tx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useBgFill="1">
                <p:nvSpPr>
                  <p:cNvPr id="1139" name="Oval 1138">
                    <a:extLst>
                      <a:ext uri="{FF2B5EF4-FFF2-40B4-BE49-F238E27FC236}">
                        <a16:creationId xmlns:a16="http://schemas.microsoft.com/office/drawing/2014/main" id="{086F7833-0560-40D9-A5AD-09AE44162770}"/>
                      </a:ext>
                    </a:extLst>
                  </p:cNvPr>
                  <p:cNvSpPr/>
                  <p:nvPr/>
                </p:nvSpPr>
                <p:spPr>
                  <a:xfrm>
                    <a:off x="1203031" y="1824038"/>
                    <a:ext cx="47625" cy="47625"/>
                  </a:xfrm>
                  <a:prstGeom prst="ellipse">
                    <a:avLst/>
                  </a:prstGeom>
                  <a:ln w="15875">
                    <a:solidFill>
                      <a:schemeClr val="tx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grpSp>
          </p:grpSp>
          <p:cxnSp>
            <p:nvCxnSpPr>
              <p:cNvPr id="1143" name="Straight Connector 1142">
                <a:extLst>
                  <a:ext uri="{FF2B5EF4-FFF2-40B4-BE49-F238E27FC236}">
                    <a16:creationId xmlns:a16="http://schemas.microsoft.com/office/drawing/2014/main" id="{70E7BC72-1F6E-412D-AA97-9821E28B61FC}"/>
                  </a:ext>
                </a:extLst>
              </p:cNvPr>
              <p:cNvCxnSpPr>
                <a:cxnSpLocks/>
              </p:cNvCxnSpPr>
              <p:nvPr/>
            </p:nvCxnSpPr>
            <p:spPr>
              <a:xfrm>
                <a:off x="1201789" y="1777898"/>
                <a:ext cx="0" cy="72283"/>
              </a:xfrm>
              <a:prstGeom prst="line">
                <a:avLst/>
              </a:prstGeom>
              <a:gradFill rotWithShape="0">
                <a:gsLst>
                  <a:gs pos="100000">
                    <a:srgbClr val="6B6C6B"/>
                  </a:gs>
                  <a:gs pos="21000">
                    <a:srgbClr val="545554"/>
                  </a:gs>
                </a:gsLst>
                <a:path path="circle">
                  <a:fillToRect l="2310796" t="757438" r="-2210796" b="-657438"/>
                </a:path>
                <a:tileRect l="-956926" t="-2412611" r="-2210796" b="-657438"/>
              </a:gradFill>
              <a:ln w="15875" cap="rnd">
                <a:solidFill>
                  <a:schemeClr val="tx2"/>
                </a:solidFill>
              </a:ln>
              <a:effectLst/>
            </p:spPr>
            <p:style>
              <a:lnRef idx="1">
                <a:schemeClr val="accent1"/>
              </a:lnRef>
              <a:fillRef idx="3">
                <a:schemeClr val="accent1"/>
              </a:fillRef>
              <a:effectRef idx="2">
                <a:schemeClr val="accent1"/>
              </a:effectRef>
              <a:fontRef idx="minor">
                <a:schemeClr val="lt1"/>
              </a:fontRef>
            </p:style>
          </p:cxnSp>
          <p:cxnSp>
            <p:nvCxnSpPr>
              <p:cNvPr id="1144" name="Straight Connector 1143">
                <a:extLst>
                  <a:ext uri="{FF2B5EF4-FFF2-40B4-BE49-F238E27FC236}">
                    <a16:creationId xmlns:a16="http://schemas.microsoft.com/office/drawing/2014/main" id="{231587A8-5FDD-4F07-8E9F-4A70A81B8BCC}"/>
                  </a:ext>
                </a:extLst>
              </p:cNvPr>
              <p:cNvCxnSpPr>
                <a:cxnSpLocks/>
              </p:cNvCxnSpPr>
              <p:nvPr/>
            </p:nvCxnSpPr>
            <p:spPr>
              <a:xfrm>
                <a:off x="1749477" y="1777898"/>
                <a:ext cx="0" cy="72283"/>
              </a:xfrm>
              <a:prstGeom prst="line">
                <a:avLst/>
              </a:prstGeom>
              <a:gradFill rotWithShape="0">
                <a:gsLst>
                  <a:gs pos="100000">
                    <a:srgbClr val="6B6C6B"/>
                  </a:gs>
                  <a:gs pos="21000">
                    <a:srgbClr val="545554"/>
                  </a:gs>
                </a:gsLst>
                <a:path path="circle">
                  <a:fillToRect l="2310796" t="757438" r="-2210796" b="-657438"/>
                </a:path>
                <a:tileRect l="-956926" t="-2412611" r="-2210796" b="-657438"/>
              </a:gradFill>
              <a:ln w="15875" cap="rnd">
                <a:solidFill>
                  <a:schemeClr val="tx2"/>
                </a:solidFill>
              </a:ln>
              <a:effectLst/>
            </p:spPr>
            <p:style>
              <a:lnRef idx="1">
                <a:schemeClr val="accent1"/>
              </a:lnRef>
              <a:fillRef idx="3">
                <a:schemeClr val="accent1"/>
              </a:fillRef>
              <a:effectRef idx="2">
                <a:schemeClr val="accent1"/>
              </a:effectRef>
              <a:fontRef idx="minor">
                <a:schemeClr val="lt1"/>
              </a:fontRef>
            </p:style>
          </p:cxnSp>
        </p:grpSp>
        <p:cxnSp>
          <p:nvCxnSpPr>
            <p:cNvPr id="1149" name="Straight Connector 1148">
              <a:extLst>
                <a:ext uri="{FF2B5EF4-FFF2-40B4-BE49-F238E27FC236}">
                  <a16:creationId xmlns:a16="http://schemas.microsoft.com/office/drawing/2014/main" id="{C84CC2F8-ADEF-4318-8D01-FC1AA49E0D85}"/>
                </a:ext>
              </a:extLst>
            </p:cNvPr>
            <p:cNvCxnSpPr>
              <a:cxnSpLocks/>
            </p:cNvCxnSpPr>
            <p:nvPr/>
          </p:nvCxnSpPr>
          <p:spPr>
            <a:xfrm flipH="1">
              <a:off x="1327801" y="1400859"/>
              <a:ext cx="121968" cy="125522"/>
            </a:xfrm>
            <a:prstGeom prst="line">
              <a:avLst/>
            </a:prstGeom>
            <a:gradFill rotWithShape="0">
              <a:gsLst>
                <a:gs pos="100000">
                  <a:srgbClr val="6B6C6B"/>
                </a:gs>
                <a:gs pos="21000">
                  <a:srgbClr val="545554"/>
                </a:gs>
              </a:gsLst>
              <a:path path="circle">
                <a:fillToRect l="2310796" t="757438" r="-2210796" b="-657438"/>
              </a:path>
              <a:tileRect l="-956926" t="-2412611" r="-2210796" b="-657438"/>
            </a:gradFill>
            <a:ln w="15875" cap="rnd">
              <a:solidFill>
                <a:schemeClr val="tx2"/>
              </a:solidFill>
            </a:ln>
            <a:effectLst/>
          </p:spPr>
          <p:style>
            <a:lnRef idx="1">
              <a:schemeClr val="accent1"/>
            </a:lnRef>
            <a:fillRef idx="3">
              <a:schemeClr val="accent1"/>
            </a:fillRef>
            <a:effectRef idx="2">
              <a:schemeClr val="accent1"/>
            </a:effectRef>
            <a:fontRef idx="minor">
              <a:schemeClr val="lt1"/>
            </a:fontRef>
          </p:style>
        </p:cxnSp>
        <p:cxnSp>
          <p:nvCxnSpPr>
            <p:cNvPr id="1151" name="Straight Connector 1150">
              <a:extLst>
                <a:ext uri="{FF2B5EF4-FFF2-40B4-BE49-F238E27FC236}">
                  <a16:creationId xmlns:a16="http://schemas.microsoft.com/office/drawing/2014/main" id="{7F3DC8CE-DF27-4CFC-9284-701DEAA11631}"/>
                </a:ext>
              </a:extLst>
            </p:cNvPr>
            <p:cNvCxnSpPr>
              <a:cxnSpLocks/>
            </p:cNvCxnSpPr>
            <p:nvPr/>
          </p:nvCxnSpPr>
          <p:spPr>
            <a:xfrm flipH="1">
              <a:off x="1462088" y="1403239"/>
              <a:ext cx="78170" cy="80448"/>
            </a:xfrm>
            <a:prstGeom prst="line">
              <a:avLst/>
            </a:prstGeom>
            <a:gradFill rotWithShape="0">
              <a:gsLst>
                <a:gs pos="100000">
                  <a:srgbClr val="6B6C6B"/>
                </a:gs>
                <a:gs pos="21000">
                  <a:srgbClr val="545554"/>
                </a:gs>
              </a:gsLst>
              <a:path path="circle">
                <a:fillToRect l="2310796" t="757438" r="-2210796" b="-657438"/>
              </a:path>
              <a:tileRect l="-956926" t="-2412611" r="-2210796" b="-657438"/>
            </a:gradFill>
            <a:ln w="15875" cap="rnd">
              <a:solidFill>
                <a:schemeClr val="tx2"/>
              </a:solidFill>
            </a:ln>
            <a:effectLst/>
          </p:spPr>
          <p:style>
            <a:lnRef idx="1">
              <a:schemeClr val="accent1"/>
            </a:lnRef>
            <a:fillRef idx="3">
              <a:schemeClr val="accent1"/>
            </a:fillRef>
            <a:effectRef idx="2">
              <a:schemeClr val="accent1"/>
            </a:effectRef>
            <a:fontRef idx="minor">
              <a:schemeClr val="lt1"/>
            </a:fontRef>
          </p:style>
        </p:cxnSp>
        <p:cxnSp>
          <p:nvCxnSpPr>
            <p:cNvPr id="1153" name="Straight Connector 1152">
              <a:extLst>
                <a:ext uri="{FF2B5EF4-FFF2-40B4-BE49-F238E27FC236}">
                  <a16:creationId xmlns:a16="http://schemas.microsoft.com/office/drawing/2014/main" id="{9D898187-7A13-4142-B9FF-1947A7AA584D}"/>
                </a:ext>
              </a:extLst>
            </p:cNvPr>
            <p:cNvCxnSpPr>
              <a:cxnSpLocks/>
            </p:cNvCxnSpPr>
            <p:nvPr/>
          </p:nvCxnSpPr>
          <p:spPr>
            <a:xfrm flipH="1">
              <a:off x="1397795" y="1509713"/>
              <a:ext cx="41813" cy="43031"/>
            </a:xfrm>
            <a:prstGeom prst="line">
              <a:avLst/>
            </a:prstGeom>
            <a:gradFill rotWithShape="0">
              <a:gsLst>
                <a:gs pos="100000">
                  <a:srgbClr val="6B6C6B"/>
                </a:gs>
                <a:gs pos="21000">
                  <a:srgbClr val="545554"/>
                </a:gs>
              </a:gsLst>
              <a:path path="circle">
                <a:fillToRect l="2310796" t="757438" r="-2210796" b="-657438"/>
              </a:path>
              <a:tileRect l="-956926" t="-2412611" r="-2210796" b="-657438"/>
            </a:gradFill>
            <a:ln w="15875" cap="rnd">
              <a:solidFill>
                <a:schemeClr val="tx2"/>
              </a:solidFill>
            </a:ln>
            <a:effectLst/>
          </p:spPr>
          <p:style>
            <a:lnRef idx="1">
              <a:schemeClr val="accent1"/>
            </a:lnRef>
            <a:fillRef idx="3">
              <a:schemeClr val="accent1"/>
            </a:fillRef>
            <a:effectRef idx="2">
              <a:schemeClr val="accent1"/>
            </a:effectRef>
            <a:fontRef idx="minor">
              <a:schemeClr val="lt1"/>
            </a:fontRef>
          </p:style>
        </p:cxnSp>
        <p:cxnSp>
          <p:nvCxnSpPr>
            <p:cNvPr id="1155" name="Straight Connector 1154">
              <a:extLst>
                <a:ext uri="{FF2B5EF4-FFF2-40B4-BE49-F238E27FC236}">
                  <a16:creationId xmlns:a16="http://schemas.microsoft.com/office/drawing/2014/main" id="{A3300C8F-F900-4BA3-B8D1-76183592A31A}"/>
                </a:ext>
              </a:extLst>
            </p:cNvPr>
            <p:cNvCxnSpPr>
              <a:cxnSpLocks/>
            </p:cNvCxnSpPr>
            <p:nvPr/>
          </p:nvCxnSpPr>
          <p:spPr>
            <a:xfrm flipH="1">
              <a:off x="1350169" y="1581149"/>
              <a:ext cx="16360" cy="16838"/>
            </a:xfrm>
            <a:prstGeom prst="line">
              <a:avLst/>
            </a:prstGeom>
            <a:gradFill rotWithShape="0">
              <a:gsLst>
                <a:gs pos="100000">
                  <a:srgbClr val="6B6C6B"/>
                </a:gs>
                <a:gs pos="21000">
                  <a:srgbClr val="545554"/>
                </a:gs>
              </a:gsLst>
              <a:path path="circle">
                <a:fillToRect l="2310796" t="757438" r="-2210796" b="-657438"/>
              </a:path>
              <a:tileRect l="-956926" t="-2412611" r="-2210796" b="-657438"/>
            </a:gradFill>
            <a:ln w="15875" cap="rnd">
              <a:solidFill>
                <a:schemeClr val="tx2"/>
              </a:solidFill>
            </a:ln>
            <a:effectLst/>
          </p:spPr>
          <p:style>
            <a:lnRef idx="1">
              <a:schemeClr val="accent1"/>
            </a:lnRef>
            <a:fillRef idx="3">
              <a:schemeClr val="accent1"/>
            </a:fillRef>
            <a:effectRef idx="2">
              <a:schemeClr val="accent1"/>
            </a:effectRef>
            <a:fontRef idx="minor">
              <a:schemeClr val="lt1"/>
            </a:fontRef>
          </p:style>
        </p:cxnSp>
      </p:grpSp>
      <p:sp>
        <p:nvSpPr>
          <p:cNvPr id="1165" name="Rectangle 1164">
            <a:extLst>
              <a:ext uri="{FF2B5EF4-FFF2-40B4-BE49-F238E27FC236}">
                <a16:creationId xmlns:a16="http://schemas.microsoft.com/office/drawing/2014/main" id="{82A6F0EF-6A54-4A74-92E1-A459BE3257EA}"/>
              </a:ext>
            </a:extLst>
          </p:cNvPr>
          <p:cNvSpPr/>
          <p:nvPr/>
        </p:nvSpPr>
        <p:spPr>
          <a:xfrm>
            <a:off x="663191" y="1889090"/>
            <a:ext cx="1718268" cy="467248"/>
          </a:xfrm>
          <a:prstGeom prst="rect">
            <a:avLst/>
          </a:prstGeom>
          <a:gradFill rotWithShape="0">
            <a:gsLst>
              <a:gs pos="100000">
                <a:srgbClr val="6B6C6B"/>
              </a:gs>
              <a:gs pos="21000">
                <a:srgbClr val="545554"/>
              </a:gs>
            </a:gsLst>
            <a:path path="circle">
              <a:fillToRect l="2310796" t="757438" r="-2210796" b="-657438"/>
            </a:path>
            <a:tileRect l="-956926" t="-2412611" r="-2210796" b="-657438"/>
          </a:gradFill>
          <a:ln w="15875" cap="rnd">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useBgFill="1">
        <p:nvSpPr>
          <p:cNvPr id="1167" name="Oval 1166">
            <a:extLst>
              <a:ext uri="{FF2B5EF4-FFF2-40B4-BE49-F238E27FC236}">
                <a16:creationId xmlns:a16="http://schemas.microsoft.com/office/drawing/2014/main" id="{79F3E530-0FFE-45B5-91D9-83885E840584}"/>
              </a:ext>
            </a:extLst>
          </p:cNvPr>
          <p:cNvSpPr/>
          <p:nvPr/>
        </p:nvSpPr>
        <p:spPr>
          <a:xfrm>
            <a:off x="1965492" y="2963918"/>
            <a:ext cx="1723696" cy="1723696"/>
          </a:xfrm>
          <a:prstGeom prst="ellipse">
            <a:avLst/>
          </a:prstGeom>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pic>
        <p:nvPicPr>
          <p:cNvPr id="2" name="Picture 1">
            <a:extLst>
              <a:ext uri="{FF2B5EF4-FFF2-40B4-BE49-F238E27FC236}">
                <a16:creationId xmlns:a16="http://schemas.microsoft.com/office/drawing/2014/main" id="{02E87729-6F5F-4C58-82FA-09D8B31826A2}"/>
              </a:ext>
            </a:extLst>
          </p:cNvPr>
          <p:cNvPicPr>
            <a:picLocks/>
          </p:cNvPicPr>
          <p:nvPr/>
        </p:nvPicPr>
        <p:blipFill rotWithShape="1">
          <a:blip r:embed="rId3"/>
          <a:srcRect l="15821" t="23576" r="16273" b="25459"/>
          <a:stretch/>
        </p:blipFill>
        <p:spPr>
          <a:xfrm>
            <a:off x="3626676" y="3932343"/>
            <a:ext cx="437738" cy="328531"/>
          </a:xfrm>
          <a:prstGeom prst="rect">
            <a:avLst/>
          </a:prstGeom>
        </p:spPr>
      </p:pic>
      <p:sp>
        <p:nvSpPr>
          <p:cNvPr id="1170" name="Freeform 128">
            <a:extLst>
              <a:ext uri="{FF2B5EF4-FFF2-40B4-BE49-F238E27FC236}">
                <a16:creationId xmlns:a16="http://schemas.microsoft.com/office/drawing/2014/main" id="{E2C9FF6E-8110-4004-81B5-2B31723130C2}"/>
              </a:ext>
            </a:extLst>
          </p:cNvPr>
          <p:cNvSpPr>
            <a:spLocks noChangeAspect="1"/>
          </p:cNvSpPr>
          <p:nvPr/>
        </p:nvSpPr>
        <p:spPr bwMode="white">
          <a:xfrm>
            <a:off x="3141512" y="3252345"/>
            <a:ext cx="440260" cy="243206"/>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tx1">
              <a:alpha val="36000"/>
            </a:schemeClr>
          </a:solidFill>
          <a:ln w="22225">
            <a:noFill/>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74746"/>
              </a:solidFill>
              <a:effectLst/>
              <a:uLnTx/>
              <a:uFillTx/>
              <a:latin typeface="Arial"/>
              <a:ea typeface="+mn-ea"/>
              <a:cs typeface="+mn-cs"/>
            </a:endParaRPr>
          </a:p>
        </p:txBody>
      </p:sp>
      <p:sp>
        <p:nvSpPr>
          <p:cNvPr id="1171" name="Freeform 128">
            <a:extLst>
              <a:ext uri="{FF2B5EF4-FFF2-40B4-BE49-F238E27FC236}">
                <a16:creationId xmlns:a16="http://schemas.microsoft.com/office/drawing/2014/main" id="{B25C8CBC-C295-4C2F-9513-230A35136042}"/>
              </a:ext>
            </a:extLst>
          </p:cNvPr>
          <p:cNvSpPr>
            <a:spLocks noChangeAspect="1"/>
          </p:cNvSpPr>
          <p:nvPr/>
        </p:nvSpPr>
        <p:spPr bwMode="white">
          <a:xfrm>
            <a:off x="2106568" y="3119140"/>
            <a:ext cx="748655" cy="413567"/>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tx1">
              <a:alpha val="36000"/>
            </a:schemeClr>
          </a:solidFill>
          <a:ln w="22225">
            <a:noFill/>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74746"/>
              </a:solidFill>
              <a:effectLst/>
              <a:uLnTx/>
              <a:uFillTx/>
              <a:latin typeface="Arial"/>
              <a:ea typeface="+mn-ea"/>
              <a:cs typeface="+mn-cs"/>
            </a:endParaRPr>
          </a:p>
        </p:txBody>
      </p:sp>
      <p:grpSp>
        <p:nvGrpSpPr>
          <p:cNvPr id="1175" name="Group 1174">
            <a:extLst>
              <a:ext uri="{FF2B5EF4-FFF2-40B4-BE49-F238E27FC236}">
                <a16:creationId xmlns:a16="http://schemas.microsoft.com/office/drawing/2014/main" id="{0E13C9F5-E0EC-4070-A18D-6AE1C98AF8D1}"/>
              </a:ext>
            </a:extLst>
          </p:cNvPr>
          <p:cNvGrpSpPr/>
          <p:nvPr/>
        </p:nvGrpSpPr>
        <p:grpSpPr>
          <a:xfrm>
            <a:off x="2685275" y="3245856"/>
            <a:ext cx="588723" cy="325220"/>
            <a:chOff x="1097879" y="4182384"/>
            <a:chExt cx="729348" cy="402903"/>
          </a:xfrm>
        </p:grpSpPr>
        <p:sp>
          <p:nvSpPr>
            <p:cNvPr id="1174" name="Freeform 128">
              <a:extLst>
                <a:ext uri="{FF2B5EF4-FFF2-40B4-BE49-F238E27FC236}">
                  <a16:creationId xmlns:a16="http://schemas.microsoft.com/office/drawing/2014/main" id="{30D3AB72-9D10-4AB7-8647-23ED320A22FF}"/>
                </a:ext>
              </a:extLst>
            </p:cNvPr>
            <p:cNvSpPr>
              <a:spLocks noChangeAspect="1"/>
            </p:cNvSpPr>
            <p:nvPr/>
          </p:nvSpPr>
          <p:spPr bwMode="white">
            <a:xfrm>
              <a:off x="1097879" y="4182384"/>
              <a:ext cx="729348" cy="402903"/>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4F4F4F"/>
            </a:solidFill>
            <a:ln w="15875">
              <a:solidFill>
                <a:schemeClr val="tx1"/>
              </a:solidFill>
            </a:ln>
            <a:effectLst/>
            <a:ex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1173" name="Freeform: Shape 1172">
              <a:extLst>
                <a:ext uri="{FF2B5EF4-FFF2-40B4-BE49-F238E27FC236}">
                  <a16:creationId xmlns:a16="http://schemas.microsoft.com/office/drawing/2014/main" id="{6B10B594-FB5E-4788-8D0E-B98DD9472FA2}"/>
                </a:ext>
              </a:extLst>
            </p:cNvPr>
            <p:cNvSpPr>
              <a:spLocks noChangeAspect="1"/>
            </p:cNvSpPr>
            <p:nvPr/>
          </p:nvSpPr>
          <p:spPr bwMode="white">
            <a:xfrm>
              <a:off x="1097879" y="4182384"/>
              <a:ext cx="483702" cy="402903"/>
            </a:xfrm>
            <a:custGeom>
              <a:avLst/>
              <a:gdLst>
                <a:gd name="connsiteX0" fmla="*/ 722930 w 1051885"/>
                <a:gd name="connsiteY0" fmla="*/ 0 h 876174"/>
                <a:gd name="connsiteX1" fmla="*/ 1009511 w 1051885"/>
                <a:gd name="connsiteY1" fmla="*/ 128912 h 876174"/>
                <a:gd name="connsiteX2" fmla="*/ 1051885 w 1051885"/>
                <a:gd name="connsiteY2" fmla="*/ 192757 h 876174"/>
                <a:gd name="connsiteX3" fmla="*/ 528103 w 1051885"/>
                <a:gd name="connsiteY3" fmla="*/ 876174 h 876174"/>
                <a:gd name="connsiteX4" fmla="*/ 520878 w 1051885"/>
                <a:gd name="connsiteY4" fmla="*/ 876174 h 876174"/>
                <a:gd name="connsiteX5" fmla="*/ 177616 w 1051885"/>
                <a:gd name="connsiteY5" fmla="*/ 876174 h 876174"/>
                <a:gd name="connsiteX6" fmla="*/ 0 w 1051885"/>
                <a:gd name="connsiteY6" fmla="*/ 695327 h 876174"/>
                <a:gd name="connsiteX7" fmla="*/ 133991 w 1051885"/>
                <a:gd name="connsiteY7" fmla="*/ 523834 h 876174"/>
                <a:gd name="connsiteX8" fmla="*/ 342768 w 1051885"/>
                <a:gd name="connsiteY8" fmla="*/ 361695 h 876174"/>
                <a:gd name="connsiteX9" fmla="*/ 722930 w 1051885"/>
                <a:gd name="connsiteY9" fmla="*/ 0 h 876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51885" h="876174">
                  <a:moveTo>
                    <a:pt x="722930" y="0"/>
                  </a:moveTo>
                  <a:cubicBezTo>
                    <a:pt x="835108" y="0"/>
                    <a:pt x="938523" y="49110"/>
                    <a:pt x="1009511" y="128912"/>
                  </a:cubicBezTo>
                  <a:lnTo>
                    <a:pt x="1051885" y="192757"/>
                  </a:lnTo>
                  <a:lnTo>
                    <a:pt x="528103" y="876174"/>
                  </a:lnTo>
                  <a:lnTo>
                    <a:pt x="520878" y="876174"/>
                  </a:lnTo>
                  <a:cubicBezTo>
                    <a:pt x="177616" y="876174"/>
                    <a:pt x="177616" y="876174"/>
                    <a:pt x="177616" y="876174"/>
                  </a:cubicBezTo>
                  <a:cubicBezTo>
                    <a:pt x="81018" y="876174"/>
                    <a:pt x="0" y="795105"/>
                    <a:pt x="0" y="695327"/>
                  </a:cubicBezTo>
                  <a:cubicBezTo>
                    <a:pt x="0" y="611139"/>
                    <a:pt x="56090" y="542542"/>
                    <a:pt x="133991" y="523834"/>
                  </a:cubicBezTo>
                  <a:cubicBezTo>
                    <a:pt x="171384" y="436528"/>
                    <a:pt x="249286" y="374167"/>
                    <a:pt x="342768" y="361695"/>
                  </a:cubicBezTo>
                  <a:cubicBezTo>
                    <a:pt x="352117" y="162139"/>
                    <a:pt x="520385" y="0"/>
                    <a:pt x="722930" y="0"/>
                  </a:cubicBezTo>
                  <a:close/>
                </a:path>
              </a:pathLst>
            </a:custGeom>
            <a:solidFill>
              <a:schemeClr val="tx1">
                <a:alpha val="36000"/>
              </a:schemeClr>
            </a:solidFill>
            <a:ln w="25400">
              <a:noFill/>
            </a:ln>
            <a:effectLst/>
            <a:extLst/>
          </p:spPr>
          <p:txBody>
            <a:bodyPr vert="horz" wrap="square" lIns="121920" tIns="60960" rIns="121920" bIns="60960" numCol="1" anchor="t" anchorCtr="0" compatLnSpc="1">
              <a:prstTxWarp prst="textNoShape">
                <a:avLst/>
              </a:prstTxWarp>
              <a:noAutofit/>
            </a:bodyPr>
            <a:lstStyle/>
            <a:p>
              <a:pPr marL="0" marR="0" lvl="0" indent="0" algn="l" defTabSz="121912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grpSp>
        <p:nvGrpSpPr>
          <p:cNvPr id="976" name="Group 975">
            <a:extLst>
              <a:ext uri="{FF2B5EF4-FFF2-40B4-BE49-F238E27FC236}">
                <a16:creationId xmlns:a16="http://schemas.microsoft.com/office/drawing/2014/main" id="{FEE4DAEF-474F-4DFE-BC07-C5F52596F1D9}"/>
              </a:ext>
            </a:extLst>
          </p:cNvPr>
          <p:cNvGrpSpPr/>
          <p:nvPr/>
        </p:nvGrpSpPr>
        <p:grpSpPr>
          <a:xfrm>
            <a:off x="2102126" y="3780768"/>
            <a:ext cx="884388" cy="503637"/>
            <a:chOff x="2252004" y="3693813"/>
            <a:chExt cx="895585" cy="510013"/>
          </a:xfrm>
        </p:grpSpPr>
        <p:sp useBgFill="1">
          <p:nvSpPr>
            <p:cNvPr id="954" name="Rectangle 953">
              <a:extLst>
                <a:ext uri="{FF2B5EF4-FFF2-40B4-BE49-F238E27FC236}">
                  <a16:creationId xmlns:a16="http://schemas.microsoft.com/office/drawing/2014/main" id="{ADE285D7-1DED-432D-9CF9-2A151F27DFA4}"/>
                </a:ext>
              </a:extLst>
            </p:cNvPr>
            <p:cNvSpPr/>
            <p:nvPr/>
          </p:nvSpPr>
          <p:spPr>
            <a:xfrm>
              <a:off x="2315168" y="3820936"/>
              <a:ext cx="769256" cy="382890"/>
            </a:xfrm>
            <a:prstGeom prst="rect">
              <a:avLst/>
            </a:prstGeom>
            <a:ln w="15875">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useBgFill="1">
          <p:nvSpPr>
            <p:cNvPr id="967" name="Freeform: Shape 966">
              <a:extLst>
                <a:ext uri="{FF2B5EF4-FFF2-40B4-BE49-F238E27FC236}">
                  <a16:creationId xmlns:a16="http://schemas.microsoft.com/office/drawing/2014/main" id="{39FE930D-0AF6-45A9-A703-5DA4F86E287D}"/>
                </a:ext>
              </a:extLst>
            </p:cNvPr>
            <p:cNvSpPr/>
            <p:nvPr/>
          </p:nvSpPr>
          <p:spPr>
            <a:xfrm>
              <a:off x="2252004" y="3693813"/>
              <a:ext cx="895585" cy="192387"/>
            </a:xfrm>
            <a:custGeom>
              <a:avLst/>
              <a:gdLst>
                <a:gd name="connsiteX0" fmla="*/ 792869 w 895585"/>
                <a:gd name="connsiteY0" fmla="*/ 132784 h 192387"/>
                <a:gd name="connsiteX1" fmla="*/ 794713 w 895585"/>
                <a:gd name="connsiteY1" fmla="*/ 137234 h 192387"/>
                <a:gd name="connsiteX2" fmla="*/ 796556 w 895585"/>
                <a:gd name="connsiteY2" fmla="*/ 132784 h 192387"/>
                <a:gd name="connsiteX3" fmla="*/ 693749 w 895585"/>
                <a:gd name="connsiteY3" fmla="*/ 132784 h 192387"/>
                <a:gd name="connsiteX4" fmla="*/ 695594 w 895585"/>
                <a:gd name="connsiteY4" fmla="*/ 137238 h 192387"/>
                <a:gd name="connsiteX5" fmla="*/ 697439 w 895585"/>
                <a:gd name="connsiteY5" fmla="*/ 132784 h 192387"/>
                <a:gd name="connsiteX6" fmla="*/ 594629 w 895585"/>
                <a:gd name="connsiteY6" fmla="*/ 132784 h 192387"/>
                <a:gd name="connsiteX7" fmla="*/ 596474 w 895585"/>
                <a:gd name="connsiteY7" fmla="*/ 137238 h 192387"/>
                <a:gd name="connsiteX8" fmla="*/ 598319 w 895585"/>
                <a:gd name="connsiteY8" fmla="*/ 132784 h 192387"/>
                <a:gd name="connsiteX9" fmla="*/ 495509 w 895585"/>
                <a:gd name="connsiteY9" fmla="*/ 132784 h 192387"/>
                <a:gd name="connsiteX10" fmla="*/ 497354 w 895585"/>
                <a:gd name="connsiteY10" fmla="*/ 137238 h 192387"/>
                <a:gd name="connsiteX11" fmla="*/ 499199 w 895585"/>
                <a:gd name="connsiteY11" fmla="*/ 132784 h 192387"/>
                <a:gd name="connsiteX12" fmla="*/ 396389 w 895585"/>
                <a:gd name="connsiteY12" fmla="*/ 132784 h 192387"/>
                <a:gd name="connsiteX13" fmla="*/ 398234 w 895585"/>
                <a:gd name="connsiteY13" fmla="*/ 137238 h 192387"/>
                <a:gd name="connsiteX14" fmla="*/ 400079 w 895585"/>
                <a:gd name="connsiteY14" fmla="*/ 132784 h 192387"/>
                <a:gd name="connsiteX15" fmla="*/ 297269 w 895585"/>
                <a:gd name="connsiteY15" fmla="*/ 132784 h 192387"/>
                <a:gd name="connsiteX16" fmla="*/ 299114 w 895585"/>
                <a:gd name="connsiteY16" fmla="*/ 137238 h 192387"/>
                <a:gd name="connsiteX17" fmla="*/ 300959 w 895585"/>
                <a:gd name="connsiteY17" fmla="*/ 132784 h 192387"/>
                <a:gd name="connsiteX18" fmla="*/ 198149 w 895585"/>
                <a:gd name="connsiteY18" fmla="*/ 132784 h 192387"/>
                <a:gd name="connsiteX19" fmla="*/ 199994 w 895585"/>
                <a:gd name="connsiteY19" fmla="*/ 137238 h 192387"/>
                <a:gd name="connsiteX20" fmla="*/ 201839 w 895585"/>
                <a:gd name="connsiteY20" fmla="*/ 132784 h 192387"/>
                <a:gd name="connsiteX21" fmla="*/ 99029 w 895585"/>
                <a:gd name="connsiteY21" fmla="*/ 132784 h 192387"/>
                <a:gd name="connsiteX22" fmla="*/ 100874 w 895585"/>
                <a:gd name="connsiteY22" fmla="*/ 137238 h 192387"/>
                <a:gd name="connsiteX23" fmla="*/ 102719 w 895585"/>
                <a:gd name="connsiteY23" fmla="*/ 132784 h 192387"/>
                <a:gd name="connsiteX24" fmla="*/ 33196 w 895585"/>
                <a:gd name="connsiteY24" fmla="*/ 0 h 192387"/>
                <a:gd name="connsiteX25" fmla="*/ 862389 w 895585"/>
                <a:gd name="connsiteY25" fmla="*/ 0 h 192387"/>
                <a:gd name="connsiteX26" fmla="*/ 895585 w 895585"/>
                <a:gd name="connsiteY26" fmla="*/ 132784 h 192387"/>
                <a:gd name="connsiteX27" fmla="*/ 891986 w 895585"/>
                <a:gd name="connsiteY27" fmla="*/ 132784 h 192387"/>
                <a:gd name="connsiteX28" fmla="*/ 895468 w 895585"/>
                <a:gd name="connsiteY28" fmla="*/ 141190 h 192387"/>
                <a:gd name="connsiteX29" fmla="*/ 844271 w 895585"/>
                <a:gd name="connsiteY29" fmla="*/ 192387 h 192387"/>
                <a:gd name="connsiteX30" fmla="*/ 808070 w 895585"/>
                <a:gd name="connsiteY30" fmla="*/ 177392 h 192387"/>
                <a:gd name="connsiteX31" fmla="*/ 794713 w 895585"/>
                <a:gd name="connsiteY31" fmla="*/ 145146 h 192387"/>
                <a:gd name="connsiteX32" fmla="*/ 781356 w 895585"/>
                <a:gd name="connsiteY32" fmla="*/ 177392 h 192387"/>
                <a:gd name="connsiteX33" fmla="*/ 745154 w 895585"/>
                <a:gd name="connsiteY33" fmla="*/ 192387 h 192387"/>
                <a:gd name="connsiteX34" fmla="*/ 708952 w 895585"/>
                <a:gd name="connsiteY34" fmla="*/ 177392 h 192387"/>
                <a:gd name="connsiteX35" fmla="*/ 695594 w 895585"/>
                <a:gd name="connsiteY35" fmla="*/ 145142 h 192387"/>
                <a:gd name="connsiteX36" fmla="*/ 682236 w 895585"/>
                <a:gd name="connsiteY36" fmla="*/ 177392 h 192387"/>
                <a:gd name="connsiteX37" fmla="*/ 646034 w 895585"/>
                <a:gd name="connsiteY37" fmla="*/ 192387 h 192387"/>
                <a:gd name="connsiteX38" fmla="*/ 609832 w 895585"/>
                <a:gd name="connsiteY38" fmla="*/ 177392 h 192387"/>
                <a:gd name="connsiteX39" fmla="*/ 596474 w 895585"/>
                <a:gd name="connsiteY39" fmla="*/ 145142 h 192387"/>
                <a:gd name="connsiteX40" fmla="*/ 583116 w 895585"/>
                <a:gd name="connsiteY40" fmla="*/ 177392 h 192387"/>
                <a:gd name="connsiteX41" fmla="*/ 546914 w 895585"/>
                <a:gd name="connsiteY41" fmla="*/ 192387 h 192387"/>
                <a:gd name="connsiteX42" fmla="*/ 510712 w 895585"/>
                <a:gd name="connsiteY42" fmla="*/ 177392 h 192387"/>
                <a:gd name="connsiteX43" fmla="*/ 497354 w 895585"/>
                <a:gd name="connsiteY43" fmla="*/ 145142 h 192387"/>
                <a:gd name="connsiteX44" fmla="*/ 483996 w 895585"/>
                <a:gd name="connsiteY44" fmla="*/ 177392 h 192387"/>
                <a:gd name="connsiteX45" fmla="*/ 447794 w 895585"/>
                <a:gd name="connsiteY45" fmla="*/ 192387 h 192387"/>
                <a:gd name="connsiteX46" fmla="*/ 411592 w 895585"/>
                <a:gd name="connsiteY46" fmla="*/ 177392 h 192387"/>
                <a:gd name="connsiteX47" fmla="*/ 398234 w 895585"/>
                <a:gd name="connsiteY47" fmla="*/ 145142 h 192387"/>
                <a:gd name="connsiteX48" fmla="*/ 384876 w 895585"/>
                <a:gd name="connsiteY48" fmla="*/ 177392 h 192387"/>
                <a:gd name="connsiteX49" fmla="*/ 348674 w 895585"/>
                <a:gd name="connsiteY49" fmla="*/ 192387 h 192387"/>
                <a:gd name="connsiteX50" fmla="*/ 312472 w 895585"/>
                <a:gd name="connsiteY50" fmla="*/ 177392 h 192387"/>
                <a:gd name="connsiteX51" fmla="*/ 299114 w 895585"/>
                <a:gd name="connsiteY51" fmla="*/ 145142 h 192387"/>
                <a:gd name="connsiteX52" fmla="*/ 285756 w 895585"/>
                <a:gd name="connsiteY52" fmla="*/ 177392 h 192387"/>
                <a:gd name="connsiteX53" fmla="*/ 249554 w 895585"/>
                <a:gd name="connsiteY53" fmla="*/ 192387 h 192387"/>
                <a:gd name="connsiteX54" fmla="*/ 213352 w 895585"/>
                <a:gd name="connsiteY54" fmla="*/ 177392 h 192387"/>
                <a:gd name="connsiteX55" fmla="*/ 199994 w 895585"/>
                <a:gd name="connsiteY55" fmla="*/ 145142 h 192387"/>
                <a:gd name="connsiteX56" fmla="*/ 186636 w 895585"/>
                <a:gd name="connsiteY56" fmla="*/ 177392 h 192387"/>
                <a:gd name="connsiteX57" fmla="*/ 150434 w 895585"/>
                <a:gd name="connsiteY57" fmla="*/ 192387 h 192387"/>
                <a:gd name="connsiteX58" fmla="*/ 114232 w 895585"/>
                <a:gd name="connsiteY58" fmla="*/ 177392 h 192387"/>
                <a:gd name="connsiteX59" fmla="*/ 100874 w 895585"/>
                <a:gd name="connsiteY59" fmla="*/ 145142 h 192387"/>
                <a:gd name="connsiteX60" fmla="*/ 87516 w 895585"/>
                <a:gd name="connsiteY60" fmla="*/ 177392 h 192387"/>
                <a:gd name="connsiteX61" fmla="*/ 51314 w 895585"/>
                <a:gd name="connsiteY61" fmla="*/ 192387 h 192387"/>
                <a:gd name="connsiteX62" fmla="*/ 117 w 895585"/>
                <a:gd name="connsiteY62" fmla="*/ 141190 h 192387"/>
                <a:gd name="connsiteX63" fmla="*/ 3599 w 895585"/>
                <a:gd name="connsiteY63" fmla="*/ 132784 h 192387"/>
                <a:gd name="connsiteX64" fmla="*/ 0 w 895585"/>
                <a:gd name="connsiteY64" fmla="*/ 132784 h 192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895585" h="192387">
                  <a:moveTo>
                    <a:pt x="792869" y="132784"/>
                  </a:moveTo>
                  <a:lnTo>
                    <a:pt x="794713" y="137234"/>
                  </a:lnTo>
                  <a:lnTo>
                    <a:pt x="796556" y="132784"/>
                  </a:lnTo>
                  <a:close/>
                  <a:moveTo>
                    <a:pt x="693749" y="132784"/>
                  </a:moveTo>
                  <a:lnTo>
                    <a:pt x="695594" y="137238"/>
                  </a:lnTo>
                  <a:lnTo>
                    <a:pt x="697439" y="132784"/>
                  </a:lnTo>
                  <a:close/>
                  <a:moveTo>
                    <a:pt x="594629" y="132784"/>
                  </a:moveTo>
                  <a:lnTo>
                    <a:pt x="596474" y="137238"/>
                  </a:lnTo>
                  <a:lnTo>
                    <a:pt x="598319" y="132784"/>
                  </a:lnTo>
                  <a:close/>
                  <a:moveTo>
                    <a:pt x="495509" y="132784"/>
                  </a:moveTo>
                  <a:lnTo>
                    <a:pt x="497354" y="137238"/>
                  </a:lnTo>
                  <a:lnTo>
                    <a:pt x="499199" y="132784"/>
                  </a:lnTo>
                  <a:close/>
                  <a:moveTo>
                    <a:pt x="396389" y="132784"/>
                  </a:moveTo>
                  <a:lnTo>
                    <a:pt x="398234" y="137238"/>
                  </a:lnTo>
                  <a:lnTo>
                    <a:pt x="400079" y="132784"/>
                  </a:lnTo>
                  <a:close/>
                  <a:moveTo>
                    <a:pt x="297269" y="132784"/>
                  </a:moveTo>
                  <a:lnTo>
                    <a:pt x="299114" y="137238"/>
                  </a:lnTo>
                  <a:lnTo>
                    <a:pt x="300959" y="132784"/>
                  </a:lnTo>
                  <a:close/>
                  <a:moveTo>
                    <a:pt x="198149" y="132784"/>
                  </a:moveTo>
                  <a:lnTo>
                    <a:pt x="199994" y="137238"/>
                  </a:lnTo>
                  <a:lnTo>
                    <a:pt x="201839" y="132784"/>
                  </a:lnTo>
                  <a:close/>
                  <a:moveTo>
                    <a:pt x="99029" y="132784"/>
                  </a:moveTo>
                  <a:lnTo>
                    <a:pt x="100874" y="137238"/>
                  </a:lnTo>
                  <a:lnTo>
                    <a:pt x="102719" y="132784"/>
                  </a:lnTo>
                  <a:close/>
                  <a:moveTo>
                    <a:pt x="33196" y="0"/>
                  </a:moveTo>
                  <a:lnTo>
                    <a:pt x="862389" y="0"/>
                  </a:lnTo>
                  <a:lnTo>
                    <a:pt x="895585" y="132784"/>
                  </a:lnTo>
                  <a:lnTo>
                    <a:pt x="891986" y="132784"/>
                  </a:lnTo>
                  <a:lnTo>
                    <a:pt x="895468" y="141190"/>
                  </a:lnTo>
                  <a:cubicBezTo>
                    <a:pt x="895468" y="169465"/>
                    <a:pt x="872546" y="192387"/>
                    <a:pt x="844271" y="192387"/>
                  </a:cubicBezTo>
                  <a:cubicBezTo>
                    <a:pt x="830134" y="192387"/>
                    <a:pt x="817334" y="186657"/>
                    <a:pt x="808070" y="177392"/>
                  </a:cubicBezTo>
                  <a:lnTo>
                    <a:pt x="794713" y="145146"/>
                  </a:lnTo>
                  <a:lnTo>
                    <a:pt x="781356" y="177392"/>
                  </a:lnTo>
                  <a:cubicBezTo>
                    <a:pt x="772091" y="186657"/>
                    <a:pt x="759291" y="192387"/>
                    <a:pt x="745154" y="192387"/>
                  </a:cubicBezTo>
                  <a:cubicBezTo>
                    <a:pt x="731016" y="192387"/>
                    <a:pt x="718217" y="186657"/>
                    <a:pt x="708952" y="177392"/>
                  </a:cubicBezTo>
                  <a:lnTo>
                    <a:pt x="695594" y="145142"/>
                  </a:lnTo>
                  <a:lnTo>
                    <a:pt x="682236" y="177392"/>
                  </a:lnTo>
                  <a:cubicBezTo>
                    <a:pt x="672971" y="186657"/>
                    <a:pt x="660171" y="192387"/>
                    <a:pt x="646034" y="192387"/>
                  </a:cubicBezTo>
                  <a:cubicBezTo>
                    <a:pt x="631896" y="192387"/>
                    <a:pt x="619097" y="186657"/>
                    <a:pt x="609832" y="177392"/>
                  </a:cubicBezTo>
                  <a:lnTo>
                    <a:pt x="596474" y="145142"/>
                  </a:lnTo>
                  <a:lnTo>
                    <a:pt x="583116" y="177392"/>
                  </a:lnTo>
                  <a:cubicBezTo>
                    <a:pt x="573851" y="186657"/>
                    <a:pt x="561051" y="192387"/>
                    <a:pt x="546914" y="192387"/>
                  </a:cubicBezTo>
                  <a:cubicBezTo>
                    <a:pt x="532776" y="192387"/>
                    <a:pt x="519977" y="186657"/>
                    <a:pt x="510712" y="177392"/>
                  </a:cubicBezTo>
                  <a:lnTo>
                    <a:pt x="497354" y="145142"/>
                  </a:lnTo>
                  <a:lnTo>
                    <a:pt x="483996" y="177392"/>
                  </a:lnTo>
                  <a:cubicBezTo>
                    <a:pt x="474731" y="186657"/>
                    <a:pt x="461931" y="192387"/>
                    <a:pt x="447794" y="192387"/>
                  </a:cubicBezTo>
                  <a:cubicBezTo>
                    <a:pt x="433656" y="192387"/>
                    <a:pt x="420857" y="186657"/>
                    <a:pt x="411592" y="177392"/>
                  </a:cubicBezTo>
                  <a:lnTo>
                    <a:pt x="398234" y="145142"/>
                  </a:lnTo>
                  <a:lnTo>
                    <a:pt x="384876" y="177392"/>
                  </a:lnTo>
                  <a:cubicBezTo>
                    <a:pt x="375611" y="186657"/>
                    <a:pt x="362811" y="192387"/>
                    <a:pt x="348674" y="192387"/>
                  </a:cubicBezTo>
                  <a:cubicBezTo>
                    <a:pt x="334536" y="192387"/>
                    <a:pt x="321737" y="186657"/>
                    <a:pt x="312472" y="177392"/>
                  </a:cubicBezTo>
                  <a:lnTo>
                    <a:pt x="299114" y="145142"/>
                  </a:lnTo>
                  <a:lnTo>
                    <a:pt x="285756" y="177392"/>
                  </a:lnTo>
                  <a:cubicBezTo>
                    <a:pt x="276491" y="186657"/>
                    <a:pt x="263691" y="192387"/>
                    <a:pt x="249554" y="192387"/>
                  </a:cubicBezTo>
                  <a:cubicBezTo>
                    <a:pt x="235416" y="192387"/>
                    <a:pt x="222617" y="186657"/>
                    <a:pt x="213352" y="177392"/>
                  </a:cubicBezTo>
                  <a:lnTo>
                    <a:pt x="199994" y="145142"/>
                  </a:lnTo>
                  <a:lnTo>
                    <a:pt x="186636" y="177392"/>
                  </a:lnTo>
                  <a:cubicBezTo>
                    <a:pt x="177371" y="186657"/>
                    <a:pt x="164571" y="192387"/>
                    <a:pt x="150434" y="192387"/>
                  </a:cubicBezTo>
                  <a:cubicBezTo>
                    <a:pt x="136296" y="192387"/>
                    <a:pt x="123497" y="186657"/>
                    <a:pt x="114232" y="177392"/>
                  </a:cubicBezTo>
                  <a:lnTo>
                    <a:pt x="100874" y="145142"/>
                  </a:lnTo>
                  <a:lnTo>
                    <a:pt x="87516" y="177392"/>
                  </a:lnTo>
                  <a:cubicBezTo>
                    <a:pt x="78251" y="186657"/>
                    <a:pt x="65451" y="192387"/>
                    <a:pt x="51314" y="192387"/>
                  </a:cubicBezTo>
                  <a:cubicBezTo>
                    <a:pt x="23039" y="192387"/>
                    <a:pt x="117" y="169465"/>
                    <a:pt x="117" y="141190"/>
                  </a:cubicBezTo>
                  <a:lnTo>
                    <a:pt x="3599" y="132784"/>
                  </a:lnTo>
                  <a:lnTo>
                    <a:pt x="0" y="132784"/>
                  </a:lnTo>
                  <a:close/>
                </a:path>
              </a:pathLst>
            </a:custGeom>
            <a:ln w="15875">
              <a:solidFill>
                <a:schemeClr val="tx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useBgFill="1">
          <p:nvSpPr>
            <p:cNvPr id="968" name="Rectangle 967">
              <a:extLst>
                <a:ext uri="{FF2B5EF4-FFF2-40B4-BE49-F238E27FC236}">
                  <a16:creationId xmlns:a16="http://schemas.microsoft.com/office/drawing/2014/main" id="{9FBBBF16-9B9D-46E9-94BD-5C445EA439E2}"/>
                </a:ext>
              </a:extLst>
            </p:cNvPr>
            <p:cNvSpPr/>
            <p:nvPr/>
          </p:nvSpPr>
          <p:spPr>
            <a:xfrm>
              <a:off x="2426493" y="3936206"/>
              <a:ext cx="150020" cy="266701"/>
            </a:xfrm>
            <a:prstGeom prst="rect">
              <a:avLst/>
            </a:prstGeom>
            <a:ln w="15875">
              <a:solidFill>
                <a:schemeClr val="tx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cxnSp>
          <p:nvCxnSpPr>
            <p:cNvPr id="972" name="Straight Connector 971">
              <a:extLst>
                <a:ext uri="{FF2B5EF4-FFF2-40B4-BE49-F238E27FC236}">
                  <a16:creationId xmlns:a16="http://schemas.microsoft.com/office/drawing/2014/main" id="{548D2DFB-8A8E-4BF4-A139-D02420736BBF}"/>
                </a:ext>
              </a:extLst>
            </p:cNvPr>
            <p:cNvCxnSpPr>
              <a:cxnSpLocks/>
            </p:cNvCxnSpPr>
            <p:nvPr/>
          </p:nvCxnSpPr>
          <p:spPr>
            <a:xfrm>
              <a:off x="2460537" y="3976688"/>
              <a:ext cx="0" cy="195262"/>
            </a:xfrm>
            <a:prstGeom prst="line">
              <a:avLst/>
            </a:prstGeom>
            <a:ln w="15875" cap="rnd">
              <a:solidFill>
                <a:schemeClr val="tx1">
                  <a:alpha val="38000"/>
                </a:schemeClr>
              </a:solidFill>
            </a:ln>
            <a:effectLst/>
          </p:spPr>
          <p:style>
            <a:lnRef idx="2">
              <a:schemeClr val="accent1"/>
            </a:lnRef>
            <a:fillRef idx="0">
              <a:schemeClr val="accent1"/>
            </a:fillRef>
            <a:effectRef idx="1">
              <a:schemeClr val="accent1"/>
            </a:effectRef>
            <a:fontRef idx="minor">
              <a:schemeClr val="tx1"/>
            </a:fontRef>
          </p:style>
        </p:cxnSp>
        <p:sp useBgFill="1">
          <p:nvSpPr>
            <p:cNvPr id="974" name="Rectangle 973">
              <a:extLst>
                <a:ext uri="{FF2B5EF4-FFF2-40B4-BE49-F238E27FC236}">
                  <a16:creationId xmlns:a16="http://schemas.microsoft.com/office/drawing/2014/main" id="{D45F3116-77B4-441C-83D4-C395D27946A3}"/>
                </a:ext>
              </a:extLst>
            </p:cNvPr>
            <p:cNvSpPr/>
            <p:nvPr/>
          </p:nvSpPr>
          <p:spPr>
            <a:xfrm>
              <a:off x="2664617" y="3936206"/>
              <a:ext cx="283371" cy="164307"/>
            </a:xfrm>
            <a:prstGeom prst="rect">
              <a:avLst/>
            </a:prstGeom>
            <a:ln w="15875">
              <a:solidFill>
                <a:schemeClr val="tx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grpSp>
      <p:sp>
        <p:nvSpPr>
          <p:cNvPr id="1166" name="Rectangle 1165">
            <a:extLst>
              <a:ext uri="{FF2B5EF4-FFF2-40B4-BE49-F238E27FC236}">
                <a16:creationId xmlns:a16="http://schemas.microsoft.com/office/drawing/2014/main" id="{4AEDC529-8572-44C5-83DA-CD8B40795BCA}"/>
              </a:ext>
            </a:extLst>
          </p:cNvPr>
          <p:cNvSpPr/>
          <p:nvPr/>
        </p:nvSpPr>
        <p:spPr>
          <a:xfrm>
            <a:off x="1761522" y="4269682"/>
            <a:ext cx="2074754" cy="467248"/>
          </a:xfrm>
          <a:prstGeom prst="rect">
            <a:avLst/>
          </a:prstGeom>
          <a:gradFill rotWithShape="0">
            <a:gsLst>
              <a:gs pos="100000">
                <a:srgbClr val="6B6C6B"/>
              </a:gs>
              <a:gs pos="21000">
                <a:srgbClr val="545554"/>
              </a:gs>
            </a:gsLst>
            <a:path path="circle">
              <a:fillToRect l="2310796" t="757438" r="-2210796" b="-657438"/>
            </a:path>
            <a:tileRect l="-956926" t="-2412611" r="-2210796" b="-657438"/>
          </a:gradFill>
          <a:ln w="15875" cap="rnd">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grpSp>
        <p:nvGrpSpPr>
          <p:cNvPr id="1108" name="Group 1107">
            <a:extLst>
              <a:ext uri="{FF2B5EF4-FFF2-40B4-BE49-F238E27FC236}">
                <a16:creationId xmlns:a16="http://schemas.microsoft.com/office/drawing/2014/main" id="{E8E4F675-45A3-4640-B7F7-64A81153C5B3}"/>
              </a:ext>
            </a:extLst>
          </p:cNvPr>
          <p:cNvGrpSpPr/>
          <p:nvPr/>
        </p:nvGrpSpPr>
        <p:grpSpPr>
          <a:xfrm>
            <a:off x="5092505" y="3921465"/>
            <a:ext cx="2352662" cy="706416"/>
            <a:chOff x="5092505" y="3995206"/>
            <a:chExt cx="2352662" cy="706416"/>
          </a:xfrm>
        </p:grpSpPr>
        <p:sp>
          <p:nvSpPr>
            <p:cNvPr id="1066" name="Rectangle 14">
              <a:extLst>
                <a:ext uri="{FF2B5EF4-FFF2-40B4-BE49-F238E27FC236}">
                  <a16:creationId xmlns:a16="http://schemas.microsoft.com/office/drawing/2014/main" id="{33420202-15ED-4CCB-B2F6-B22496C7B651}"/>
                </a:ext>
              </a:extLst>
            </p:cNvPr>
            <p:cNvSpPr>
              <a:spLocks noChangeArrowheads="1"/>
            </p:cNvSpPr>
            <p:nvPr/>
          </p:nvSpPr>
          <p:spPr bwMode="auto">
            <a:xfrm>
              <a:off x="5889825" y="4192169"/>
              <a:ext cx="66286" cy="509453"/>
            </a:xfrm>
            <a:prstGeom prst="rect">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1067" name="Rectangle 15">
              <a:extLst>
                <a:ext uri="{FF2B5EF4-FFF2-40B4-BE49-F238E27FC236}">
                  <a16:creationId xmlns:a16="http://schemas.microsoft.com/office/drawing/2014/main" id="{346B6473-58D2-4EDB-A415-BBA910491795}"/>
                </a:ext>
              </a:extLst>
            </p:cNvPr>
            <p:cNvSpPr>
              <a:spLocks noChangeArrowheads="1"/>
            </p:cNvSpPr>
            <p:nvPr/>
          </p:nvSpPr>
          <p:spPr bwMode="auto">
            <a:xfrm>
              <a:off x="6546998" y="4192169"/>
              <a:ext cx="66286" cy="509453"/>
            </a:xfrm>
            <a:prstGeom prst="rect">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1069" name="Freeform 5">
              <a:extLst>
                <a:ext uri="{FF2B5EF4-FFF2-40B4-BE49-F238E27FC236}">
                  <a16:creationId xmlns:a16="http://schemas.microsoft.com/office/drawing/2014/main" id="{DE6556A7-1C2E-4B14-82C2-2300F7171156}"/>
                </a:ext>
              </a:extLst>
            </p:cNvPr>
            <p:cNvSpPr>
              <a:spLocks/>
            </p:cNvSpPr>
            <p:nvPr/>
          </p:nvSpPr>
          <p:spPr bwMode="auto">
            <a:xfrm>
              <a:off x="5092505" y="3995206"/>
              <a:ext cx="2352662" cy="366939"/>
            </a:xfrm>
            <a:custGeom>
              <a:avLst/>
              <a:gdLst>
                <a:gd name="T0" fmla="*/ 3526 w 3824"/>
                <a:gd name="T1" fmla="*/ 596 h 596"/>
                <a:gd name="T2" fmla="*/ 298 w 3824"/>
                <a:gd name="T3" fmla="*/ 596 h 596"/>
                <a:gd name="T4" fmla="*/ 0 w 3824"/>
                <a:gd name="T5" fmla="*/ 298 h 596"/>
                <a:gd name="T6" fmla="*/ 0 w 3824"/>
                <a:gd name="T7" fmla="*/ 298 h 596"/>
                <a:gd name="T8" fmla="*/ 298 w 3824"/>
                <a:gd name="T9" fmla="*/ 0 h 596"/>
                <a:gd name="T10" fmla="*/ 3526 w 3824"/>
                <a:gd name="T11" fmla="*/ 0 h 596"/>
                <a:gd name="T12" fmla="*/ 3824 w 3824"/>
                <a:gd name="T13" fmla="*/ 298 h 596"/>
                <a:gd name="T14" fmla="*/ 3824 w 3824"/>
                <a:gd name="T15" fmla="*/ 298 h 596"/>
                <a:gd name="T16" fmla="*/ 3526 w 3824"/>
                <a:gd name="T17" fmla="*/ 596 h 5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24" h="596">
                  <a:moveTo>
                    <a:pt x="3526" y="596"/>
                  </a:moveTo>
                  <a:cubicBezTo>
                    <a:pt x="298" y="596"/>
                    <a:pt x="298" y="596"/>
                    <a:pt x="298" y="596"/>
                  </a:cubicBezTo>
                  <a:cubicBezTo>
                    <a:pt x="134" y="596"/>
                    <a:pt x="0" y="462"/>
                    <a:pt x="0" y="298"/>
                  </a:cubicBezTo>
                  <a:cubicBezTo>
                    <a:pt x="0" y="298"/>
                    <a:pt x="0" y="298"/>
                    <a:pt x="0" y="298"/>
                  </a:cubicBezTo>
                  <a:cubicBezTo>
                    <a:pt x="0" y="134"/>
                    <a:pt x="134" y="0"/>
                    <a:pt x="298" y="0"/>
                  </a:cubicBezTo>
                  <a:cubicBezTo>
                    <a:pt x="3526" y="0"/>
                    <a:pt x="3526" y="0"/>
                    <a:pt x="3526" y="0"/>
                  </a:cubicBezTo>
                  <a:cubicBezTo>
                    <a:pt x="3690" y="0"/>
                    <a:pt x="3824" y="134"/>
                    <a:pt x="3824" y="298"/>
                  </a:cubicBezTo>
                  <a:cubicBezTo>
                    <a:pt x="3824" y="298"/>
                    <a:pt x="3824" y="298"/>
                    <a:pt x="3824" y="298"/>
                  </a:cubicBezTo>
                  <a:cubicBezTo>
                    <a:pt x="3824" y="462"/>
                    <a:pt x="3690" y="596"/>
                    <a:pt x="3526" y="596"/>
                  </a:cubicBezTo>
                  <a:close/>
                </a:path>
              </a:pathLst>
            </a:custGeom>
            <a:solidFill>
              <a:schemeClr val="bg1"/>
            </a:solidFill>
            <a:ln w="127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grpSp>
      <p:grpSp>
        <p:nvGrpSpPr>
          <p:cNvPr id="1071" name="Group 1070">
            <a:extLst>
              <a:ext uri="{FF2B5EF4-FFF2-40B4-BE49-F238E27FC236}">
                <a16:creationId xmlns:a16="http://schemas.microsoft.com/office/drawing/2014/main" id="{922D5738-28D3-4AAC-8C52-2BC48C8FB50E}"/>
              </a:ext>
            </a:extLst>
          </p:cNvPr>
          <p:cNvGrpSpPr/>
          <p:nvPr/>
        </p:nvGrpSpPr>
        <p:grpSpPr>
          <a:xfrm>
            <a:off x="5483589" y="3983016"/>
            <a:ext cx="241470" cy="241470"/>
            <a:chOff x="2341661" y="3556349"/>
            <a:chExt cx="251607" cy="251607"/>
          </a:xfrm>
        </p:grpSpPr>
        <p:sp>
          <p:nvSpPr>
            <p:cNvPr id="1104" name="Freeform 16">
              <a:extLst>
                <a:ext uri="{FF2B5EF4-FFF2-40B4-BE49-F238E27FC236}">
                  <a16:creationId xmlns:a16="http://schemas.microsoft.com/office/drawing/2014/main" id="{0F35245D-A576-41A7-BB95-9E684671C9B6}"/>
                </a:ext>
              </a:extLst>
            </p:cNvPr>
            <p:cNvSpPr>
              <a:spLocks/>
            </p:cNvSpPr>
            <p:nvPr/>
          </p:nvSpPr>
          <p:spPr bwMode="auto">
            <a:xfrm>
              <a:off x="2352567" y="3561390"/>
              <a:ext cx="212198" cy="230310"/>
            </a:xfrm>
            <a:custGeom>
              <a:avLst/>
              <a:gdLst>
                <a:gd name="T0" fmla="*/ 32 w 32"/>
                <a:gd name="T1" fmla="*/ 7 h 35"/>
                <a:gd name="T2" fmla="*/ 18 w 32"/>
                <a:gd name="T3" fmla="*/ 0 h 35"/>
                <a:gd name="T4" fmla="*/ 0 w 32"/>
                <a:gd name="T5" fmla="*/ 18 h 35"/>
                <a:gd name="T6" fmla="*/ 11 w 32"/>
                <a:gd name="T7" fmla="*/ 35 h 35"/>
                <a:gd name="T8" fmla="*/ 32 w 32"/>
                <a:gd name="T9" fmla="*/ 7 h 35"/>
              </a:gdLst>
              <a:ahLst/>
              <a:cxnLst>
                <a:cxn ang="0">
                  <a:pos x="T0" y="T1"/>
                </a:cxn>
                <a:cxn ang="0">
                  <a:pos x="T2" y="T3"/>
                </a:cxn>
                <a:cxn ang="0">
                  <a:pos x="T4" y="T5"/>
                </a:cxn>
                <a:cxn ang="0">
                  <a:pos x="T6" y="T7"/>
                </a:cxn>
                <a:cxn ang="0">
                  <a:pos x="T8" y="T9"/>
                </a:cxn>
              </a:cxnLst>
              <a:rect l="0" t="0" r="r" b="b"/>
              <a:pathLst>
                <a:path w="32" h="35">
                  <a:moveTo>
                    <a:pt x="32" y="7"/>
                  </a:moveTo>
                  <a:cubicBezTo>
                    <a:pt x="28" y="3"/>
                    <a:pt x="23" y="0"/>
                    <a:pt x="18" y="0"/>
                  </a:cubicBezTo>
                  <a:cubicBezTo>
                    <a:pt x="8" y="0"/>
                    <a:pt x="0" y="8"/>
                    <a:pt x="0" y="18"/>
                  </a:cubicBezTo>
                  <a:cubicBezTo>
                    <a:pt x="0" y="26"/>
                    <a:pt x="4" y="32"/>
                    <a:pt x="11" y="35"/>
                  </a:cubicBezTo>
                  <a:cubicBezTo>
                    <a:pt x="12" y="22"/>
                    <a:pt x="20" y="11"/>
                    <a:pt x="32" y="7"/>
                  </a:cubicBezTo>
                  <a:close/>
                </a:path>
              </a:pathLst>
            </a:custGeom>
            <a:solidFill>
              <a:schemeClr val="tx1">
                <a:alpha val="46000"/>
              </a:schemeClr>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1105" name="Oval 1104">
              <a:extLst>
                <a:ext uri="{FF2B5EF4-FFF2-40B4-BE49-F238E27FC236}">
                  <a16:creationId xmlns:a16="http://schemas.microsoft.com/office/drawing/2014/main" id="{E1E5E831-3158-4E8D-AF6F-5506529B771A}"/>
                </a:ext>
              </a:extLst>
            </p:cNvPr>
            <p:cNvSpPr>
              <a:spLocks noChangeArrowheads="1"/>
            </p:cNvSpPr>
            <p:nvPr/>
          </p:nvSpPr>
          <p:spPr bwMode="auto">
            <a:xfrm>
              <a:off x="2341661" y="3556349"/>
              <a:ext cx="251607" cy="251607"/>
            </a:xfrm>
            <a:prstGeom prst="ellipse">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grpSp>
      <p:grpSp>
        <p:nvGrpSpPr>
          <p:cNvPr id="1072" name="Group 1071">
            <a:extLst>
              <a:ext uri="{FF2B5EF4-FFF2-40B4-BE49-F238E27FC236}">
                <a16:creationId xmlns:a16="http://schemas.microsoft.com/office/drawing/2014/main" id="{9E17CDFC-067D-4864-B2F2-464206D43689}"/>
              </a:ext>
            </a:extLst>
          </p:cNvPr>
          <p:cNvGrpSpPr/>
          <p:nvPr/>
        </p:nvGrpSpPr>
        <p:grpSpPr>
          <a:xfrm>
            <a:off x="5813595" y="3983016"/>
            <a:ext cx="240996" cy="241470"/>
            <a:chOff x="2685521" y="3556349"/>
            <a:chExt cx="251113" cy="251607"/>
          </a:xfrm>
        </p:grpSpPr>
        <p:sp>
          <p:nvSpPr>
            <p:cNvPr id="1102" name="Freeform 16">
              <a:extLst>
                <a:ext uri="{FF2B5EF4-FFF2-40B4-BE49-F238E27FC236}">
                  <a16:creationId xmlns:a16="http://schemas.microsoft.com/office/drawing/2014/main" id="{E7FD1B09-8245-4AF4-9399-8A9D910DBF56}"/>
                </a:ext>
              </a:extLst>
            </p:cNvPr>
            <p:cNvSpPr>
              <a:spLocks/>
            </p:cNvSpPr>
            <p:nvPr/>
          </p:nvSpPr>
          <p:spPr bwMode="auto">
            <a:xfrm>
              <a:off x="2694107" y="3561390"/>
              <a:ext cx="212198" cy="230310"/>
            </a:xfrm>
            <a:custGeom>
              <a:avLst/>
              <a:gdLst>
                <a:gd name="T0" fmla="*/ 32 w 32"/>
                <a:gd name="T1" fmla="*/ 7 h 35"/>
                <a:gd name="T2" fmla="*/ 18 w 32"/>
                <a:gd name="T3" fmla="*/ 0 h 35"/>
                <a:gd name="T4" fmla="*/ 0 w 32"/>
                <a:gd name="T5" fmla="*/ 18 h 35"/>
                <a:gd name="T6" fmla="*/ 11 w 32"/>
                <a:gd name="T7" fmla="*/ 35 h 35"/>
                <a:gd name="T8" fmla="*/ 32 w 32"/>
                <a:gd name="T9" fmla="*/ 7 h 35"/>
              </a:gdLst>
              <a:ahLst/>
              <a:cxnLst>
                <a:cxn ang="0">
                  <a:pos x="T0" y="T1"/>
                </a:cxn>
                <a:cxn ang="0">
                  <a:pos x="T2" y="T3"/>
                </a:cxn>
                <a:cxn ang="0">
                  <a:pos x="T4" y="T5"/>
                </a:cxn>
                <a:cxn ang="0">
                  <a:pos x="T6" y="T7"/>
                </a:cxn>
                <a:cxn ang="0">
                  <a:pos x="T8" y="T9"/>
                </a:cxn>
              </a:cxnLst>
              <a:rect l="0" t="0" r="r" b="b"/>
              <a:pathLst>
                <a:path w="32" h="35">
                  <a:moveTo>
                    <a:pt x="32" y="7"/>
                  </a:moveTo>
                  <a:cubicBezTo>
                    <a:pt x="28" y="3"/>
                    <a:pt x="23" y="0"/>
                    <a:pt x="18" y="0"/>
                  </a:cubicBezTo>
                  <a:cubicBezTo>
                    <a:pt x="8" y="0"/>
                    <a:pt x="0" y="8"/>
                    <a:pt x="0" y="18"/>
                  </a:cubicBezTo>
                  <a:cubicBezTo>
                    <a:pt x="0" y="26"/>
                    <a:pt x="4" y="32"/>
                    <a:pt x="11" y="35"/>
                  </a:cubicBezTo>
                  <a:cubicBezTo>
                    <a:pt x="12" y="22"/>
                    <a:pt x="20" y="11"/>
                    <a:pt x="32" y="7"/>
                  </a:cubicBezTo>
                  <a:close/>
                </a:path>
              </a:pathLst>
            </a:custGeom>
            <a:solidFill>
              <a:schemeClr val="tx1">
                <a:alpha val="46000"/>
              </a:schemeClr>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1103" name="Oval 8">
              <a:extLst>
                <a:ext uri="{FF2B5EF4-FFF2-40B4-BE49-F238E27FC236}">
                  <a16:creationId xmlns:a16="http://schemas.microsoft.com/office/drawing/2014/main" id="{441DB105-DED8-4317-A35C-FEDFA982A621}"/>
                </a:ext>
              </a:extLst>
            </p:cNvPr>
            <p:cNvSpPr>
              <a:spLocks noChangeArrowheads="1"/>
            </p:cNvSpPr>
            <p:nvPr/>
          </p:nvSpPr>
          <p:spPr bwMode="auto">
            <a:xfrm>
              <a:off x="2685521" y="3556349"/>
              <a:ext cx="251113" cy="251607"/>
            </a:xfrm>
            <a:prstGeom prst="ellipse">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grpSp>
      <p:grpSp>
        <p:nvGrpSpPr>
          <p:cNvPr id="1073" name="Group 1072">
            <a:extLst>
              <a:ext uri="{FF2B5EF4-FFF2-40B4-BE49-F238E27FC236}">
                <a16:creationId xmlns:a16="http://schemas.microsoft.com/office/drawing/2014/main" id="{0E544965-7AF9-4C53-BE07-B6A1D4BACE9F}"/>
              </a:ext>
            </a:extLst>
          </p:cNvPr>
          <p:cNvGrpSpPr/>
          <p:nvPr/>
        </p:nvGrpSpPr>
        <p:grpSpPr>
          <a:xfrm>
            <a:off x="6140763" y="3983016"/>
            <a:ext cx="241470" cy="241470"/>
            <a:chOff x="3026424" y="3556349"/>
            <a:chExt cx="251607" cy="251607"/>
          </a:xfrm>
        </p:grpSpPr>
        <p:sp>
          <p:nvSpPr>
            <p:cNvPr id="1100" name="Freeform 16">
              <a:extLst>
                <a:ext uri="{FF2B5EF4-FFF2-40B4-BE49-F238E27FC236}">
                  <a16:creationId xmlns:a16="http://schemas.microsoft.com/office/drawing/2014/main" id="{E002413E-988B-4BFB-A61D-BA499C3C8530}"/>
                </a:ext>
              </a:extLst>
            </p:cNvPr>
            <p:cNvSpPr>
              <a:spLocks/>
            </p:cNvSpPr>
            <p:nvPr/>
          </p:nvSpPr>
          <p:spPr bwMode="auto">
            <a:xfrm>
              <a:off x="3032011" y="3561390"/>
              <a:ext cx="212198" cy="230310"/>
            </a:xfrm>
            <a:custGeom>
              <a:avLst/>
              <a:gdLst>
                <a:gd name="T0" fmla="*/ 32 w 32"/>
                <a:gd name="T1" fmla="*/ 7 h 35"/>
                <a:gd name="T2" fmla="*/ 18 w 32"/>
                <a:gd name="T3" fmla="*/ 0 h 35"/>
                <a:gd name="T4" fmla="*/ 0 w 32"/>
                <a:gd name="T5" fmla="*/ 18 h 35"/>
                <a:gd name="T6" fmla="*/ 11 w 32"/>
                <a:gd name="T7" fmla="*/ 35 h 35"/>
                <a:gd name="T8" fmla="*/ 32 w 32"/>
                <a:gd name="T9" fmla="*/ 7 h 35"/>
              </a:gdLst>
              <a:ahLst/>
              <a:cxnLst>
                <a:cxn ang="0">
                  <a:pos x="T0" y="T1"/>
                </a:cxn>
                <a:cxn ang="0">
                  <a:pos x="T2" y="T3"/>
                </a:cxn>
                <a:cxn ang="0">
                  <a:pos x="T4" y="T5"/>
                </a:cxn>
                <a:cxn ang="0">
                  <a:pos x="T6" y="T7"/>
                </a:cxn>
                <a:cxn ang="0">
                  <a:pos x="T8" y="T9"/>
                </a:cxn>
              </a:cxnLst>
              <a:rect l="0" t="0" r="r" b="b"/>
              <a:pathLst>
                <a:path w="32" h="35">
                  <a:moveTo>
                    <a:pt x="32" y="7"/>
                  </a:moveTo>
                  <a:cubicBezTo>
                    <a:pt x="28" y="3"/>
                    <a:pt x="23" y="0"/>
                    <a:pt x="18" y="0"/>
                  </a:cubicBezTo>
                  <a:cubicBezTo>
                    <a:pt x="8" y="0"/>
                    <a:pt x="0" y="8"/>
                    <a:pt x="0" y="18"/>
                  </a:cubicBezTo>
                  <a:cubicBezTo>
                    <a:pt x="0" y="26"/>
                    <a:pt x="4" y="32"/>
                    <a:pt x="11" y="35"/>
                  </a:cubicBezTo>
                  <a:cubicBezTo>
                    <a:pt x="12" y="22"/>
                    <a:pt x="20" y="11"/>
                    <a:pt x="32" y="7"/>
                  </a:cubicBezTo>
                  <a:close/>
                </a:path>
              </a:pathLst>
            </a:custGeom>
            <a:solidFill>
              <a:schemeClr val="tx1">
                <a:alpha val="46000"/>
              </a:schemeClr>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1101" name="Oval 9">
              <a:extLst>
                <a:ext uri="{FF2B5EF4-FFF2-40B4-BE49-F238E27FC236}">
                  <a16:creationId xmlns:a16="http://schemas.microsoft.com/office/drawing/2014/main" id="{5A524BE6-5070-4CAB-880D-C8FD8DD6BF49}"/>
                </a:ext>
              </a:extLst>
            </p:cNvPr>
            <p:cNvSpPr>
              <a:spLocks noChangeArrowheads="1"/>
            </p:cNvSpPr>
            <p:nvPr/>
          </p:nvSpPr>
          <p:spPr bwMode="auto">
            <a:xfrm>
              <a:off x="3026424" y="3556349"/>
              <a:ext cx="251607" cy="251607"/>
            </a:xfrm>
            <a:prstGeom prst="ellipse">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grpSp>
      <p:grpSp>
        <p:nvGrpSpPr>
          <p:cNvPr id="1074" name="Group 1073">
            <a:extLst>
              <a:ext uri="{FF2B5EF4-FFF2-40B4-BE49-F238E27FC236}">
                <a16:creationId xmlns:a16="http://schemas.microsoft.com/office/drawing/2014/main" id="{3B5E8692-6E33-400C-B722-EF64880FBDC9}"/>
              </a:ext>
            </a:extLst>
          </p:cNvPr>
          <p:cNvGrpSpPr/>
          <p:nvPr/>
        </p:nvGrpSpPr>
        <p:grpSpPr>
          <a:xfrm>
            <a:off x="6463193" y="3983016"/>
            <a:ext cx="241470" cy="241470"/>
            <a:chOff x="3362390" y="3556349"/>
            <a:chExt cx="251607" cy="251607"/>
          </a:xfrm>
        </p:grpSpPr>
        <p:sp>
          <p:nvSpPr>
            <p:cNvPr id="1098" name="Freeform 16">
              <a:extLst>
                <a:ext uri="{FF2B5EF4-FFF2-40B4-BE49-F238E27FC236}">
                  <a16:creationId xmlns:a16="http://schemas.microsoft.com/office/drawing/2014/main" id="{9B84AED2-4BC4-4A11-9D91-79317E40FEF7}"/>
                </a:ext>
              </a:extLst>
            </p:cNvPr>
            <p:cNvSpPr>
              <a:spLocks/>
            </p:cNvSpPr>
            <p:nvPr/>
          </p:nvSpPr>
          <p:spPr bwMode="auto">
            <a:xfrm>
              <a:off x="3363196" y="3561390"/>
              <a:ext cx="212198" cy="230310"/>
            </a:xfrm>
            <a:custGeom>
              <a:avLst/>
              <a:gdLst>
                <a:gd name="T0" fmla="*/ 32 w 32"/>
                <a:gd name="T1" fmla="*/ 7 h 35"/>
                <a:gd name="T2" fmla="*/ 18 w 32"/>
                <a:gd name="T3" fmla="*/ 0 h 35"/>
                <a:gd name="T4" fmla="*/ 0 w 32"/>
                <a:gd name="T5" fmla="*/ 18 h 35"/>
                <a:gd name="T6" fmla="*/ 11 w 32"/>
                <a:gd name="T7" fmla="*/ 35 h 35"/>
                <a:gd name="T8" fmla="*/ 32 w 32"/>
                <a:gd name="T9" fmla="*/ 7 h 35"/>
              </a:gdLst>
              <a:ahLst/>
              <a:cxnLst>
                <a:cxn ang="0">
                  <a:pos x="T0" y="T1"/>
                </a:cxn>
                <a:cxn ang="0">
                  <a:pos x="T2" y="T3"/>
                </a:cxn>
                <a:cxn ang="0">
                  <a:pos x="T4" y="T5"/>
                </a:cxn>
                <a:cxn ang="0">
                  <a:pos x="T6" y="T7"/>
                </a:cxn>
                <a:cxn ang="0">
                  <a:pos x="T8" y="T9"/>
                </a:cxn>
              </a:cxnLst>
              <a:rect l="0" t="0" r="r" b="b"/>
              <a:pathLst>
                <a:path w="32" h="35">
                  <a:moveTo>
                    <a:pt x="32" y="7"/>
                  </a:moveTo>
                  <a:cubicBezTo>
                    <a:pt x="28" y="3"/>
                    <a:pt x="23" y="0"/>
                    <a:pt x="18" y="0"/>
                  </a:cubicBezTo>
                  <a:cubicBezTo>
                    <a:pt x="8" y="0"/>
                    <a:pt x="0" y="8"/>
                    <a:pt x="0" y="18"/>
                  </a:cubicBezTo>
                  <a:cubicBezTo>
                    <a:pt x="0" y="26"/>
                    <a:pt x="4" y="32"/>
                    <a:pt x="11" y="35"/>
                  </a:cubicBezTo>
                  <a:cubicBezTo>
                    <a:pt x="12" y="22"/>
                    <a:pt x="20" y="11"/>
                    <a:pt x="32" y="7"/>
                  </a:cubicBezTo>
                  <a:close/>
                </a:path>
              </a:pathLst>
            </a:custGeom>
            <a:solidFill>
              <a:schemeClr val="tx1">
                <a:alpha val="46000"/>
              </a:schemeClr>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1099" name="Oval 10">
              <a:extLst>
                <a:ext uri="{FF2B5EF4-FFF2-40B4-BE49-F238E27FC236}">
                  <a16:creationId xmlns:a16="http://schemas.microsoft.com/office/drawing/2014/main" id="{532F8C73-053E-4567-955A-8B238496CD62}"/>
                </a:ext>
              </a:extLst>
            </p:cNvPr>
            <p:cNvSpPr>
              <a:spLocks noChangeArrowheads="1"/>
            </p:cNvSpPr>
            <p:nvPr/>
          </p:nvSpPr>
          <p:spPr bwMode="auto">
            <a:xfrm>
              <a:off x="3362390" y="3556349"/>
              <a:ext cx="251607" cy="251607"/>
            </a:xfrm>
            <a:prstGeom prst="ellipse">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grpSp>
      <p:grpSp>
        <p:nvGrpSpPr>
          <p:cNvPr id="1075" name="Group 1074">
            <a:extLst>
              <a:ext uri="{FF2B5EF4-FFF2-40B4-BE49-F238E27FC236}">
                <a16:creationId xmlns:a16="http://schemas.microsoft.com/office/drawing/2014/main" id="{76BA354F-C1A6-40D5-8CB9-986D53C2476B}"/>
              </a:ext>
            </a:extLst>
          </p:cNvPr>
          <p:cNvGrpSpPr/>
          <p:nvPr/>
        </p:nvGrpSpPr>
        <p:grpSpPr>
          <a:xfrm>
            <a:off x="6790361" y="3983016"/>
            <a:ext cx="241470" cy="241470"/>
            <a:chOff x="3703292" y="3556349"/>
            <a:chExt cx="251607" cy="251607"/>
          </a:xfrm>
        </p:grpSpPr>
        <p:sp>
          <p:nvSpPr>
            <p:cNvPr id="1096" name="Freeform 16">
              <a:extLst>
                <a:ext uri="{FF2B5EF4-FFF2-40B4-BE49-F238E27FC236}">
                  <a16:creationId xmlns:a16="http://schemas.microsoft.com/office/drawing/2014/main" id="{2D5E4B06-2310-4FD4-8697-EEDEC4555AED}"/>
                </a:ext>
              </a:extLst>
            </p:cNvPr>
            <p:cNvSpPr>
              <a:spLocks/>
            </p:cNvSpPr>
            <p:nvPr/>
          </p:nvSpPr>
          <p:spPr bwMode="auto">
            <a:xfrm>
              <a:off x="3709158" y="3561390"/>
              <a:ext cx="212198" cy="230310"/>
            </a:xfrm>
            <a:custGeom>
              <a:avLst/>
              <a:gdLst>
                <a:gd name="T0" fmla="*/ 32 w 32"/>
                <a:gd name="T1" fmla="*/ 7 h 35"/>
                <a:gd name="T2" fmla="*/ 18 w 32"/>
                <a:gd name="T3" fmla="*/ 0 h 35"/>
                <a:gd name="T4" fmla="*/ 0 w 32"/>
                <a:gd name="T5" fmla="*/ 18 h 35"/>
                <a:gd name="T6" fmla="*/ 11 w 32"/>
                <a:gd name="T7" fmla="*/ 35 h 35"/>
                <a:gd name="T8" fmla="*/ 32 w 32"/>
                <a:gd name="T9" fmla="*/ 7 h 35"/>
              </a:gdLst>
              <a:ahLst/>
              <a:cxnLst>
                <a:cxn ang="0">
                  <a:pos x="T0" y="T1"/>
                </a:cxn>
                <a:cxn ang="0">
                  <a:pos x="T2" y="T3"/>
                </a:cxn>
                <a:cxn ang="0">
                  <a:pos x="T4" y="T5"/>
                </a:cxn>
                <a:cxn ang="0">
                  <a:pos x="T6" y="T7"/>
                </a:cxn>
                <a:cxn ang="0">
                  <a:pos x="T8" y="T9"/>
                </a:cxn>
              </a:cxnLst>
              <a:rect l="0" t="0" r="r" b="b"/>
              <a:pathLst>
                <a:path w="32" h="35">
                  <a:moveTo>
                    <a:pt x="32" y="7"/>
                  </a:moveTo>
                  <a:cubicBezTo>
                    <a:pt x="28" y="3"/>
                    <a:pt x="23" y="0"/>
                    <a:pt x="18" y="0"/>
                  </a:cubicBezTo>
                  <a:cubicBezTo>
                    <a:pt x="8" y="0"/>
                    <a:pt x="0" y="8"/>
                    <a:pt x="0" y="18"/>
                  </a:cubicBezTo>
                  <a:cubicBezTo>
                    <a:pt x="0" y="26"/>
                    <a:pt x="4" y="32"/>
                    <a:pt x="11" y="35"/>
                  </a:cubicBezTo>
                  <a:cubicBezTo>
                    <a:pt x="12" y="22"/>
                    <a:pt x="20" y="11"/>
                    <a:pt x="32" y="7"/>
                  </a:cubicBezTo>
                  <a:close/>
                </a:path>
              </a:pathLst>
            </a:custGeom>
            <a:solidFill>
              <a:schemeClr val="tx1">
                <a:alpha val="46000"/>
              </a:schemeClr>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1097" name="Oval 11">
              <a:extLst>
                <a:ext uri="{FF2B5EF4-FFF2-40B4-BE49-F238E27FC236}">
                  <a16:creationId xmlns:a16="http://schemas.microsoft.com/office/drawing/2014/main" id="{8BEBB2AE-1090-41ED-BD76-E4F459F6A886}"/>
                </a:ext>
              </a:extLst>
            </p:cNvPr>
            <p:cNvSpPr>
              <a:spLocks noChangeArrowheads="1"/>
            </p:cNvSpPr>
            <p:nvPr/>
          </p:nvSpPr>
          <p:spPr bwMode="auto">
            <a:xfrm>
              <a:off x="3703292" y="3556349"/>
              <a:ext cx="251607" cy="251607"/>
            </a:xfrm>
            <a:prstGeom prst="ellipse">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grpSp>
      <p:grpSp>
        <p:nvGrpSpPr>
          <p:cNvPr id="1077" name="Group 1076">
            <a:extLst>
              <a:ext uri="{FF2B5EF4-FFF2-40B4-BE49-F238E27FC236}">
                <a16:creationId xmlns:a16="http://schemas.microsoft.com/office/drawing/2014/main" id="{54B20743-5986-4E35-AF7A-5CE88AF52537}"/>
              </a:ext>
            </a:extLst>
          </p:cNvPr>
          <p:cNvGrpSpPr/>
          <p:nvPr/>
        </p:nvGrpSpPr>
        <p:grpSpPr>
          <a:xfrm>
            <a:off x="5269582" y="3530381"/>
            <a:ext cx="4577021" cy="391086"/>
            <a:chOff x="2118670" y="3084712"/>
            <a:chExt cx="4769168" cy="407504"/>
          </a:xfrm>
          <a:solidFill>
            <a:srgbClr val="61615F"/>
          </a:solidFill>
        </p:grpSpPr>
        <p:grpSp>
          <p:nvGrpSpPr>
            <p:cNvPr id="1078" name="Group 1077">
              <a:extLst>
                <a:ext uri="{FF2B5EF4-FFF2-40B4-BE49-F238E27FC236}">
                  <a16:creationId xmlns:a16="http://schemas.microsoft.com/office/drawing/2014/main" id="{01BD24F3-EBA7-4378-8196-CE0C4CCFD613}"/>
                </a:ext>
              </a:extLst>
            </p:cNvPr>
            <p:cNvGrpSpPr/>
            <p:nvPr/>
          </p:nvGrpSpPr>
          <p:grpSpPr>
            <a:xfrm>
              <a:off x="2118670" y="3084712"/>
              <a:ext cx="4122818" cy="407504"/>
              <a:chOff x="2118670" y="3084712"/>
              <a:chExt cx="4122818" cy="407504"/>
            </a:xfrm>
            <a:grpFill/>
          </p:grpSpPr>
          <p:sp>
            <p:nvSpPr>
              <p:cNvPr id="1087" name="Rectangle 17">
                <a:extLst>
                  <a:ext uri="{FF2B5EF4-FFF2-40B4-BE49-F238E27FC236}">
                    <a16:creationId xmlns:a16="http://schemas.microsoft.com/office/drawing/2014/main" id="{579EEA72-2D12-4D3A-B7DD-A8C6BEA348BA}"/>
                  </a:ext>
                </a:extLst>
              </p:cNvPr>
              <p:cNvSpPr>
                <a:spLocks noChangeArrowheads="1"/>
              </p:cNvSpPr>
              <p:nvPr/>
            </p:nvSpPr>
            <p:spPr bwMode="auto">
              <a:xfrm>
                <a:off x="3368126" y="3084712"/>
                <a:ext cx="374449" cy="407504"/>
              </a:xfrm>
              <a:prstGeom prst="rect">
                <a:avLst/>
              </a:prstGeom>
              <a:grpFill/>
              <a:ln w="1270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1088" name="Rectangle 18">
                <a:extLst>
                  <a:ext uri="{FF2B5EF4-FFF2-40B4-BE49-F238E27FC236}">
                    <a16:creationId xmlns:a16="http://schemas.microsoft.com/office/drawing/2014/main" id="{28395192-DB02-4190-81DB-31B0CB2402C0}"/>
                  </a:ext>
                </a:extLst>
              </p:cNvPr>
              <p:cNvSpPr>
                <a:spLocks noChangeArrowheads="1"/>
              </p:cNvSpPr>
              <p:nvPr/>
            </p:nvSpPr>
            <p:spPr bwMode="auto">
              <a:xfrm>
                <a:off x="2743398" y="3084712"/>
                <a:ext cx="374449" cy="407504"/>
              </a:xfrm>
              <a:prstGeom prst="rect">
                <a:avLst/>
              </a:prstGeom>
              <a:grpFill/>
              <a:ln w="1270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1089" name="Rectangle 19">
                <a:extLst>
                  <a:ext uri="{FF2B5EF4-FFF2-40B4-BE49-F238E27FC236}">
                    <a16:creationId xmlns:a16="http://schemas.microsoft.com/office/drawing/2014/main" id="{3F216251-DF24-4FBB-BFEC-F7710F660FC8}"/>
                  </a:ext>
                </a:extLst>
              </p:cNvPr>
              <p:cNvSpPr>
                <a:spLocks noChangeArrowheads="1"/>
              </p:cNvSpPr>
              <p:nvPr/>
            </p:nvSpPr>
            <p:spPr bwMode="auto">
              <a:xfrm>
                <a:off x="2118670" y="3084712"/>
                <a:ext cx="374449" cy="407504"/>
              </a:xfrm>
              <a:prstGeom prst="rect">
                <a:avLst/>
              </a:prstGeom>
              <a:grpFill/>
              <a:ln w="1270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1090" name="Rectangle 17">
                <a:extLst>
                  <a:ext uri="{FF2B5EF4-FFF2-40B4-BE49-F238E27FC236}">
                    <a16:creationId xmlns:a16="http://schemas.microsoft.com/office/drawing/2014/main" id="{05CA69CC-4AE1-467C-A04F-8256B4B627F6}"/>
                  </a:ext>
                </a:extLst>
              </p:cNvPr>
              <p:cNvSpPr>
                <a:spLocks noChangeArrowheads="1"/>
              </p:cNvSpPr>
              <p:nvPr/>
            </p:nvSpPr>
            <p:spPr bwMode="auto">
              <a:xfrm>
                <a:off x="3992854" y="3084712"/>
                <a:ext cx="374449" cy="407504"/>
              </a:xfrm>
              <a:prstGeom prst="rect">
                <a:avLst/>
              </a:prstGeom>
              <a:grpFill/>
              <a:ln w="1270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1091" name="Rectangle 17">
                <a:extLst>
                  <a:ext uri="{FF2B5EF4-FFF2-40B4-BE49-F238E27FC236}">
                    <a16:creationId xmlns:a16="http://schemas.microsoft.com/office/drawing/2014/main" id="{C6E8FF53-FACB-459F-A1E7-328F364A632D}"/>
                  </a:ext>
                </a:extLst>
              </p:cNvPr>
              <p:cNvSpPr>
                <a:spLocks noChangeArrowheads="1"/>
              </p:cNvSpPr>
              <p:nvPr/>
            </p:nvSpPr>
            <p:spPr bwMode="auto">
              <a:xfrm>
                <a:off x="4617582" y="3084712"/>
                <a:ext cx="374449" cy="407504"/>
              </a:xfrm>
              <a:prstGeom prst="rect">
                <a:avLst/>
              </a:prstGeom>
              <a:grpFill/>
              <a:ln w="1270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1092" name="Rectangle 17">
                <a:extLst>
                  <a:ext uri="{FF2B5EF4-FFF2-40B4-BE49-F238E27FC236}">
                    <a16:creationId xmlns:a16="http://schemas.microsoft.com/office/drawing/2014/main" id="{84107024-8F29-4A58-8772-2223EE820A25}"/>
                  </a:ext>
                </a:extLst>
              </p:cNvPr>
              <p:cNvSpPr>
                <a:spLocks noChangeArrowheads="1"/>
              </p:cNvSpPr>
              <p:nvPr/>
            </p:nvSpPr>
            <p:spPr bwMode="auto">
              <a:xfrm>
                <a:off x="5242310" y="3084712"/>
                <a:ext cx="374449" cy="407504"/>
              </a:xfrm>
              <a:prstGeom prst="rect">
                <a:avLst/>
              </a:prstGeom>
              <a:grpFill/>
              <a:ln w="1270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1093" name="Rectangle 17">
                <a:extLst>
                  <a:ext uri="{FF2B5EF4-FFF2-40B4-BE49-F238E27FC236}">
                    <a16:creationId xmlns:a16="http://schemas.microsoft.com/office/drawing/2014/main" id="{1F95C2B6-6979-4E45-B4A3-F3CE7881BC5F}"/>
                  </a:ext>
                </a:extLst>
              </p:cNvPr>
              <p:cNvSpPr>
                <a:spLocks noChangeArrowheads="1"/>
              </p:cNvSpPr>
              <p:nvPr/>
            </p:nvSpPr>
            <p:spPr bwMode="auto">
              <a:xfrm>
                <a:off x="5867039" y="3084712"/>
                <a:ext cx="374449" cy="407504"/>
              </a:xfrm>
              <a:prstGeom prst="rect">
                <a:avLst/>
              </a:prstGeom>
              <a:grpFill/>
              <a:ln w="1270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grpSp>
        <p:sp>
          <p:nvSpPr>
            <p:cNvPr id="1082" name="Rectangle 19">
              <a:extLst>
                <a:ext uri="{FF2B5EF4-FFF2-40B4-BE49-F238E27FC236}">
                  <a16:creationId xmlns:a16="http://schemas.microsoft.com/office/drawing/2014/main" id="{E7603A11-E1B3-47EA-92E9-7BBBB4BA92AD}"/>
                </a:ext>
              </a:extLst>
            </p:cNvPr>
            <p:cNvSpPr>
              <a:spLocks noChangeArrowheads="1"/>
            </p:cNvSpPr>
            <p:nvPr/>
          </p:nvSpPr>
          <p:spPr bwMode="auto">
            <a:xfrm>
              <a:off x="6513389" y="3084712"/>
              <a:ext cx="374449" cy="407504"/>
            </a:xfrm>
            <a:prstGeom prst="rect">
              <a:avLst/>
            </a:prstGeom>
            <a:grpFill/>
            <a:ln w="1270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grpSp>
      <p:sp useBgFill="1">
        <p:nvSpPr>
          <p:cNvPr id="469" name="Freeform: Shape 468">
            <a:extLst>
              <a:ext uri="{FF2B5EF4-FFF2-40B4-BE49-F238E27FC236}">
                <a16:creationId xmlns:a16="http://schemas.microsoft.com/office/drawing/2014/main" id="{62BCA3EC-3778-4FC5-8617-3E94A4D98A9E}"/>
              </a:ext>
            </a:extLst>
          </p:cNvPr>
          <p:cNvSpPr/>
          <p:nvPr/>
        </p:nvSpPr>
        <p:spPr>
          <a:xfrm>
            <a:off x="0" y="0"/>
            <a:ext cx="9144000" cy="5143500"/>
          </a:xfrm>
          <a:custGeom>
            <a:avLst/>
            <a:gdLst>
              <a:gd name="connsiteX0" fmla="*/ 0 w 9144000"/>
              <a:gd name="connsiteY0" fmla="*/ 0 h 5143500"/>
              <a:gd name="connsiteX1" fmla="*/ 9144000 w 9144000"/>
              <a:gd name="connsiteY1" fmla="*/ 0 h 5143500"/>
              <a:gd name="connsiteX2" fmla="*/ 9144000 w 9144000"/>
              <a:gd name="connsiteY2" fmla="*/ 5143500 h 5143500"/>
              <a:gd name="connsiteX3" fmla="*/ 0 w 9144000"/>
              <a:gd name="connsiteY3" fmla="*/ 5143500 h 5143500"/>
              <a:gd name="connsiteX4" fmla="*/ 0 w 9144000"/>
              <a:gd name="connsiteY4" fmla="*/ 0 h 5143500"/>
              <a:gd name="connsiteX5" fmla="*/ 4572000 w 9144000"/>
              <a:gd name="connsiteY5" fmla="*/ 294166 h 5143500"/>
              <a:gd name="connsiteX6" fmla="*/ 3406956 w 9144000"/>
              <a:gd name="connsiteY6" fmla="*/ 1459210 h 5143500"/>
              <a:gd name="connsiteX7" fmla="*/ 4572000 w 9144000"/>
              <a:gd name="connsiteY7" fmla="*/ 2624254 h 5143500"/>
              <a:gd name="connsiteX8" fmla="*/ 5737044 w 9144000"/>
              <a:gd name="connsiteY8" fmla="*/ 1459210 h 5143500"/>
              <a:gd name="connsiteX9" fmla="*/ 4572000 w 9144000"/>
              <a:gd name="connsiteY9" fmla="*/ 294166 h 5143500"/>
              <a:gd name="connsiteX10" fmla="*/ 7660973 w 9144000"/>
              <a:gd name="connsiteY10" fmla="*/ 789685 h 5143500"/>
              <a:gd name="connsiteX11" fmla="*/ 6893897 w 9144000"/>
              <a:gd name="connsiteY11" fmla="*/ 1556761 h 5143500"/>
              <a:gd name="connsiteX12" fmla="*/ 7660973 w 9144000"/>
              <a:gd name="connsiteY12" fmla="*/ 2323837 h 5143500"/>
              <a:gd name="connsiteX13" fmla="*/ 8428049 w 9144000"/>
              <a:gd name="connsiteY13" fmla="*/ 1556761 h 5143500"/>
              <a:gd name="connsiteX14" fmla="*/ 7660973 w 9144000"/>
              <a:gd name="connsiteY14" fmla="*/ 789685 h 5143500"/>
              <a:gd name="connsiteX15" fmla="*/ 1494347 w 9144000"/>
              <a:gd name="connsiteY15" fmla="*/ 789685 h 5143500"/>
              <a:gd name="connsiteX16" fmla="*/ 727271 w 9144000"/>
              <a:gd name="connsiteY16" fmla="*/ 1556761 h 5143500"/>
              <a:gd name="connsiteX17" fmla="*/ 1494347 w 9144000"/>
              <a:gd name="connsiteY17" fmla="*/ 2323837 h 5143500"/>
              <a:gd name="connsiteX18" fmla="*/ 2261423 w 9144000"/>
              <a:gd name="connsiteY18" fmla="*/ 1556761 h 5143500"/>
              <a:gd name="connsiteX19" fmla="*/ 1494347 w 9144000"/>
              <a:gd name="connsiteY19" fmla="*/ 789685 h 5143500"/>
              <a:gd name="connsiteX20" fmla="*/ 2873644 w 9144000"/>
              <a:gd name="connsiteY20" fmla="*/ 3053860 h 5143500"/>
              <a:gd name="connsiteX21" fmla="*/ 2106568 w 9144000"/>
              <a:gd name="connsiteY21" fmla="*/ 3820936 h 5143500"/>
              <a:gd name="connsiteX22" fmla="*/ 2873644 w 9144000"/>
              <a:gd name="connsiteY22" fmla="*/ 4588012 h 5143500"/>
              <a:gd name="connsiteX23" fmla="*/ 3640720 w 9144000"/>
              <a:gd name="connsiteY23" fmla="*/ 3820936 h 5143500"/>
              <a:gd name="connsiteX24" fmla="*/ 2873644 w 9144000"/>
              <a:gd name="connsiteY24" fmla="*/ 3053860 h 5143500"/>
              <a:gd name="connsiteX25" fmla="*/ 6270355 w 9144000"/>
              <a:gd name="connsiteY25" fmla="*/ 3053860 h 5143500"/>
              <a:gd name="connsiteX26" fmla="*/ 5503279 w 9144000"/>
              <a:gd name="connsiteY26" fmla="*/ 3820936 h 5143500"/>
              <a:gd name="connsiteX27" fmla="*/ 6270355 w 9144000"/>
              <a:gd name="connsiteY27" fmla="*/ 4588012 h 5143500"/>
              <a:gd name="connsiteX28" fmla="*/ 7037431 w 9144000"/>
              <a:gd name="connsiteY28" fmla="*/ 3820936 h 5143500"/>
              <a:gd name="connsiteX29" fmla="*/ 6270355 w 9144000"/>
              <a:gd name="connsiteY29" fmla="*/ 305386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9144000" h="5143500">
                <a:moveTo>
                  <a:pt x="0" y="0"/>
                </a:moveTo>
                <a:lnTo>
                  <a:pt x="9144000" y="0"/>
                </a:lnTo>
                <a:lnTo>
                  <a:pt x="9144000" y="5143500"/>
                </a:lnTo>
                <a:lnTo>
                  <a:pt x="0" y="5143500"/>
                </a:lnTo>
                <a:lnTo>
                  <a:pt x="0" y="0"/>
                </a:lnTo>
                <a:close/>
                <a:moveTo>
                  <a:pt x="4572000" y="294166"/>
                </a:moveTo>
                <a:cubicBezTo>
                  <a:pt x="3928564" y="294166"/>
                  <a:pt x="3406956" y="815774"/>
                  <a:pt x="3406956" y="1459210"/>
                </a:cubicBezTo>
                <a:cubicBezTo>
                  <a:pt x="3406956" y="2102646"/>
                  <a:pt x="3928564" y="2624254"/>
                  <a:pt x="4572000" y="2624254"/>
                </a:cubicBezTo>
                <a:cubicBezTo>
                  <a:pt x="5215436" y="2624254"/>
                  <a:pt x="5737044" y="2102646"/>
                  <a:pt x="5737044" y="1459210"/>
                </a:cubicBezTo>
                <a:cubicBezTo>
                  <a:pt x="5737044" y="815774"/>
                  <a:pt x="5215436" y="294166"/>
                  <a:pt x="4572000" y="294166"/>
                </a:cubicBezTo>
                <a:close/>
                <a:moveTo>
                  <a:pt x="7660973" y="789685"/>
                </a:moveTo>
                <a:cubicBezTo>
                  <a:pt x="7237329" y="789685"/>
                  <a:pt x="6893897" y="1133117"/>
                  <a:pt x="6893897" y="1556761"/>
                </a:cubicBezTo>
                <a:cubicBezTo>
                  <a:pt x="6893897" y="1980405"/>
                  <a:pt x="7237329" y="2323837"/>
                  <a:pt x="7660973" y="2323837"/>
                </a:cubicBezTo>
                <a:cubicBezTo>
                  <a:pt x="8084617" y="2323837"/>
                  <a:pt x="8428049" y="1980405"/>
                  <a:pt x="8428049" y="1556761"/>
                </a:cubicBezTo>
                <a:cubicBezTo>
                  <a:pt x="8428049" y="1133117"/>
                  <a:pt x="8084617" y="789685"/>
                  <a:pt x="7660973" y="789685"/>
                </a:cubicBezTo>
                <a:close/>
                <a:moveTo>
                  <a:pt x="1494347" y="789685"/>
                </a:moveTo>
                <a:cubicBezTo>
                  <a:pt x="1070703" y="789685"/>
                  <a:pt x="727271" y="1133117"/>
                  <a:pt x="727271" y="1556761"/>
                </a:cubicBezTo>
                <a:cubicBezTo>
                  <a:pt x="727271" y="1980405"/>
                  <a:pt x="1070703" y="2323837"/>
                  <a:pt x="1494347" y="2323837"/>
                </a:cubicBezTo>
                <a:cubicBezTo>
                  <a:pt x="1917991" y="2323837"/>
                  <a:pt x="2261423" y="1980405"/>
                  <a:pt x="2261423" y="1556761"/>
                </a:cubicBezTo>
                <a:cubicBezTo>
                  <a:pt x="2261423" y="1133117"/>
                  <a:pt x="1917991" y="789685"/>
                  <a:pt x="1494347" y="789685"/>
                </a:cubicBezTo>
                <a:close/>
                <a:moveTo>
                  <a:pt x="2873644" y="3053860"/>
                </a:moveTo>
                <a:cubicBezTo>
                  <a:pt x="2450000" y="3053860"/>
                  <a:pt x="2106568" y="3397292"/>
                  <a:pt x="2106568" y="3820936"/>
                </a:cubicBezTo>
                <a:cubicBezTo>
                  <a:pt x="2106568" y="4244580"/>
                  <a:pt x="2450000" y="4588012"/>
                  <a:pt x="2873644" y="4588012"/>
                </a:cubicBezTo>
                <a:cubicBezTo>
                  <a:pt x="3297288" y="4588012"/>
                  <a:pt x="3640720" y="4244580"/>
                  <a:pt x="3640720" y="3820936"/>
                </a:cubicBezTo>
                <a:cubicBezTo>
                  <a:pt x="3640720" y="3397292"/>
                  <a:pt x="3297288" y="3053860"/>
                  <a:pt x="2873644" y="3053860"/>
                </a:cubicBezTo>
                <a:close/>
                <a:moveTo>
                  <a:pt x="6270355" y="3053860"/>
                </a:moveTo>
                <a:cubicBezTo>
                  <a:pt x="5846711" y="3053860"/>
                  <a:pt x="5503279" y="3397292"/>
                  <a:pt x="5503279" y="3820936"/>
                </a:cubicBezTo>
                <a:cubicBezTo>
                  <a:pt x="5503279" y="4244580"/>
                  <a:pt x="5846711" y="4588012"/>
                  <a:pt x="6270355" y="4588012"/>
                </a:cubicBezTo>
                <a:cubicBezTo>
                  <a:pt x="6693999" y="4588012"/>
                  <a:pt x="7037431" y="4244580"/>
                  <a:pt x="7037431" y="3820936"/>
                </a:cubicBezTo>
                <a:cubicBezTo>
                  <a:pt x="7037431" y="3397292"/>
                  <a:pt x="6693999" y="3053860"/>
                  <a:pt x="6270355" y="3053860"/>
                </a:cubicBezTo>
                <a:close/>
              </a:path>
            </a:pathLst>
          </a:custGeom>
          <a:ln w="19050">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109" name="Oval 108">
            <a:extLst>
              <a:ext uri="{FF2B5EF4-FFF2-40B4-BE49-F238E27FC236}">
                <a16:creationId xmlns:a16="http://schemas.microsoft.com/office/drawing/2014/main" id="{F4ED1670-A3E6-44D2-A4D0-0DE31A7D13CC}"/>
              </a:ext>
            </a:extLst>
          </p:cNvPr>
          <p:cNvSpPr/>
          <p:nvPr/>
        </p:nvSpPr>
        <p:spPr>
          <a:xfrm>
            <a:off x="8965392" y="4974974"/>
            <a:ext cx="88711" cy="88711"/>
          </a:xfrm>
          <a:prstGeom prst="ellipse">
            <a:avLst/>
          </a:prstGeom>
          <a:solidFill>
            <a:schemeClr val="tx1">
              <a:alpha val="36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cxnSp>
        <p:nvCxnSpPr>
          <p:cNvPr id="6" name="Straight Connector 5">
            <a:extLst>
              <a:ext uri="{FF2B5EF4-FFF2-40B4-BE49-F238E27FC236}">
                <a16:creationId xmlns:a16="http://schemas.microsoft.com/office/drawing/2014/main" id="{75B983D7-0A6B-42EF-867D-35DBE1D3A7E0}"/>
              </a:ext>
            </a:extLst>
          </p:cNvPr>
          <p:cNvCxnSpPr>
            <a:cxnSpLocks/>
          </p:cNvCxnSpPr>
          <p:nvPr/>
        </p:nvCxnSpPr>
        <p:spPr>
          <a:xfrm flipH="1" flipV="1">
            <a:off x="5737045" y="1459211"/>
            <a:ext cx="1151613" cy="98068"/>
          </a:xfrm>
          <a:prstGeom prst="line">
            <a:avLst/>
          </a:prstGeom>
          <a:gradFill rotWithShape="0">
            <a:gsLst>
              <a:gs pos="100000">
                <a:srgbClr val="6B6C6B"/>
              </a:gs>
              <a:gs pos="21000">
                <a:srgbClr val="545554"/>
              </a:gs>
            </a:gsLst>
            <a:path path="circle">
              <a:fillToRect l="147405" t="283793" r="-47405" b="-183793"/>
            </a:path>
            <a:tileRect l="-448624" t="-51474" r="-47405" b="-183793"/>
          </a:gradFill>
          <a:ln w="19050">
            <a:solidFill>
              <a:schemeClr val="tx1"/>
            </a:solidFill>
          </a:ln>
          <a:effectLst/>
        </p:spPr>
        <p:style>
          <a:lnRef idx="1">
            <a:schemeClr val="accent1"/>
          </a:lnRef>
          <a:fillRef idx="3">
            <a:schemeClr val="accent1"/>
          </a:fillRef>
          <a:effectRef idx="2">
            <a:schemeClr val="accent1"/>
          </a:effectRef>
          <a:fontRef idx="minor">
            <a:schemeClr val="lt1"/>
          </a:fontRef>
        </p:style>
      </p:cxnSp>
      <p:cxnSp>
        <p:nvCxnSpPr>
          <p:cNvPr id="84" name="Straight Connector 83">
            <a:extLst>
              <a:ext uri="{FF2B5EF4-FFF2-40B4-BE49-F238E27FC236}">
                <a16:creationId xmlns:a16="http://schemas.microsoft.com/office/drawing/2014/main" id="{1D6281BA-4136-4A36-9F0A-3B12B5C03E9E}"/>
              </a:ext>
            </a:extLst>
          </p:cNvPr>
          <p:cNvCxnSpPr>
            <a:cxnSpLocks/>
          </p:cNvCxnSpPr>
          <p:nvPr/>
        </p:nvCxnSpPr>
        <p:spPr>
          <a:xfrm flipH="1" flipV="1">
            <a:off x="5233642" y="2408664"/>
            <a:ext cx="577996" cy="796510"/>
          </a:xfrm>
          <a:prstGeom prst="line">
            <a:avLst/>
          </a:prstGeom>
          <a:gradFill rotWithShape="0">
            <a:gsLst>
              <a:gs pos="100000">
                <a:srgbClr val="6B6C6B"/>
              </a:gs>
              <a:gs pos="21000">
                <a:srgbClr val="545554"/>
              </a:gs>
            </a:gsLst>
            <a:path path="circle">
              <a:fillToRect l="147405" t="283793" r="-47405" b="-183793"/>
            </a:path>
            <a:tileRect l="-448624" t="-51474" r="-47405" b="-183793"/>
          </a:gradFill>
          <a:ln w="19050">
            <a:solidFill>
              <a:schemeClr val="tx1"/>
            </a:solidFill>
          </a:ln>
          <a:effectLst/>
        </p:spPr>
        <p:style>
          <a:lnRef idx="1">
            <a:schemeClr val="accent1"/>
          </a:lnRef>
          <a:fillRef idx="3">
            <a:schemeClr val="accent1"/>
          </a:fillRef>
          <a:effectRef idx="2">
            <a:schemeClr val="accent1"/>
          </a:effectRef>
          <a:fontRef idx="minor">
            <a:schemeClr val="lt1"/>
          </a:fontRef>
        </p:style>
      </p:cxnSp>
      <p:cxnSp>
        <p:nvCxnSpPr>
          <p:cNvPr id="85" name="Straight Connector 84">
            <a:extLst>
              <a:ext uri="{FF2B5EF4-FFF2-40B4-BE49-F238E27FC236}">
                <a16:creationId xmlns:a16="http://schemas.microsoft.com/office/drawing/2014/main" id="{F513C451-8DD8-4484-83B1-51FAF9599D22}"/>
              </a:ext>
            </a:extLst>
          </p:cNvPr>
          <p:cNvCxnSpPr>
            <a:cxnSpLocks/>
          </p:cNvCxnSpPr>
          <p:nvPr/>
        </p:nvCxnSpPr>
        <p:spPr>
          <a:xfrm flipV="1">
            <a:off x="3377381" y="2442118"/>
            <a:ext cx="573868" cy="790820"/>
          </a:xfrm>
          <a:prstGeom prst="line">
            <a:avLst/>
          </a:prstGeom>
          <a:gradFill rotWithShape="0">
            <a:gsLst>
              <a:gs pos="100000">
                <a:srgbClr val="6B6C6B"/>
              </a:gs>
              <a:gs pos="21000">
                <a:srgbClr val="545554"/>
              </a:gs>
            </a:gsLst>
            <a:path path="circle">
              <a:fillToRect l="147405" t="283793" r="-47405" b="-183793"/>
            </a:path>
            <a:tileRect l="-448624" t="-51474" r="-47405" b="-183793"/>
          </a:gradFill>
          <a:ln w="19050">
            <a:solidFill>
              <a:schemeClr val="tx1"/>
            </a:solidFill>
          </a:ln>
          <a:effectLst/>
        </p:spPr>
        <p:style>
          <a:lnRef idx="1">
            <a:schemeClr val="accent1"/>
          </a:lnRef>
          <a:fillRef idx="3">
            <a:schemeClr val="accent1"/>
          </a:fillRef>
          <a:effectRef idx="2">
            <a:schemeClr val="accent1"/>
          </a:effectRef>
          <a:fontRef idx="minor">
            <a:schemeClr val="lt1"/>
          </a:fontRef>
        </p:style>
      </p:cxnSp>
      <p:cxnSp>
        <p:nvCxnSpPr>
          <p:cNvPr id="86" name="Straight Connector 85">
            <a:extLst>
              <a:ext uri="{FF2B5EF4-FFF2-40B4-BE49-F238E27FC236}">
                <a16:creationId xmlns:a16="http://schemas.microsoft.com/office/drawing/2014/main" id="{F99E46A1-1267-475C-98DB-3C668BF017DF}"/>
              </a:ext>
            </a:extLst>
          </p:cNvPr>
          <p:cNvCxnSpPr>
            <a:cxnSpLocks/>
          </p:cNvCxnSpPr>
          <p:nvPr/>
        </p:nvCxnSpPr>
        <p:spPr>
          <a:xfrm flipV="1">
            <a:off x="2261581" y="1459210"/>
            <a:ext cx="1145533" cy="97551"/>
          </a:xfrm>
          <a:prstGeom prst="line">
            <a:avLst/>
          </a:prstGeom>
          <a:gradFill rotWithShape="0">
            <a:gsLst>
              <a:gs pos="100000">
                <a:srgbClr val="6B6C6B"/>
              </a:gs>
              <a:gs pos="21000">
                <a:srgbClr val="545554"/>
              </a:gs>
            </a:gsLst>
            <a:path path="circle">
              <a:fillToRect l="147405" t="283793" r="-47405" b="-183793"/>
            </a:path>
            <a:tileRect l="-448624" t="-51474" r="-47405" b="-183793"/>
          </a:gradFill>
          <a:ln w="19050">
            <a:solidFill>
              <a:schemeClr val="tx1"/>
            </a:solidFill>
          </a:ln>
          <a:effectLst/>
        </p:spPr>
        <p:style>
          <a:lnRef idx="1">
            <a:schemeClr val="accent1"/>
          </a:lnRef>
          <a:fillRef idx="3">
            <a:schemeClr val="accent1"/>
          </a:fillRef>
          <a:effectRef idx="2">
            <a:schemeClr val="accent1"/>
          </a:effectRef>
          <a:fontRef idx="minor">
            <a:schemeClr val="lt1"/>
          </a:fontRef>
        </p:style>
      </p:cxnSp>
      <p:sp>
        <p:nvSpPr>
          <p:cNvPr id="451" name="TextBox 450">
            <a:extLst>
              <a:ext uri="{FF2B5EF4-FFF2-40B4-BE49-F238E27FC236}">
                <a16:creationId xmlns:a16="http://schemas.microsoft.com/office/drawing/2014/main" id="{F9007F2A-AD66-4DE9-9E38-560A3A4F83EF}"/>
              </a:ext>
            </a:extLst>
          </p:cNvPr>
          <p:cNvSpPr txBox="1"/>
          <p:nvPr/>
        </p:nvSpPr>
        <p:spPr>
          <a:xfrm>
            <a:off x="6920225" y="2338263"/>
            <a:ext cx="1481496" cy="276999"/>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Arial"/>
                <a:ea typeface="+mn-ea"/>
                <a:cs typeface="+mn-cs"/>
              </a:rPr>
              <a:t>Employees at work</a:t>
            </a:r>
          </a:p>
        </p:txBody>
      </p:sp>
      <p:sp>
        <p:nvSpPr>
          <p:cNvPr id="452" name="TextBox 451">
            <a:extLst>
              <a:ext uri="{FF2B5EF4-FFF2-40B4-BE49-F238E27FC236}">
                <a16:creationId xmlns:a16="http://schemas.microsoft.com/office/drawing/2014/main" id="{0E4ED2A3-4E8A-40E2-B251-FC075D34B9AF}"/>
              </a:ext>
            </a:extLst>
          </p:cNvPr>
          <p:cNvSpPr txBox="1"/>
          <p:nvPr/>
        </p:nvSpPr>
        <p:spPr>
          <a:xfrm>
            <a:off x="5357305" y="4602761"/>
            <a:ext cx="1843774" cy="276999"/>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Arial"/>
                <a:ea typeface="+mn-ea"/>
                <a:cs typeface="+mn-cs"/>
              </a:rPr>
              <a:t>Factories + supply chain</a:t>
            </a:r>
          </a:p>
        </p:txBody>
      </p:sp>
      <p:sp>
        <p:nvSpPr>
          <p:cNvPr id="453" name="TextBox 452">
            <a:extLst>
              <a:ext uri="{FF2B5EF4-FFF2-40B4-BE49-F238E27FC236}">
                <a16:creationId xmlns:a16="http://schemas.microsoft.com/office/drawing/2014/main" id="{08E9C856-E281-4FA8-B0E9-D121B58793A4}"/>
              </a:ext>
            </a:extLst>
          </p:cNvPr>
          <p:cNvSpPr txBox="1"/>
          <p:nvPr/>
        </p:nvSpPr>
        <p:spPr>
          <a:xfrm>
            <a:off x="2261892" y="4602761"/>
            <a:ext cx="1223413" cy="276999"/>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Arial"/>
                <a:ea typeface="+mn-ea"/>
                <a:cs typeface="+mn-cs"/>
              </a:rPr>
              <a:t>Sales channels</a:t>
            </a:r>
          </a:p>
        </p:txBody>
      </p:sp>
      <p:sp>
        <p:nvSpPr>
          <p:cNvPr id="454" name="TextBox 453">
            <a:extLst>
              <a:ext uri="{FF2B5EF4-FFF2-40B4-BE49-F238E27FC236}">
                <a16:creationId xmlns:a16="http://schemas.microsoft.com/office/drawing/2014/main" id="{2D1EDD6A-1A3A-4922-BD4B-2A1D586D3BB5}"/>
              </a:ext>
            </a:extLst>
          </p:cNvPr>
          <p:cNvSpPr txBox="1"/>
          <p:nvPr/>
        </p:nvSpPr>
        <p:spPr>
          <a:xfrm>
            <a:off x="721281" y="2338263"/>
            <a:ext cx="1497526" cy="276999"/>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Arial"/>
                <a:ea typeface="+mn-ea"/>
                <a:cs typeface="+mn-cs"/>
              </a:rPr>
              <a:t>Marketing analytics</a:t>
            </a:r>
          </a:p>
        </p:txBody>
      </p:sp>
      <p:sp>
        <p:nvSpPr>
          <p:cNvPr id="465" name="Oval 464">
            <a:extLst>
              <a:ext uri="{FF2B5EF4-FFF2-40B4-BE49-F238E27FC236}">
                <a16:creationId xmlns:a16="http://schemas.microsoft.com/office/drawing/2014/main" id="{686D20A7-7090-4298-B6FD-CD5BB71DBC71}"/>
              </a:ext>
            </a:extLst>
          </p:cNvPr>
          <p:cNvSpPr/>
          <p:nvPr/>
        </p:nvSpPr>
        <p:spPr>
          <a:xfrm>
            <a:off x="727271" y="789685"/>
            <a:ext cx="1534152" cy="1534152"/>
          </a:xfrm>
          <a:prstGeom prst="ellipse">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466" name="Oval 465">
            <a:extLst>
              <a:ext uri="{FF2B5EF4-FFF2-40B4-BE49-F238E27FC236}">
                <a16:creationId xmlns:a16="http://schemas.microsoft.com/office/drawing/2014/main" id="{8292025D-1A8D-4EF6-832B-27F963C0AFAD}"/>
              </a:ext>
            </a:extLst>
          </p:cNvPr>
          <p:cNvSpPr/>
          <p:nvPr/>
        </p:nvSpPr>
        <p:spPr>
          <a:xfrm>
            <a:off x="2106568" y="3053860"/>
            <a:ext cx="1534152" cy="1534152"/>
          </a:xfrm>
          <a:prstGeom prst="ellipse">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467" name="Oval 466">
            <a:extLst>
              <a:ext uri="{FF2B5EF4-FFF2-40B4-BE49-F238E27FC236}">
                <a16:creationId xmlns:a16="http://schemas.microsoft.com/office/drawing/2014/main" id="{7DDB4BCD-F4B0-462A-8AE4-64ED74789DD0}"/>
              </a:ext>
            </a:extLst>
          </p:cNvPr>
          <p:cNvSpPr/>
          <p:nvPr/>
        </p:nvSpPr>
        <p:spPr>
          <a:xfrm>
            <a:off x="5503279" y="3053860"/>
            <a:ext cx="1534152" cy="1534152"/>
          </a:xfrm>
          <a:prstGeom prst="ellipse">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468" name="Oval 467">
            <a:extLst>
              <a:ext uri="{FF2B5EF4-FFF2-40B4-BE49-F238E27FC236}">
                <a16:creationId xmlns:a16="http://schemas.microsoft.com/office/drawing/2014/main" id="{5438008E-E3AF-4728-A518-D14CC5C3B382}"/>
              </a:ext>
            </a:extLst>
          </p:cNvPr>
          <p:cNvSpPr/>
          <p:nvPr/>
        </p:nvSpPr>
        <p:spPr>
          <a:xfrm>
            <a:off x="6893897" y="789685"/>
            <a:ext cx="1534152" cy="1534152"/>
          </a:xfrm>
          <a:prstGeom prst="ellipse">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grpSp>
        <p:nvGrpSpPr>
          <p:cNvPr id="19" name="Group 18">
            <a:extLst>
              <a:ext uri="{FF2B5EF4-FFF2-40B4-BE49-F238E27FC236}">
                <a16:creationId xmlns:a16="http://schemas.microsoft.com/office/drawing/2014/main" id="{4112DC30-DA94-470C-8F07-D207CA00075B}"/>
              </a:ext>
            </a:extLst>
          </p:cNvPr>
          <p:cNvGrpSpPr/>
          <p:nvPr/>
        </p:nvGrpSpPr>
        <p:grpSpPr>
          <a:xfrm>
            <a:off x="3406956" y="294166"/>
            <a:ext cx="2330088" cy="2330088"/>
            <a:chOff x="3406956" y="294166"/>
            <a:chExt cx="2330088" cy="2330088"/>
          </a:xfrm>
        </p:grpSpPr>
        <p:grpSp>
          <p:nvGrpSpPr>
            <p:cNvPr id="4" name="Group 3">
              <a:extLst>
                <a:ext uri="{FF2B5EF4-FFF2-40B4-BE49-F238E27FC236}">
                  <a16:creationId xmlns:a16="http://schemas.microsoft.com/office/drawing/2014/main" id="{0FC61567-F27D-4E6D-BEF9-735FD6634B92}"/>
                </a:ext>
              </a:extLst>
            </p:cNvPr>
            <p:cNvGrpSpPr/>
            <p:nvPr/>
          </p:nvGrpSpPr>
          <p:grpSpPr>
            <a:xfrm>
              <a:off x="3406956" y="294166"/>
              <a:ext cx="2330088" cy="2330088"/>
              <a:chOff x="3406956" y="294166"/>
              <a:chExt cx="2330088" cy="2330088"/>
            </a:xfrm>
          </p:grpSpPr>
          <p:sp useBgFill="1">
            <p:nvSpPr>
              <p:cNvPr id="474" name="Freeform: Shape 473">
                <a:extLst>
                  <a:ext uri="{FF2B5EF4-FFF2-40B4-BE49-F238E27FC236}">
                    <a16:creationId xmlns:a16="http://schemas.microsoft.com/office/drawing/2014/main" id="{953F2165-8882-454E-85EE-DED2A70AE42C}"/>
                  </a:ext>
                </a:extLst>
              </p:cNvPr>
              <p:cNvSpPr/>
              <p:nvPr/>
            </p:nvSpPr>
            <p:spPr>
              <a:xfrm>
                <a:off x="3406956" y="294166"/>
                <a:ext cx="2330088" cy="2330088"/>
              </a:xfrm>
              <a:custGeom>
                <a:avLst/>
                <a:gdLst>
                  <a:gd name="connsiteX0" fmla="*/ 1165044 w 2330088"/>
                  <a:gd name="connsiteY0" fmla="*/ 0 h 2330088"/>
                  <a:gd name="connsiteX1" fmla="*/ 2330088 w 2330088"/>
                  <a:gd name="connsiteY1" fmla="*/ 1165044 h 2330088"/>
                  <a:gd name="connsiteX2" fmla="*/ 1165044 w 2330088"/>
                  <a:gd name="connsiteY2" fmla="*/ 2330088 h 2330088"/>
                  <a:gd name="connsiteX3" fmla="*/ 0 w 2330088"/>
                  <a:gd name="connsiteY3" fmla="*/ 1165044 h 2330088"/>
                  <a:gd name="connsiteX4" fmla="*/ 1165044 w 2330088"/>
                  <a:gd name="connsiteY4" fmla="*/ 0 h 23300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0088" h="2330088">
                    <a:moveTo>
                      <a:pt x="1165044" y="0"/>
                    </a:moveTo>
                    <a:cubicBezTo>
                      <a:pt x="1808480" y="0"/>
                      <a:pt x="2330088" y="521608"/>
                      <a:pt x="2330088" y="1165044"/>
                    </a:cubicBezTo>
                    <a:cubicBezTo>
                      <a:pt x="2330088" y="1808480"/>
                      <a:pt x="1808480" y="2330088"/>
                      <a:pt x="1165044" y="2330088"/>
                    </a:cubicBezTo>
                    <a:cubicBezTo>
                      <a:pt x="521608" y="2330088"/>
                      <a:pt x="0" y="1808480"/>
                      <a:pt x="0" y="1165044"/>
                    </a:cubicBezTo>
                    <a:cubicBezTo>
                      <a:pt x="0" y="521608"/>
                      <a:pt x="521608" y="0"/>
                      <a:pt x="1165044" y="0"/>
                    </a:cubicBezTo>
                    <a:close/>
                  </a:path>
                </a:pathLst>
              </a:custGeom>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450" name="TextBox 449">
                <a:extLst>
                  <a:ext uri="{FF2B5EF4-FFF2-40B4-BE49-F238E27FC236}">
                    <a16:creationId xmlns:a16="http://schemas.microsoft.com/office/drawing/2014/main" id="{4B0D0EFD-32E8-4D04-B9D2-D9872A588DBF}"/>
                  </a:ext>
                </a:extLst>
              </p:cNvPr>
              <p:cNvSpPr txBox="1"/>
              <p:nvPr/>
            </p:nvSpPr>
            <p:spPr>
              <a:xfrm>
                <a:off x="3810106" y="1998963"/>
                <a:ext cx="1499129" cy="307777"/>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Arial"/>
                    <a:ea typeface="+mn-ea"/>
                    <a:cs typeface="+mn-cs"/>
                  </a:rPr>
                  <a:t>OLD WORLD IT</a:t>
                </a:r>
              </a:p>
            </p:txBody>
          </p:sp>
          <p:grpSp>
            <p:nvGrpSpPr>
              <p:cNvPr id="990" name="Group 989">
                <a:extLst>
                  <a:ext uri="{FF2B5EF4-FFF2-40B4-BE49-F238E27FC236}">
                    <a16:creationId xmlns:a16="http://schemas.microsoft.com/office/drawing/2014/main" id="{800BD878-D070-41EE-BF33-34A9A280F7B6}"/>
                  </a:ext>
                </a:extLst>
              </p:cNvPr>
              <p:cNvGrpSpPr/>
              <p:nvPr/>
            </p:nvGrpSpPr>
            <p:grpSpPr>
              <a:xfrm>
                <a:off x="3962148" y="959669"/>
                <a:ext cx="1219704" cy="933677"/>
                <a:chOff x="3782602" y="596598"/>
                <a:chExt cx="1651964" cy="1264570"/>
              </a:xfrm>
            </p:grpSpPr>
            <p:sp useBgFill="1">
              <p:nvSpPr>
                <p:cNvPr id="978" name="Rectangle: Rounded Corners 977">
                  <a:extLst>
                    <a:ext uri="{FF2B5EF4-FFF2-40B4-BE49-F238E27FC236}">
                      <a16:creationId xmlns:a16="http://schemas.microsoft.com/office/drawing/2014/main" id="{EC91CDC0-F1F2-4FE2-B663-C64D20682A81}"/>
                    </a:ext>
                  </a:extLst>
                </p:cNvPr>
                <p:cNvSpPr/>
                <p:nvPr/>
              </p:nvSpPr>
              <p:spPr>
                <a:xfrm>
                  <a:off x="4056006" y="596598"/>
                  <a:ext cx="1105156" cy="858129"/>
                </a:xfrm>
                <a:prstGeom prst="roundRect">
                  <a:avLst>
                    <a:gd name="adj" fmla="val 11749"/>
                  </a:avLst>
                </a:prstGeom>
                <a:ln w="12700">
                  <a:solidFill>
                    <a:schemeClr val="tx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useBgFill="1">
              <p:nvSpPr>
                <p:cNvPr id="979" name="Rectangle: Rounded Corners 978">
                  <a:extLst>
                    <a:ext uri="{FF2B5EF4-FFF2-40B4-BE49-F238E27FC236}">
                      <a16:creationId xmlns:a16="http://schemas.microsoft.com/office/drawing/2014/main" id="{2D054960-204B-4EBB-9157-C4471A107BBB}"/>
                    </a:ext>
                  </a:extLst>
                </p:cNvPr>
                <p:cNvSpPr/>
                <p:nvPr/>
              </p:nvSpPr>
              <p:spPr>
                <a:xfrm>
                  <a:off x="4197521" y="706481"/>
                  <a:ext cx="822126" cy="638363"/>
                </a:xfrm>
                <a:prstGeom prst="roundRect">
                  <a:avLst>
                    <a:gd name="adj" fmla="val 15143"/>
                  </a:avLst>
                </a:prstGeom>
                <a:ln w="12700">
                  <a:solidFill>
                    <a:schemeClr val="tx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980" name="Rectangle: Rounded Corners 979">
                  <a:extLst>
                    <a:ext uri="{FF2B5EF4-FFF2-40B4-BE49-F238E27FC236}">
                      <a16:creationId xmlns:a16="http://schemas.microsoft.com/office/drawing/2014/main" id="{365BEF52-6E67-4846-9607-10C5BA8E6A88}"/>
                    </a:ext>
                  </a:extLst>
                </p:cNvPr>
                <p:cNvSpPr/>
                <p:nvPr/>
              </p:nvSpPr>
              <p:spPr>
                <a:xfrm>
                  <a:off x="3782602" y="1548446"/>
                  <a:ext cx="1651964" cy="312722"/>
                </a:xfrm>
                <a:prstGeom prst="roundRect">
                  <a:avLst/>
                </a:prstGeom>
                <a:solidFill>
                  <a:srgbClr val="545454"/>
                </a:solidFill>
                <a:ln w="12700">
                  <a:solidFill>
                    <a:schemeClr val="tx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cxnSp>
              <p:nvCxnSpPr>
                <p:cNvPr id="982" name="Straight Connector 981">
                  <a:extLst>
                    <a:ext uri="{FF2B5EF4-FFF2-40B4-BE49-F238E27FC236}">
                      <a16:creationId xmlns:a16="http://schemas.microsoft.com/office/drawing/2014/main" id="{DE856951-7679-4EF6-99B2-010CB1933455}"/>
                    </a:ext>
                  </a:extLst>
                </p:cNvPr>
                <p:cNvCxnSpPr/>
                <p:nvPr/>
              </p:nvCxnSpPr>
              <p:spPr>
                <a:xfrm>
                  <a:off x="4608584" y="1704807"/>
                  <a:ext cx="625057" cy="0"/>
                </a:xfrm>
                <a:prstGeom prst="line">
                  <a:avLst/>
                </a:prstGeom>
                <a:ln cap="rnd">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983" name="Oval 982">
                  <a:extLst>
                    <a:ext uri="{FF2B5EF4-FFF2-40B4-BE49-F238E27FC236}">
                      <a16:creationId xmlns:a16="http://schemas.microsoft.com/office/drawing/2014/main" id="{09360518-C1C6-4BFA-9EC9-C9DF795210AE}"/>
                    </a:ext>
                  </a:extLst>
                </p:cNvPr>
                <p:cNvSpPr/>
                <p:nvPr/>
              </p:nvSpPr>
              <p:spPr>
                <a:xfrm>
                  <a:off x="3871405" y="1681947"/>
                  <a:ext cx="45720" cy="4572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cxnSp>
              <p:nvCxnSpPr>
                <p:cNvPr id="985" name="Straight Connector 984">
                  <a:extLst>
                    <a:ext uri="{FF2B5EF4-FFF2-40B4-BE49-F238E27FC236}">
                      <a16:creationId xmlns:a16="http://schemas.microsoft.com/office/drawing/2014/main" id="{81C1CA45-19B8-4B83-97C4-C1649821FC4F}"/>
                    </a:ext>
                  </a:extLst>
                </p:cNvPr>
                <p:cNvCxnSpPr>
                  <a:cxnSpLocks/>
                </p:cNvCxnSpPr>
                <p:nvPr/>
              </p:nvCxnSpPr>
              <p:spPr>
                <a:xfrm flipV="1">
                  <a:off x="3798277" y="1259698"/>
                  <a:ext cx="258973" cy="303735"/>
                </a:xfrm>
                <a:prstGeom prst="line">
                  <a:avLst/>
                </a:prstGeom>
                <a:solidFill>
                  <a:schemeClr val="accent6">
                    <a:lumMod val="50000"/>
                  </a:schemeClr>
                </a:solidFill>
                <a:ln w="12700">
                  <a:solidFill>
                    <a:schemeClr val="tx2"/>
                  </a:solidFill>
                </a:ln>
                <a:effectLst/>
              </p:spPr>
              <p:style>
                <a:lnRef idx="1">
                  <a:schemeClr val="accent1"/>
                </a:lnRef>
                <a:fillRef idx="3">
                  <a:schemeClr val="accent1"/>
                </a:fillRef>
                <a:effectRef idx="2">
                  <a:schemeClr val="accent1"/>
                </a:effectRef>
                <a:fontRef idx="minor">
                  <a:schemeClr val="lt1"/>
                </a:fontRef>
              </p:style>
            </p:cxnSp>
            <p:cxnSp>
              <p:nvCxnSpPr>
                <p:cNvPr id="988" name="Straight Connector 987">
                  <a:extLst>
                    <a:ext uri="{FF2B5EF4-FFF2-40B4-BE49-F238E27FC236}">
                      <a16:creationId xmlns:a16="http://schemas.microsoft.com/office/drawing/2014/main" id="{90804F44-E6A2-44E8-9F74-7864C0ABC595}"/>
                    </a:ext>
                  </a:extLst>
                </p:cNvPr>
                <p:cNvCxnSpPr>
                  <a:cxnSpLocks/>
                </p:cNvCxnSpPr>
                <p:nvPr/>
              </p:nvCxnSpPr>
              <p:spPr>
                <a:xfrm flipH="1" flipV="1">
                  <a:off x="5159219" y="1258632"/>
                  <a:ext cx="258973" cy="303735"/>
                </a:xfrm>
                <a:prstGeom prst="line">
                  <a:avLst/>
                </a:prstGeom>
                <a:solidFill>
                  <a:schemeClr val="accent6">
                    <a:lumMod val="50000"/>
                  </a:schemeClr>
                </a:solidFill>
                <a:ln w="12700">
                  <a:solidFill>
                    <a:schemeClr val="tx2"/>
                  </a:solidFill>
                </a:ln>
                <a:effectLst/>
              </p:spPr>
              <p:style>
                <a:lnRef idx="1">
                  <a:schemeClr val="accent1"/>
                </a:lnRef>
                <a:fillRef idx="3">
                  <a:schemeClr val="accent1"/>
                </a:fillRef>
                <a:effectRef idx="2">
                  <a:schemeClr val="accent1"/>
                </a:effectRef>
                <a:fontRef idx="minor">
                  <a:schemeClr val="lt1"/>
                </a:fontRef>
              </p:style>
            </p:cxnSp>
            <p:sp>
              <p:nvSpPr>
                <p:cNvPr id="989" name="Oval 988">
                  <a:extLst>
                    <a:ext uri="{FF2B5EF4-FFF2-40B4-BE49-F238E27FC236}">
                      <a16:creationId xmlns:a16="http://schemas.microsoft.com/office/drawing/2014/main" id="{62E35757-0BFF-4F51-BC2A-CD18260FAD4C}"/>
                    </a:ext>
                  </a:extLst>
                </p:cNvPr>
                <p:cNvSpPr/>
                <p:nvPr/>
              </p:nvSpPr>
              <p:spPr>
                <a:xfrm>
                  <a:off x="3953466" y="1681947"/>
                  <a:ext cx="45720" cy="4572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grpSp>
        </p:grpSp>
        <p:grpSp>
          <p:nvGrpSpPr>
            <p:cNvPr id="997" name="Group 4">
              <a:extLst>
                <a:ext uri="{FF2B5EF4-FFF2-40B4-BE49-F238E27FC236}">
                  <a16:creationId xmlns:a16="http://schemas.microsoft.com/office/drawing/2014/main" id="{E67F5031-223E-485D-B8DC-7B970F9D13E7}"/>
                </a:ext>
              </a:extLst>
            </p:cNvPr>
            <p:cNvGrpSpPr>
              <a:grpSpLocks noChangeAspect="1"/>
            </p:cNvGrpSpPr>
            <p:nvPr/>
          </p:nvGrpSpPr>
          <p:grpSpPr bwMode="auto">
            <a:xfrm rot="3600000">
              <a:off x="4334694" y="1147372"/>
              <a:ext cx="257342" cy="256036"/>
              <a:chOff x="3288" y="1765"/>
              <a:chExt cx="394" cy="392"/>
            </a:xfrm>
          </p:grpSpPr>
          <p:sp>
            <p:nvSpPr>
              <p:cNvPr id="1006" name="Freeform 5">
                <a:extLst>
                  <a:ext uri="{FF2B5EF4-FFF2-40B4-BE49-F238E27FC236}">
                    <a16:creationId xmlns:a16="http://schemas.microsoft.com/office/drawing/2014/main" id="{C0B7281F-FCA3-4BC2-9DF8-52CC6147CA01}"/>
                  </a:ext>
                </a:extLst>
              </p:cNvPr>
              <p:cNvSpPr>
                <a:spLocks/>
              </p:cNvSpPr>
              <p:nvPr/>
            </p:nvSpPr>
            <p:spPr bwMode="auto">
              <a:xfrm>
                <a:off x="3288" y="1765"/>
                <a:ext cx="312" cy="348"/>
              </a:xfrm>
              <a:custGeom>
                <a:avLst/>
                <a:gdLst>
                  <a:gd name="T0" fmla="*/ 296 w 312"/>
                  <a:gd name="T1" fmla="*/ 22 h 348"/>
                  <a:gd name="T2" fmla="*/ 257 w 312"/>
                  <a:gd name="T3" fmla="*/ 56 h 348"/>
                  <a:gd name="T4" fmla="*/ 248 w 312"/>
                  <a:gd name="T5" fmla="*/ 0 h 348"/>
                  <a:gd name="T6" fmla="*/ 152 w 312"/>
                  <a:gd name="T7" fmla="*/ 0 h 348"/>
                  <a:gd name="T8" fmla="*/ 142 w 312"/>
                  <a:gd name="T9" fmla="*/ 58 h 348"/>
                  <a:gd name="T10" fmla="*/ 92 w 312"/>
                  <a:gd name="T11" fmla="*/ 21 h 348"/>
                  <a:gd name="T12" fmla="*/ 24 w 312"/>
                  <a:gd name="T13" fmla="*/ 86 h 348"/>
                  <a:gd name="T14" fmla="*/ 62 w 312"/>
                  <a:gd name="T15" fmla="*/ 134 h 348"/>
                  <a:gd name="T16" fmla="*/ 0 w 312"/>
                  <a:gd name="T17" fmla="*/ 144 h 348"/>
                  <a:gd name="T18" fmla="*/ 0 w 312"/>
                  <a:gd name="T19" fmla="*/ 237 h 348"/>
                  <a:gd name="T20" fmla="*/ 64 w 312"/>
                  <a:gd name="T21" fmla="*/ 248 h 348"/>
                  <a:gd name="T22" fmla="*/ 24 w 312"/>
                  <a:gd name="T23" fmla="*/ 298 h 348"/>
                  <a:gd name="T24" fmla="*/ 75 w 312"/>
                  <a:gd name="T25" fmla="*/ 348 h 348"/>
                  <a:gd name="T26" fmla="*/ 312 w 312"/>
                  <a:gd name="T27" fmla="*/ 38 h 348"/>
                  <a:gd name="T28" fmla="*/ 296 w 312"/>
                  <a:gd name="T29" fmla="*/ 22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2" h="348">
                    <a:moveTo>
                      <a:pt x="296" y="22"/>
                    </a:moveTo>
                    <a:lnTo>
                      <a:pt x="257" y="56"/>
                    </a:lnTo>
                    <a:lnTo>
                      <a:pt x="248" y="0"/>
                    </a:lnTo>
                    <a:lnTo>
                      <a:pt x="152" y="0"/>
                    </a:lnTo>
                    <a:lnTo>
                      <a:pt x="142" y="58"/>
                    </a:lnTo>
                    <a:lnTo>
                      <a:pt x="92" y="21"/>
                    </a:lnTo>
                    <a:lnTo>
                      <a:pt x="24" y="86"/>
                    </a:lnTo>
                    <a:lnTo>
                      <a:pt x="62" y="134"/>
                    </a:lnTo>
                    <a:lnTo>
                      <a:pt x="0" y="144"/>
                    </a:lnTo>
                    <a:lnTo>
                      <a:pt x="0" y="237"/>
                    </a:lnTo>
                    <a:lnTo>
                      <a:pt x="64" y="248"/>
                    </a:lnTo>
                    <a:lnTo>
                      <a:pt x="24" y="298"/>
                    </a:lnTo>
                    <a:lnTo>
                      <a:pt x="75" y="348"/>
                    </a:lnTo>
                    <a:lnTo>
                      <a:pt x="312" y="38"/>
                    </a:lnTo>
                    <a:lnTo>
                      <a:pt x="296" y="22"/>
                    </a:lnTo>
                    <a:close/>
                  </a:path>
                </a:pathLst>
              </a:custGeom>
              <a:solidFill>
                <a:schemeClr val="tx1">
                  <a:alpha val="44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useBgFill="1">
            <p:nvSpPr>
              <p:cNvPr id="1007" name="Oval 6">
                <a:extLst>
                  <a:ext uri="{FF2B5EF4-FFF2-40B4-BE49-F238E27FC236}">
                    <a16:creationId xmlns:a16="http://schemas.microsoft.com/office/drawing/2014/main" id="{932B66A6-A622-4427-A140-AABFCFD8FAA7}"/>
                  </a:ext>
                </a:extLst>
              </p:cNvPr>
              <p:cNvSpPr>
                <a:spLocks noChangeArrowheads="1"/>
              </p:cNvSpPr>
              <p:nvPr/>
            </p:nvSpPr>
            <p:spPr bwMode="auto">
              <a:xfrm>
                <a:off x="3412" y="1888"/>
                <a:ext cx="146" cy="146"/>
              </a:xfrm>
              <a:prstGeom prst="ellipse">
                <a:avLst/>
              </a:prstGeom>
              <a:ln w="12700"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74746"/>
                  </a:solidFill>
                  <a:effectLst/>
                  <a:uLnTx/>
                  <a:uFillTx/>
                  <a:latin typeface="Arial"/>
                  <a:ea typeface="+mn-ea"/>
                  <a:cs typeface="+mn-cs"/>
                </a:endParaRPr>
              </a:p>
            </p:txBody>
          </p:sp>
          <p:sp>
            <p:nvSpPr>
              <p:cNvPr id="1008" name="Freeform 7">
                <a:extLst>
                  <a:ext uri="{FF2B5EF4-FFF2-40B4-BE49-F238E27FC236}">
                    <a16:creationId xmlns:a16="http://schemas.microsoft.com/office/drawing/2014/main" id="{59EA998F-EC7E-46A5-B68F-9110755B90A8}"/>
                  </a:ext>
                </a:extLst>
              </p:cNvPr>
              <p:cNvSpPr>
                <a:spLocks/>
              </p:cNvSpPr>
              <p:nvPr/>
            </p:nvSpPr>
            <p:spPr bwMode="auto">
              <a:xfrm>
                <a:off x="3288" y="1765"/>
                <a:ext cx="394" cy="392"/>
              </a:xfrm>
              <a:custGeom>
                <a:avLst/>
                <a:gdLst>
                  <a:gd name="T0" fmla="*/ 152 w 394"/>
                  <a:gd name="T1" fmla="*/ 0 h 392"/>
                  <a:gd name="T2" fmla="*/ 248 w 394"/>
                  <a:gd name="T3" fmla="*/ 0 h 392"/>
                  <a:gd name="T4" fmla="*/ 257 w 394"/>
                  <a:gd name="T5" fmla="*/ 56 h 392"/>
                  <a:gd name="T6" fmla="*/ 296 w 394"/>
                  <a:gd name="T7" fmla="*/ 22 h 392"/>
                  <a:gd name="T8" fmla="*/ 369 w 394"/>
                  <a:gd name="T9" fmla="*/ 96 h 392"/>
                  <a:gd name="T10" fmla="*/ 336 w 394"/>
                  <a:gd name="T11" fmla="*/ 140 h 392"/>
                  <a:gd name="T12" fmla="*/ 394 w 394"/>
                  <a:gd name="T13" fmla="*/ 149 h 392"/>
                  <a:gd name="T14" fmla="*/ 394 w 394"/>
                  <a:gd name="T15" fmla="*/ 245 h 392"/>
                  <a:gd name="T16" fmla="*/ 336 w 394"/>
                  <a:gd name="T17" fmla="*/ 252 h 392"/>
                  <a:gd name="T18" fmla="*/ 376 w 394"/>
                  <a:gd name="T19" fmla="*/ 302 h 392"/>
                  <a:gd name="T20" fmla="*/ 306 w 394"/>
                  <a:gd name="T21" fmla="*/ 372 h 392"/>
                  <a:gd name="T22" fmla="*/ 255 w 394"/>
                  <a:gd name="T23" fmla="*/ 330 h 392"/>
                  <a:gd name="T24" fmla="*/ 246 w 394"/>
                  <a:gd name="T25" fmla="*/ 392 h 392"/>
                  <a:gd name="T26" fmla="*/ 152 w 394"/>
                  <a:gd name="T27" fmla="*/ 392 h 392"/>
                  <a:gd name="T28" fmla="*/ 141 w 394"/>
                  <a:gd name="T29" fmla="*/ 328 h 392"/>
                  <a:gd name="T30" fmla="*/ 92 w 394"/>
                  <a:gd name="T31" fmla="*/ 366 h 392"/>
                  <a:gd name="T32" fmla="*/ 24 w 394"/>
                  <a:gd name="T33" fmla="*/ 298 h 392"/>
                  <a:gd name="T34" fmla="*/ 64 w 394"/>
                  <a:gd name="T35" fmla="*/ 248 h 392"/>
                  <a:gd name="T36" fmla="*/ 0 w 394"/>
                  <a:gd name="T37" fmla="*/ 237 h 392"/>
                  <a:gd name="T38" fmla="*/ 0 w 394"/>
                  <a:gd name="T39" fmla="*/ 144 h 392"/>
                  <a:gd name="T40" fmla="*/ 62 w 394"/>
                  <a:gd name="T41" fmla="*/ 134 h 392"/>
                  <a:gd name="T42" fmla="*/ 24 w 394"/>
                  <a:gd name="T43" fmla="*/ 86 h 392"/>
                  <a:gd name="T44" fmla="*/ 92 w 394"/>
                  <a:gd name="T45" fmla="*/ 21 h 392"/>
                  <a:gd name="T46" fmla="*/ 142 w 394"/>
                  <a:gd name="T47" fmla="*/ 58 h 392"/>
                  <a:gd name="T48" fmla="*/ 152 w 394"/>
                  <a:gd name="T49" fmla="*/ 0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94" h="392">
                    <a:moveTo>
                      <a:pt x="152" y="0"/>
                    </a:moveTo>
                    <a:lnTo>
                      <a:pt x="248" y="0"/>
                    </a:lnTo>
                    <a:lnTo>
                      <a:pt x="257" y="56"/>
                    </a:lnTo>
                    <a:lnTo>
                      <a:pt x="296" y="22"/>
                    </a:lnTo>
                    <a:lnTo>
                      <a:pt x="369" y="96"/>
                    </a:lnTo>
                    <a:lnTo>
                      <a:pt x="336" y="140"/>
                    </a:lnTo>
                    <a:lnTo>
                      <a:pt x="394" y="149"/>
                    </a:lnTo>
                    <a:lnTo>
                      <a:pt x="394" y="245"/>
                    </a:lnTo>
                    <a:lnTo>
                      <a:pt x="336" y="252"/>
                    </a:lnTo>
                    <a:lnTo>
                      <a:pt x="376" y="302"/>
                    </a:lnTo>
                    <a:lnTo>
                      <a:pt x="306" y="372"/>
                    </a:lnTo>
                    <a:lnTo>
                      <a:pt x="255" y="330"/>
                    </a:lnTo>
                    <a:lnTo>
                      <a:pt x="246" y="392"/>
                    </a:lnTo>
                    <a:lnTo>
                      <a:pt x="152" y="392"/>
                    </a:lnTo>
                    <a:lnTo>
                      <a:pt x="141" y="328"/>
                    </a:lnTo>
                    <a:lnTo>
                      <a:pt x="92" y="366"/>
                    </a:lnTo>
                    <a:lnTo>
                      <a:pt x="24" y="298"/>
                    </a:lnTo>
                    <a:lnTo>
                      <a:pt x="64" y="248"/>
                    </a:lnTo>
                    <a:lnTo>
                      <a:pt x="0" y="237"/>
                    </a:lnTo>
                    <a:lnTo>
                      <a:pt x="0" y="144"/>
                    </a:lnTo>
                    <a:lnTo>
                      <a:pt x="62" y="134"/>
                    </a:lnTo>
                    <a:lnTo>
                      <a:pt x="24" y="86"/>
                    </a:lnTo>
                    <a:lnTo>
                      <a:pt x="92" y="21"/>
                    </a:lnTo>
                    <a:lnTo>
                      <a:pt x="142" y="58"/>
                    </a:lnTo>
                    <a:lnTo>
                      <a:pt x="152" y="0"/>
                    </a:lnTo>
                    <a:close/>
                  </a:path>
                </a:pathLst>
              </a:cu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74746"/>
                  </a:solidFill>
                  <a:effectLst/>
                  <a:uLnTx/>
                  <a:uFillTx/>
                  <a:latin typeface="Arial"/>
                  <a:ea typeface="+mn-ea"/>
                  <a:cs typeface="+mn-cs"/>
                </a:endParaRPr>
              </a:p>
            </p:txBody>
          </p:sp>
        </p:grpSp>
        <p:grpSp>
          <p:nvGrpSpPr>
            <p:cNvPr id="998" name="Group 4">
              <a:extLst>
                <a:ext uri="{FF2B5EF4-FFF2-40B4-BE49-F238E27FC236}">
                  <a16:creationId xmlns:a16="http://schemas.microsoft.com/office/drawing/2014/main" id="{68BBFA10-AA0B-44E3-A625-661C188D390E}"/>
                </a:ext>
              </a:extLst>
            </p:cNvPr>
            <p:cNvGrpSpPr>
              <a:grpSpLocks noChangeAspect="1"/>
            </p:cNvGrpSpPr>
            <p:nvPr/>
          </p:nvGrpSpPr>
          <p:grpSpPr bwMode="auto">
            <a:xfrm>
              <a:off x="4630482" y="1124771"/>
              <a:ext cx="129324" cy="128667"/>
              <a:chOff x="3288" y="1765"/>
              <a:chExt cx="394" cy="392"/>
            </a:xfrm>
          </p:grpSpPr>
          <p:sp>
            <p:nvSpPr>
              <p:cNvPr id="1003" name="Freeform 5">
                <a:extLst>
                  <a:ext uri="{FF2B5EF4-FFF2-40B4-BE49-F238E27FC236}">
                    <a16:creationId xmlns:a16="http://schemas.microsoft.com/office/drawing/2014/main" id="{909CEBB8-8E77-4FFE-8193-57EE16242282}"/>
                  </a:ext>
                </a:extLst>
              </p:cNvPr>
              <p:cNvSpPr>
                <a:spLocks/>
              </p:cNvSpPr>
              <p:nvPr/>
            </p:nvSpPr>
            <p:spPr bwMode="auto">
              <a:xfrm>
                <a:off x="3288" y="1765"/>
                <a:ext cx="312" cy="348"/>
              </a:xfrm>
              <a:custGeom>
                <a:avLst/>
                <a:gdLst>
                  <a:gd name="T0" fmla="*/ 296 w 312"/>
                  <a:gd name="T1" fmla="*/ 22 h 348"/>
                  <a:gd name="T2" fmla="*/ 257 w 312"/>
                  <a:gd name="T3" fmla="*/ 56 h 348"/>
                  <a:gd name="T4" fmla="*/ 248 w 312"/>
                  <a:gd name="T5" fmla="*/ 0 h 348"/>
                  <a:gd name="T6" fmla="*/ 152 w 312"/>
                  <a:gd name="T7" fmla="*/ 0 h 348"/>
                  <a:gd name="T8" fmla="*/ 142 w 312"/>
                  <a:gd name="T9" fmla="*/ 58 h 348"/>
                  <a:gd name="T10" fmla="*/ 92 w 312"/>
                  <a:gd name="T11" fmla="*/ 21 h 348"/>
                  <a:gd name="T12" fmla="*/ 24 w 312"/>
                  <a:gd name="T13" fmla="*/ 86 h 348"/>
                  <a:gd name="T14" fmla="*/ 62 w 312"/>
                  <a:gd name="T15" fmla="*/ 134 h 348"/>
                  <a:gd name="T16" fmla="*/ 0 w 312"/>
                  <a:gd name="T17" fmla="*/ 144 h 348"/>
                  <a:gd name="T18" fmla="*/ 0 w 312"/>
                  <a:gd name="T19" fmla="*/ 237 h 348"/>
                  <a:gd name="T20" fmla="*/ 64 w 312"/>
                  <a:gd name="T21" fmla="*/ 248 h 348"/>
                  <a:gd name="T22" fmla="*/ 24 w 312"/>
                  <a:gd name="T23" fmla="*/ 298 h 348"/>
                  <a:gd name="T24" fmla="*/ 75 w 312"/>
                  <a:gd name="T25" fmla="*/ 348 h 348"/>
                  <a:gd name="T26" fmla="*/ 312 w 312"/>
                  <a:gd name="T27" fmla="*/ 38 h 348"/>
                  <a:gd name="T28" fmla="*/ 296 w 312"/>
                  <a:gd name="T29" fmla="*/ 22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2" h="348">
                    <a:moveTo>
                      <a:pt x="296" y="22"/>
                    </a:moveTo>
                    <a:lnTo>
                      <a:pt x="257" y="56"/>
                    </a:lnTo>
                    <a:lnTo>
                      <a:pt x="248" y="0"/>
                    </a:lnTo>
                    <a:lnTo>
                      <a:pt x="152" y="0"/>
                    </a:lnTo>
                    <a:lnTo>
                      <a:pt x="142" y="58"/>
                    </a:lnTo>
                    <a:lnTo>
                      <a:pt x="92" y="21"/>
                    </a:lnTo>
                    <a:lnTo>
                      <a:pt x="24" y="86"/>
                    </a:lnTo>
                    <a:lnTo>
                      <a:pt x="62" y="134"/>
                    </a:lnTo>
                    <a:lnTo>
                      <a:pt x="0" y="144"/>
                    </a:lnTo>
                    <a:lnTo>
                      <a:pt x="0" y="237"/>
                    </a:lnTo>
                    <a:lnTo>
                      <a:pt x="64" y="248"/>
                    </a:lnTo>
                    <a:lnTo>
                      <a:pt x="24" y="298"/>
                    </a:lnTo>
                    <a:lnTo>
                      <a:pt x="75" y="348"/>
                    </a:lnTo>
                    <a:lnTo>
                      <a:pt x="312" y="38"/>
                    </a:lnTo>
                    <a:lnTo>
                      <a:pt x="296" y="22"/>
                    </a:lnTo>
                    <a:close/>
                  </a:path>
                </a:pathLst>
              </a:custGeom>
              <a:solidFill>
                <a:schemeClr val="tx1">
                  <a:alpha val="44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useBgFill="1">
            <p:nvSpPr>
              <p:cNvPr id="1004" name="Oval 6">
                <a:extLst>
                  <a:ext uri="{FF2B5EF4-FFF2-40B4-BE49-F238E27FC236}">
                    <a16:creationId xmlns:a16="http://schemas.microsoft.com/office/drawing/2014/main" id="{B77950BC-AAE3-4FD0-A403-67CAF71C8AB9}"/>
                  </a:ext>
                </a:extLst>
              </p:cNvPr>
              <p:cNvSpPr>
                <a:spLocks noChangeArrowheads="1"/>
              </p:cNvSpPr>
              <p:nvPr/>
            </p:nvSpPr>
            <p:spPr bwMode="auto">
              <a:xfrm>
                <a:off x="3412" y="1888"/>
                <a:ext cx="146" cy="146"/>
              </a:xfrm>
              <a:prstGeom prst="ellipse">
                <a:avLst/>
              </a:prstGeom>
              <a:ln w="12700"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74746"/>
                  </a:solidFill>
                  <a:effectLst/>
                  <a:uLnTx/>
                  <a:uFillTx/>
                  <a:latin typeface="Arial"/>
                  <a:ea typeface="+mn-ea"/>
                  <a:cs typeface="+mn-cs"/>
                </a:endParaRPr>
              </a:p>
            </p:txBody>
          </p:sp>
          <p:sp>
            <p:nvSpPr>
              <p:cNvPr id="1005" name="Freeform 7">
                <a:extLst>
                  <a:ext uri="{FF2B5EF4-FFF2-40B4-BE49-F238E27FC236}">
                    <a16:creationId xmlns:a16="http://schemas.microsoft.com/office/drawing/2014/main" id="{201629BF-B91F-49B7-9579-5922E1AED173}"/>
                  </a:ext>
                </a:extLst>
              </p:cNvPr>
              <p:cNvSpPr>
                <a:spLocks/>
              </p:cNvSpPr>
              <p:nvPr/>
            </p:nvSpPr>
            <p:spPr bwMode="auto">
              <a:xfrm>
                <a:off x="3288" y="1765"/>
                <a:ext cx="394" cy="392"/>
              </a:xfrm>
              <a:custGeom>
                <a:avLst/>
                <a:gdLst>
                  <a:gd name="T0" fmla="*/ 152 w 394"/>
                  <a:gd name="T1" fmla="*/ 0 h 392"/>
                  <a:gd name="T2" fmla="*/ 248 w 394"/>
                  <a:gd name="T3" fmla="*/ 0 h 392"/>
                  <a:gd name="T4" fmla="*/ 257 w 394"/>
                  <a:gd name="T5" fmla="*/ 56 h 392"/>
                  <a:gd name="T6" fmla="*/ 296 w 394"/>
                  <a:gd name="T7" fmla="*/ 22 h 392"/>
                  <a:gd name="T8" fmla="*/ 369 w 394"/>
                  <a:gd name="T9" fmla="*/ 96 h 392"/>
                  <a:gd name="T10" fmla="*/ 336 w 394"/>
                  <a:gd name="T11" fmla="*/ 140 h 392"/>
                  <a:gd name="T12" fmla="*/ 394 w 394"/>
                  <a:gd name="T13" fmla="*/ 149 h 392"/>
                  <a:gd name="T14" fmla="*/ 394 w 394"/>
                  <a:gd name="T15" fmla="*/ 245 h 392"/>
                  <a:gd name="T16" fmla="*/ 336 w 394"/>
                  <a:gd name="T17" fmla="*/ 252 h 392"/>
                  <a:gd name="T18" fmla="*/ 376 w 394"/>
                  <a:gd name="T19" fmla="*/ 302 h 392"/>
                  <a:gd name="T20" fmla="*/ 306 w 394"/>
                  <a:gd name="T21" fmla="*/ 372 h 392"/>
                  <a:gd name="T22" fmla="*/ 255 w 394"/>
                  <a:gd name="T23" fmla="*/ 330 h 392"/>
                  <a:gd name="T24" fmla="*/ 246 w 394"/>
                  <a:gd name="T25" fmla="*/ 392 h 392"/>
                  <a:gd name="T26" fmla="*/ 152 w 394"/>
                  <a:gd name="T27" fmla="*/ 392 h 392"/>
                  <a:gd name="T28" fmla="*/ 141 w 394"/>
                  <a:gd name="T29" fmla="*/ 328 h 392"/>
                  <a:gd name="T30" fmla="*/ 92 w 394"/>
                  <a:gd name="T31" fmla="*/ 366 h 392"/>
                  <a:gd name="T32" fmla="*/ 24 w 394"/>
                  <a:gd name="T33" fmla="*/ 298 h 392"/>
                  <a:gd name="T34" fmla="*/ 64 w 394"/>
                  <a:gd name="T35" fmla="*/ 248 h 392"/>
                  <a:gd name="T36" fmla="*/ 0 w 394"/>
                  <a:gd name="T37" fmla="*/ 237 h 392"/>
                  <a:gd name="T38" fmla="*/ 0 w 394"/>
                  <a:gd name="T39" fmla="*/ 144 h 392"/>
                  <a:gd name="T40" fmla="*/ 62 w 394"/>
                  <a:gd name="T41" fmla="*/ 134 h 392"/>
                  <a:gd name="T42" fmla="*/ 24 w 394"/>
                  <a:gd name="T43" fmla="*/ 86 h 392"/>
                  <a:gd name="T44" fmla="*/ 92 w 394"/>
                  <a:gd name="T45" fmla="*/ 21 h 392"/>
                  <a:gd name="T46" fmla="*/ 142 w 394"/>
                  <a:gd name="T47" fmla="*/ 58 h 392"/>
                  <a:gd name="T48" fmla="*/ 152 w 394"/>
                  <a:gd name="T49" fmla="*/ 0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94" h="392">
                    <a:moveTo>
                      <a:pt x="152" y="0"/>
                    </a:moveTo>
                    <a:lnTo>
                      <a:pt x="248" y="0"/>
                    </a:lnTo>
                    <a:lnTo>
                      <a:pt x="257" y="56"/>
                    </a:lnTo>
                    <a:lnTo>
                      <a:pt x="296" y="22"/>
                    </a:lnTo>
                    <a:lnTo>
                      <a:pt x="369" y="96"/>
                    </a:lnTo>
                    <a:lnTo>
                      <a:pt x="336" y="140"/>
                    </a:lnTo>
                    <a:lnTo>
                      <a:pt x="394" y="149"/>
                    </a:lnTo>
                    <a:lnTo>
                      <a:pt x="394" y="245"/>
                    </a:lnTo>
                    <a:lnTo>
                      <a:pt x="336" y="252"/>
                    </a:lnTo>
                    <a:lnTo>
                      <a:pt x="376" y="302"/>
                    </a:lnTo>
                    <a:lnTo>
                      <a:pt x="306" y="372"/>
                    </a:lnTo>
                    <a:lnTo>
                      <a:pt x="255" y="330"/>
                    </a:lnTo>
                    <a:lnTo>
                      <a:pt x="246" y="392"/>
                    </a:lnTo>
                    <a:lnTo>
                      <a:pt x="152" y="392"/>
                    </a:lnTo>
                    <a:lnTo>
                      <a:pt x="141" y="328"/>
                    </a:lnTo>
                    <a:lnTo>
                      <a:pt x="92" y="366"/>
                    </a:lnTo>
                    <a:lnTo>
                      <a:pt x="24" y="298"/>
                    </a:lnTo>
                    <a:lnTo>
                      <a:pt x="64" y="248"/>
                    </a:lnTo>
                    <a:lnTo>
                      <a:pt x="0" y="237"/>
                    </a:lnTo>
                    <a:lnTo>
                      <a:pt x="0" y="144"/>
                    </a:lnTo>
                    <a:lnTo>
                      <a:pt x="62" y="134"/>
                    </a:lnTo>
                    <a:lnTo>
                      <a:pt x="24" y="86"/>
                    </a:lnTo>
                    <a:lnTo>
                      <a:pt x="92" y="21"/>
                    </a:lnTo>
                    <a:lnTo>
                      <a:pt x="142" y="58"/>
                    </a:lnTo>
                    <a:lnTo>
                      <a:pt x="152" y="0"/>
                    </a:lnTo>
                    <a:close/>
                  </a:path>
                </a:pathLst>
              </a:cu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74746"/>
                  </a:solidFill>
                  <a:effectLst/>
                  <a:uLnTx/>
                  <a:uFillTx/>
                  <a:latin typeface="Arial"/>
                  <a:ea typeface="+mn-ea"/>
                  <a:cs typeface="+mn-cs"/>
                </a:endParaRPr>
              </a:p>
            </p:txBody>
          </p:sp>
        </p:grpSp>
        <p:grpSp>
          <p:nvGrpSpPr>
            <p:cNvPr id="999" name="Group 4">
              <a:extLst>
                <a:ext uri="{FF2B5EF4-FFF2-40B4-BE49-F238E27FC236}">
                  <a16:creationId xmlns:a16="http://schemas.microsoft.com/office/drawing/2014/main" id="{B7543005-2808-405F-B287-3BCEC929A074}"/>
                </a:ext>
              </a:extLst>
            </p:cNvPr>
            <p:cNvGrpSpPr>
              <a:grpSpLocks noChangeAspect="1"/>
            </p:cNvGrpSpPr>
            <p:nvPr/>
          </p:nvGrpSpPr>
          <p:grpSpPr bwMode="auto">
            <a:xfrm>
              <a:off x="4630482" y="1296159"/>
              <a:ext cx="129324" cy="128667"/>
              <a:chOff x="3288" y="1765"/>
              <a:chExt cx="394" cy="392"/>
            </a:xfrm>
          </p:grpSpPr>
          <p:sp>
            <p:nvSpPr>
              <p:cNvPr id="1000" name="Freeform 5">
                <a:extLst>
                  <a:ext uri="{FF2B5EF4-FFF2-40B4-BE49-F238E27FC236}">
                    <a16:creationId xmlns:a16="http://schemas.microsoft.com/office/drawing/2014/main" id="{33CF622F-9F91-486F-B65D-8C50791FB67B}"/>
                  </a:ext>
                </a:extLst>
              </p:cNvPr>
              <p:cNvSpPr>
                <a:spLocks/>
              </p:cNvSpPr>
              <p:nvPr/>
            </p:nvSpPr>
            <p:spPr bwMode="auto">
              <a:xfrm>
                <a:off x="3288" y="1765"/>
                <a:ext cx="312" cy="348"/>
              </a:xfrm>
              <a:custGeom>
                <a:avLst/>
                <a:gdLst>
                  <a:gd name="T0" fmla="*/ 296 w 312"/>
                  <a:gd name="T1" fmla="*/ 22 h 348"/>
                  <a:gd name="T2" fmla="*/ 257 w 312"/>
                  <a:gd name="T3" fmla="*/ 56 h 348"/>
                  <a:gd name="T4" fmla="*/ 248 w 312"/>
                  <a:gd name="T5" fmla="*/ 0 h 348"/>
                  <a:gd name="T6" fmla="*/ 152 w 312"/>
                  <a:gd name="T7" fmla="*/ 0 h 348"/>
                  <a:gd name="T8" fmla="*/ 142 w 312"/>
                  <a:gd name="T9" fmla="*/ 58 h 348"/>
                  <a:gd name="T10" fmla="*/ 92 w 312"/>
                  <a:gd name="T11" fmla="*/ 21 h 348"/>
                  <a:gd name="T12" fmla="*/ 24 w 312"/>
                  <a:gd name="T13" fmla="*/ 86 h 348"/>
                  <a:gd name="T14" fmla="*/ 62 w 312"/>
                  <a:gd name="T15" fmla="*/ 134 h 348"/>
                  <a:gd name="T16" fmla="*/ 0 w 312"/>
                  <a:gd name="T17" fmla="*/ 144 h 348"/>
                  <a:gd name="T18" fmla="*/ 0 w 312"/>
                  <a:gd name="T19" fmla="*/ 237 h 348"/>
                  <a:gd name="T20" fmla="*/ 64 w 312"/>
                  <a:gd name="T21" fmla="*/ 248 h 348"/>
                  <a:gd name="T22" fmla="*/ 24 w 312"/>
                  <a:gd name="T23" fmla="*/ 298 h 348"/>
                  <a:gd name="T24" fmla="*/ 75 w 312"/>
                  <a:gd name="T25" fmla="*/ 348 h 348"/>
                  <a:gd name="T26" fmla="*/ 312 w 312"/>
                  <a:gd name="T27" fmla="*/ 38 h 348"/>
                  <a:gd name="T28" fmla="*/ 296 w 312"/>
                  <a:gd name="T29" fmla="*/ 22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2" h="348">
                    <a:moveTo>
                      <a:pt x="296" y="22"/>
                    </a:moveTo>
                    <a:lnTo>
                      <a:pt x="257" y="56"/>
                    </a:lnTo>
                    <a:lnTo>
                      <a:pt x="248" y="0"/>
                    </a:lnTo>
                    <a:lnTo>
                      <a:pt x="152" y="0"/>
                    </a:lnTo>
                    <a:lnTo>
                      <a:pt x="142" y="58"/>
                    </a:lnTo>
                    <a:lnTo>
                      <a:pt x="92" y="21"/>
                    </a:lnTo>
                    <a:lnTo>
                      <a:pt x="24" y="86"/>
                    </a:lnTo>
                    <a:lnTo>
                      <a:pt x="62" y="134"/>
                    </a:lnTo>
                    <a:lnTo>
                      <a:pt x="0" y="144"/>
                    </a:lnTo>
                    <a:lnTo>
                      <a:pt x="0" y="237"/>
                    </a:lnTo>
                    <a:lnTo>
                      <a:pt x="64" y="248"/>
                    </a:lnTo>
                    <a:lnTo>
                      <a:pt x="24" y="298"/>
                    </a:lnTo>
                    <a:lnTo>
                      <a:pt x="75" y="348"/>
                    </a:lnTo>
                    <a:lnTo>
                      <a:pt x="312" y="38"/>
                    </a:lnTo>
                    <a:lnTo>
                      <a:pt x="296" y="22"/>
                    </a:lnTo>
                    <a:close/>
                  </a:path>
                </a:pathLst>
              </a:custGeom>
              <a:solidFill>
                <a:schemeClr val="tx1">
                  <a:alpha val="44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useBgFill="1">
            <p:nvSpPr>
              <p:cNvPr id="1001" name="Oval 6">
                <a:extLst>
                  <a:ext uri="{FF2B5EF4-FFF2-40B4-BE49-F238E27FC236}">
                    <a16:creationId xmlns:a16="http://schemas.microsoft.com/office/drawing/2014/main" id="{44D9BD90-AFAE-4AD9-9A2B-1C06AAEFEFA1}"/>
                  </a:ext>
                </a:extLst>
              </p:cNvPr>
              <p:cNvSpPr>
                <a:spLocks noChangeArrowheads="1"/>
              </p:cNvSpPr>
              <p:nvPr/>
            </p:nvSpPr>
            <p:spPr bwMode="auto">
              <a:xfrm>
                <a:off x="3412" y="1888"/>
                <a:ext cx="146" cy="146"/>
              </a:xfrm>
              <a:prstGeom prst="ellipse">
                <a:avLst/>
              </a:prstGeom>
              <a:ln w="12700"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74746"/>
                  </a:solidFill>
                  <a:effectLst/>
                  <a:uLnTx/>
                  <a:uFillTx/>
                  <a:latin typeface="Arial"/>
                  <a:ea typeface="+mn-ea"/>
                  <a:cs typeface="+mn-cs"/>
                </a:endParaRPr>
              </a:p>
            </p:txBody>
          </p:sp>
          <p:sp>
            <p:nvSpPr>
              <p:cNvPr id="1002" name="Freeform 7">
                <a:extLst>
                  <a:ext uri="{FF2B5EF4-FFF2-40B4-BE49-F238E27FC236}">
                    <a16:creationId xmlns:a16="http://schemas.microsoft.com/office/drawing/2014/main" id="{22A240B8-D92A-4160-8175-8D04BA1C010F}"/>
                  </a:ext>
                </a:extLst>
              </p:cNvPr>
              <p:cNvSpPr>
                <a:spLocks/>
              </p:cNvSpPr>
              <p:nvPr/>
            </p:nvSpPr>
            <p:spPr bwMode="auto">
              <a:xfrm>
                <a:off x="3288" y="1765"/>
                <a:ext cx="394" cy="392"/>
              </a:xfrm>
              <a:custGeom>
                <a:avLst/>
                <a:gdLst>
                  <a:gd name="T0" fmla="*/ 152 w 394"/>
                  <a:gd name="T1" fmla="*/ 0 h 392"/>
                  <a:gd name="T2" fmla="*/ 248 w 394"/>
                  <a:gd name="T3" fmla="*/ 0 h 392"/>
                  <a:gd name="T4" fmla="*/ 257 w 394"/>
                  <a:gd name="T5" fmla="*/ 56 h 392"/>
                  <a:gd name="T6" fmla="*/ 296 w 394"/>
                  <a:gd name="T7" fmla="*/ 22 h 392"/>
                  <a:gd name="T8" fmla="*/ 369 w 394"/>
                  <a:gd name="T9" fmla="*/ 96 h 392"/>
                  <a:gd name="T10" fmla="*/ 336 w 394"/>
                  <a:gd name="T11" fmla="*/ 140 h 392"/>
                  <a:gd name="T12" fmla="*/ 394 w 394"/>
                  <a:gd name="T13" fmla="*/ 149 h 392"/>
                  <a:gd name="T14" fmla="*/ 394 w 394"/>
                  <a:gd name="T15" fmla="*/ 245 h 392"/>
                  <a:gd name="T16" fmla="*/ 336 w 394"/>
                  <a:gd name="T17" fmla="*/ 252 h 392"/>
                  <a:gd name="T18" fmla="*/ 376 w 394"/>
                  <a:gd name="T19" fmla="*/ 302 h 392"/>
                  <a:gd name="T20" fmla="*/ 306 w 394"/>
                  <a:gd name="T21" fmla="*/ 372 h 392"/>
                  <a:gd name="T22" fmla="*/ 255 w 394"/>
                  <a:gd name="T23" fmla="*/ 330 h 392"/>
                  <a:gd name="T24" fmla="*/ 246 w 394"/>
                  <a:gd name="T25" fmla="*/ 392 h 392"/>
                  <a:gd name="T26" fmla="*/ 152 w 394"/>
                  <a:gd name="T27" fmla="*/ 392 h 392"/>
                  <a:gd name="T28" fmla="*/ 141 w 394"/>
                  <a:gd name="T29" fmla="*/ 328 h 392"/>
                  <a:gd name="T30" fmla="*/ 92 w 394"/>
                  <a:gd name="T31" fmla="*/ 366 h 392"/>
                  <a:gd name="T32" fmla="*/ 24 w 394"/>
                  <a:gd name="T33" fmla="*/ 298 h 392"/>
                  <a:gd name="T34" fmla="*/ 64 w 394"/>
                  <a:gd name="T35" fmla="*/ 248 h 392"/>
                  <a:gd name="T36" fmla="*/ 0 w 394"/>
                  <a:gd name="T37" fmla="*/ 237 h 392"/>
                  <a:gd name="T38" fmla="*/ 0 w 394"/>
                  <a:gd name="T39" fmla="*/ 144 h 392"/>
                  <a:gd name="T40" fmla="*/ 62 w 394"/>
                  <a:gd name="T41" fmla="*/ 134 h 392"/>
                  <a:gd name="T42" fmla="*/ 24 w 394"/>
                  <a:gd name="T43" fmla="*/ 86 h 392"/>
                  <a:gd name="T44" fmla="*/ 92 w 394"/>
                  <a:gd name="T45" fmla="*/ 21 h 392"/>
                  <a:gd name="T46" fmla="*/ 142 w 394"/>
                  <a:gd name="T47" fmla="*/ 58 h 392"/>
                  <a:gd name="T48" fmla="*/ 152 w 394"/>
                  <a:gd name="T49" fmla="*/ 0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94" h="392">
                    <a:moveTo>
                      <a:pt x="152" y="0"/>
                    </a:moveTo>
                    <a:lnTo>
                      <a:pt x="248" y="0"/>
                    </a:lnTo>
                    <a:lnTo>
                      <a:pt x="257" y="56"/>
                    </a:lnTo>
                    <a:lnTo>
                      <a:pt x="296" y="22"/>
                    </a:lnTo>
                    <a:lnTo>
                      <a:pt x="369" y="96"/>
                    </a:lnTo>
                    <a:lnTo>
                      <a:pt x="336" y="140"/>
                    </a:lnTo>
                    <a:lnTo>
                      <a:pt x="394" y="149"/>
                    </a:lnTo>
                    <a:lnTo>
                      <a:pt x="394" y="245"/>
                    </a:lnTo>
                    <a:lnTo>
                      <a:pt x="336" y="252"/>
                    </a:lnTo>
                    <a:lnTo>
                      <a:pt x="376" y="302"/>
                    </a:lnTo>
                    <a:lnTo>
                      <a:pt x="306" y="372"/>
                    </a:lnTo>
                    <a:lnTo>
                      <a:pt x="255" y="330"/>
                    </a:lnTo>
                    <a:lnTo>
                      <a:pt x="246" y="392"/>
                    </a:lnTo>
                    <a:lnTo>
                      <a:pt x="152" y="392"/>
                    </a:lnTo>
                    <a:lnTo>
                      <a:pt x="141" y="328"/>
                    </a:lnTo>
                    <a:lnTo>
                      <a:pt x="92" y="366"/>
                    </a:lnTo>
                    <a:lnTo>
                      <a:pt x="24" y="298"/>
                    </a:lnTo>
                    <a:lnTo>
                      <a:pt x="64" y="248"/>
                    </a:lnTo>
                    <a:lnTo>
                      <a:pt x="0" y="237"/>
                    </a:lnTo>
                    <a:lnTo>
                      <a:pt x="0" y="144"/>
                    </a:lnTo>
                    <a:lnTo>
                      <a:pt x="62" y="134"/>
                    </a:lnTo>
                    <a:lnTo>
                      <a:pt x="24" y="86"/>
                    </a:lnTo>
                    <a:lnTo>
                      <a:pt x="92" y="21"/>
                    </a:lnTo>
                    <a:lnTo>
                      <a:pt x="142" y="58"/>
                    </a:lnTo>
                    <a:lnTo>
                      <a:pt x="152" y="0"/>
                    </a:lnTo>
                    <a:close/>
                  </a:path>
                </a:pathLst>
              </a:cu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74746"/>
                  </a:solidFill>
                  <a:effectLst/>
                  <a:uLnTx/>
                  <a:uFillTx/>
                  <a:latin typeface="Arial"/>
                  <a:ea typeface="+mn-ea"/>
                  <a:cs typeface="+mn-cs"/>
                </a:endParaRPr>
              </a:p>
            </p:txBody>
          </p:sp>
        </p:grpSp>
      </p:grpSp>
      <p:grpSp>
        <p:nvGrpSpPr>
          <p:cNvPr id="10" name="Group 9">
            <a:extLst>
              <a:ext uri="{FF2B5EF4-FFF2-40B4-BE49-F238E27FC236}">
                <a16:creationId xmlns:a16="http://schemas.microsoft.com/office/drawing/2014/main" id="{2391FCDE-FF6D-4AB6-8564-A5CE8E0227A2}"/>
              </a:ext>
            </a:extLst>
          </p:cNvPr>
          <p:cNvGrpSpPr/>
          <p:nvPr/>
        </p:nvGrpSpPr>
        <p:grpSpPr>
          <a:xfrm>
            <a:off x="1103062" y="1020706"/>
            <a:ext cx="219639" cy="157637"/>
            <a:chOff x="57931" y="3512929"/>
            <a:chExt cx="707252" cy="507601"/>
          </a:xfrm>
        </p:grpSpPr>
        <p:sp>
          <p:nvSpPr>
            <p:cNvPr id="121" name="Freeform 23">
              <a:extLst>
                <a:ext uri="{FF2B5EF4-FFF2-40B4-BE49-F238E27FC236}">
                  <a16:creationId xmlns:a16="http://schemas.microsoft.com/office/drawing/2014/main" id="{58275852-F262-48FD-8A0C-477263A3BFF1}"/>
                </a:ext>
              </a:extLst>
            </p:cNvPr>
            <p:cNvSpPr>
              <a:spLocks/>
            </p:cNvSpPr>
            <p:nvPr/>
          </p:nvSpPr>
          <p:spPr bwMode="auto">
            <a:xfrm>
              <a:off x="57931" y="3763433"/>
              <a:ext cx="185524" cy="249563"/>
            </a:xfrm>
            <a:custGeom>
              <a:avLst/>
              <a:gdLst>
                <a:gd name="T0" fmla="*/ 94 w 94"/>
                <a:gd name="T1" fmla="*/ 3 h 126"/>
                <a:gd name="T2" fmla="*/ 90 w 94"/>
                <a:gd name="T3" fmla="*/ 0 h 126"/>
                <a:gd name="T4" fmla="*/ 5 w 94"/>
                <a:gd name="T5" fmla="*/ 0 h 126"/>
                <a:gd name="T6" fmla="*/ 0 w 94"/>
                <a:gd name="T7" fmla="*/ 5 h 126"/>
                <a:gd name="T8" fmla="*/ 0 w 94"/>
                <a:gd name="T9" fmla="*/ 125 h 126"/>
                <a:gd name="T10" fmla="*/ 0 w 94"/>
                <a:gd name="T11" fmla="*/ 126 h 126"/>
                <a:gd name="T12" fmla="*/ 94 w 94"/>
                <a:gd name="T13" fmla="*/ 3 h 126"/>
              </a:gdLst>
              <a:ahLst/>
              <a:cxnLst>
                <a:cxn ang="0">
                  <a:pos x="T0" y="T1"/>
                </a:cxn>
                <a:cxn ang="0">
                  <a:pos x="T2" y="T3"/>
                </a:cxn>
                <a:cxn ang="0">
                  <a:pos x="T4" y="T5"/>
                </a:cxn>
                <a:cxn ang="0">
                  <a:pos x="T6" y="T7"/>
                </a:cxn>
                <a:cxn ang="0">
                  <a:pos x="T8" y="T9"/>
                </a:cxn>
                <a:cxn ang="0">
                  <a:pos x="T10" y="T11"/>
                </a:cxn>
                <a:cxn ang="0">
                  <a:pos x="T12" y="T13"/>
                </a:cxn>
              </a:cxnLst>
              <a:rect l="0" t="0" r="r" b="b"/>
              <a:pathLst>
                <a:path w="94" h="126">
                  <a:moveTo>
                    <a:pt x="94" y="3"/>
                  </a:moveTo>
                  <a:cubicBezTo>
                    <a:pt x="93" y="2"/>
                    <a:pt x="92" y="0"/>
                    <a:pt x="90" y="0"/>
                  </a:cubicBezTo>
                  <a:cubicBezTo>
                    <a:pt x="5" y="0"/>
                    <a:pt x="5" y="0"/>
                    <a:pt x="5" y="0"/>
                  </a:cubicBezTo>
                  <a:cubicBezTo>
                    <a:pt x="2" y="0"/>
                    <a:pt x="0" y="3"/>
                    <a:pt x="0" y="5"/>
                  </a:cubicBezTo>
                  <a:cubicBezTo>
                    <a:pt x="0" y="125"/>
                    <a:pt x="0" y="125"/>
                    <a:pt x="0" y="125"/>
                  </a:cubicBezTo>
                  <a:cubicBezTo>
                    <a:pt x="0" y="126"/>
                    <a:pt x="0" y="126"/>
                    <a:pt x="0" y="126"/>
                  </a:cubicBezTo>
                  <a:lnTo>
                    <a:pt x="94" y="3"/>
                  </a:lnTo>
                  <a:close/>
                </a:path>
              </a:pathLst>
            </a:custGeom>
            <a:solidFill>
              <a:schemeClr val="tx1">
                <a:alpha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74746"/>
                </a:solidFill>
                <a:effectLst/>
                <a:uLnTx/>
                <a:uFillTx/>
                <a:latin typeface="Arial"/>
                <a:ea typeface="+mn-ea"/>
                <a:cs typeface="+mn-cs"/>
              </a:endParaRPr>
            </a:p>
          </p:txBody>
        </p:sp>
        <p:sp>
          <p:nvSpPr>
            <p:cNvPr id="122" name="Freeform 14">
              <a:extLst>
                <a:ext uri="{FF2B5EF4-FFF2-40B4-BE49-F238E27FC236}">
                  <a16:creationId xmlns:a16="http://schemas.microsoft.com/office/drawing/2014/main" id="{9E547A8F-E131-42A0-8A17-B810A429A33B}"/>
                </a:ext>
              </a:extLst>
            </p:cNvPr>
            <p:cNvSpPr>
              <a:spLocks/>
            </p:cNvSpPr>
            <p:nvPr/>
          </p:nvSpPr>
          <p:spPr bwMode="auto">
            <a:xfrm>
              <a:off x="57931" y="3763433"/>
              <a:ext cx="187408" cy="257097"/>
            </a:xfrm>
            <a:custGeom>
              <a:avLst/>
              <a:gdLst>
                <a:gd name="T0" fmla="*/ 90 w 95"/>
                <a:gd name="T1" fmla="*/ 130 h 130"/>
                <a:gd name="T2" fmla="*/ 5 w 95"/>
                <a:gd name="T3" fmla="*/ 130 h 130"/>
                <a:gd name="T4" fmla="*/ 0 w 95"/>
                <a:gd name="T5" fmla="*/ 125 h 130"/>
                <a:gd name="T6" fmla="*/ 0 w 95"/>
                <a:gd name="T7" fmla="*/ 5 h 130"/>
                <a:gd name="T8" fmla="*/ 5 w 95"/>
                <a:gd name="T9" fmla="*/ 0 h 130"/>
                <a:gd name="T10" fmla="*/ 90 w 95"/>
                <a:gd name="T11" fmla="*/ 0 h 130"/>
                <a:gd name="T12" fmla="*/ 95 w 95"/>
                <a:gd name="T13" fmla="*/ 5 h 130"/>
                <a:gd name="T14" fmla="*/ 95 w 95"/>
                <a:gd name="T15" fmla="*/ 125 h 130"/>
                <a:gd name="T16" fmla="*/ 90 w 95"/>
                <a:gd name="T17" fmla="*/ 13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130">
                  <a:moveTo>
                    <a:pt x="90" y="130"/>
                  </a:moveTo>
                  <a:cubicBezTo>
                    <a:pt x="5" y="130"/>
                    <a:pt x="5" y="130"/>
                    <a:pt x="5" y="130"/>
                  </a:cubicBezTo>
                  <a:cubicBezTo>
                    <a:pt x="2" y="130"/>
                    <a:pt x="0" y="128"/>
                    <a:pt x="0" y="125"/>
                  </a:cubicBezTo>
                  <a:cubicBezTo>
                    <a:pt x="0" y="5"/>
                    <a:pt x="0" y="5"/>
                    <a:pt x="0" y="5"/>
                  </a:cubicBezTo>
                  <a:cubicBezTo>
                    <a:pt x="0" y="3"/>
                    <a:pt x="2" y="0"/>
                    <a:pt x="5" y="0"/>
                  </a:cubicBezTo>
                  <a:cubicBezTo>
                    <a:pt x="90" y="0"/>
                    <a:pt x="90" y="0"/>
                    <a:pt x="90" y="0"/>
                  </a:cubicBezTo>
                  <a:cubicBezTo>
                    <a:pt x="92" y="0"/>
                    <a:pt x="95" y="3"/>
                    <a:pt x="95" y="5"/>
                  </a:cubicBezTo>
                  <a:cubicBezTo>
                    <a:pt x="95" y="125"/>
                    <a:pt x="95" y="125"/>
                    <a:pt x="95" y="125"/>
                  </a:cubicBezTo>
                  <a:cubicBezTo>
                    <a:pt x="95" y="128"/>
                    <a:pt x="92" y="130"/>
                    <a:pt x="90" y="130"/>
                  </a:cubicBezTo>
                  <a:close/>
                </a:path>
              </a:pathLst>
            </a:custGeom>
            <a:noFill/>
            <a:ln w="15875">
              <a:solidFill>
                <a:schemeClr val="tx1"/>
              </a:solid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74746"/>
                </a:solidFill>
                <a:effectLst/>
                <a:uLnTx/>
                <a:uFillTx/>
                <a:latin typeface="Arial"/>
                <a:ea typeface="+mn-ea"/>
                <a:cs typeface="+mn-cs"/>
              </a:endParaRPr>
            </a:p>
          </p:txBody>
        </p:sp>
        <p:sp>
          <p:nvSpPr>
            <p:cNvPr id="126" name="Freeform 24">
              <a:extLst>
                <a:ext uri="{FF2B5EF4-FFF2-40B4-BE49-F238E27FC236}">
                  <a16:creationId xmlns:a16="http://schemas.microsoft.com/office/drawing/2014/main" id="{61FB2F85-83D9-4CD3-9053-958ACEEC61E2}"/>
                </a:ext>
              </a:extLst>
            </p:cNvPr>
            <p:cNvSpPr>
              <a:spLocks/>
            </p:cNvSpPr>
            <p:nvPr/>
          </p:nvSpPr>
          <p:spPr bwMode="auto">
            <a:xfrm>
              <a:off x="567327" y="3512929"/>
              <a:ext cx="183641" cy="507601"/>
            </a:xfrm>
            <a:custGeom>
              <a:avLst/>
              <a:gdLst>
                <a:gd name="T0" fmla="*/ 5 w 93"/>
                <a:gd name="T1" fmla="*/ 257 h 257"/>
                <a:gd name="T2" fmla="*/ 93 w 93"/>
                <a:gd name="T3" fmla="*/ 2 h 257"/>
                <a:gd name="T4" fmla="*/ 90 w 93"/>
                <a:gd name="T5" fmla="*/ 0 h 257"/>
                <a:gd name="T6" fmla="*/ 5 w 93"/>
                <a:gd name="T7" fmla="*/ 0 h 257"/>
                <a:gd name="T8" fmla="*/ 0 w 93"/>
                <a:gd name="T9" fmla="*/ 5 h 257"/>
                <a:gd name="T10" fmla="*/ 0 w 93"/>
                <a:gd name="T11" fmla="*/ 252 h 257"/>
                <a:gd name="T12" fmla="*/ 5 w 93"/>
                <a:gd name="T13" fmla="*/ 257 h 257"/>
              </a:gdLst>
              <a:ahLst/>
              <a:cxnLst>
                <a:cxn ang="0">
                  <a:pos x="T0" y="T1"/>
                </a:cxn>
                <a:cxn ang="0">
                  <a:pos x="T2" y="T3"/>
                </a:cxn>
                <a:cxn ang="0">
                  <a:pos x="T4" y="T5"/>
                </a:cxn>
                <a:cxn ang="0">
                  <a:pos x="T6" y="T7"/>
                </a:cxn>
                <a:cxn ang="0">
                  <a:pos x="T8" y="T9"/>
                </a:cxn>
                <a:cxn ang="0">
                  <a:pos x="T10" y="T11"/>
                </a:cxn>
                <a:cxn ang="0">
                  <a:pos x="T12" y="T13"/>
                </a:cxn>
              </a:cxnLst>
              <a:rect l="0" t="0" r="r" b="b"/>
              <a:pathLst>
                <a:path w="93" h="257">
                  <a:moveTo>
                    <a:pt x="5" y="257"/>
                  </a:moveTo>
                  <a:cubicBezTo>
                    <a:pt x="93" y="2"/>
                    <a:pt x="93" y="2"/>
                    <a:pt x="93" y="2"/>
                  </a:cubicBezTo>
                  <a:cubicBezTo>
                    <a:pt x="92" y="1"/>
                    <a:pt x="91" y="0"/>
                    <a:pt x="90" y="0"/>
                  </a:cubicBezTo>
                  <a:cubicBezTo>
                    <a:pt x="5" y="0"/>
                    <a:pt x="5" y="0"/>
                    <a:pt x="5" y="0"/>
                  </a:cubicBezTo>
                  <a:cubicBezTo>
                    <a:pt x="2" y="0"/>
                    <a:pt x="0" y="2"/>
                    <a:pt x="0" y="5"/>
                  </a:cubicBezTo>
                  <a:cubicBezTo>
                    <a:pt x="0" y="252"/>
                    <a:pt x="0" y="252"/>
                    <a:pt x="0" y="252"/>
                  </a:cubicBezTo>
                  <a:cubicBezTo>
                    <a:pt x="0" y="255"/>
                    <a:pt x="2" y="257"/>
                    <a:pt x="5" y="257"/>
                  </a:cubicBezTo>
                  <a:close/>
                </a:path>
              </a:pathLst>
            </a:custGeom>
            <a:solidFill>
              <a:schemeClr val="tx1">
                <a:alpha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74746"/>
                </a:solidFill>
                <a:effectLst/>
                <a:uLnTx/>
                <a:uFillTx/>
                <a:latin typeface="Arial"/>
                <a:ea typeface="+mn-ea"/>
                <a:cs typeface="+mn-cs"/>
              </a:endParaRPr>
            </a:p>
          </p:txBody>
        </p:sp>
        <p:sp>
          <p:nvSpPr>
            <p:cNvPr id="127" name="Freeform 13">
              <a:extLst>
                <a:ext uri="{FF2B5EF4-FFF2-40B4-BE49-F238E27FC236}">
                  <a16:creationId xmlns:a16="http://schemas.microsoft.com/office/drawing/2014/main" id="{8E70920B-9223-4F52-A13A-242547A7D251}"/>
                </a:ext>
              </a:extLst>
            </p:cNvPr>
            <p:cNvSpPr>
              <a:spLocks/>
            </p:cNvSpPr>
            <p:nvPr/>
          </p:nvSpPr>
          <p:spPr bwMode="auto">
            <a:xfrm>
              <a:off x="577775" y="3512929"/>
              <a:ext cx="187408" cy="507601"/>
            </a:xfrm>
            <a:custGeom>
              <a:avLst/>
              <a:gdLst>
                <a:gd name="T0" fmla="*/ 90 w 95"/>
                <a:gd name="T1" fmla="*/ 257 h 257"/>
                <a:gd name="T2" fmla="*/ 5 w 95"/>
                <a:gd name="T3" fmla="*/ 257 h 257"/>
                <a:gd name="T4" fmla="*/ 0 w 95"/>
                <a:gd name="T5" fmla="*/ 252 h 257"/>
                <a:gd name="T6" fmla="*/ 0 w 95"/>
                <a:gd name="T7" fmla="*/ 5 h 257"/>
                <a:gd name="T8" fmla="*/ 5 w 95"/>
                <a:gd name="T9" fmla="*/ 0 h 257"/>
                <a:gd name="T10" fmla="*/ 90 w 95"/>
                <a:gd name="T11" fmla="*/ 0 h 257"/>
                <a:gd name="T12" fmla="*/ 95 w 95"/>
                <a:gd name="T13" fmla="*/ 5 h 257"/>
                <a:gd name="T14" fmla="*/ 95 w 95"/>
                <a:gd name="T15" fmla="*/ 252 h 257"/>
                <a:gd name="T16" fmla="*/ 90 w 95"/>
                <a:gd name="T17" fmla="*/ 257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257">
                  <a:moveTo>
                    <a:pt x="90" y="257"/>
                  </a:moveTo>
                  <a:cubicBezTo>
                    <a:pt x="5" y="257"/>
                    <a:pt x="5" y="257"/>
                    <a:pt x="5" y="257"/>
                  </a:cubicBezTo>
                  <a:cubicBezTo>
                    <a:pt x="2" y="257"/>
                    <a:pt x="0" y="255"/>
                    <a:pt x="0" y="252"/>
                  </a:cubicBezTo>
                  <a:cubicBezTo>
                    <a:pt x="0" y="5"/>
                    <a:pt x="0" y="5"/>
                    <a:pt x="0" y="5"/>
                  </a:cubicBezTo>
                  <a:cubicBezTo>
                    <a:pt x="0" y="2"/>
                    <a:pt x="2" y="0"/>
                    <a:pt x="5" y="0"/>
                  </a:cubicBezTo>
                  <a:cubicBezTo>
                    <a:pt x="90" y="0"/>
                    <a:pt x="90" y="0"/>
                    <a:pt x="90" y="0"/>
                  </a:cubicBezTo>
                  <a:cubicBezTo>
                    <a:pt x="92" y="0"/>
                    <a:pt x="95" y="2"/>
                    <a:pt x="95" y="5"/>
                  </a:cubicBezTo>
                  <a:cubicBezTo>
                    <a:pt x="95" y="252"/>
                    <a:pt x="95" y="252"/>
                    <a:pt x="95" y="252"/>
                  </a:cubicBezTo>
                  <a:cubicBezTo>
                    <a:pt x="95" y="255"/>
                    <a:pt x="92" y="257"/>
                    <a:pt x="90" y="257"/>
                  </a:cubicBezTo>
                  <a:close/>
                </a:path>
              </a:pathLst>
            </a:custGeom>
            <a:noFill/>
            <a:ln w="15875">
              <a:solidFill>
                <a:schemeClr val="tx1"/>
              </a:solid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74746"/>
                </a:solidFill>
                <a:effectLst/>
                <a:uLnTx/>
                <a:uFillTx/>
                <a:latin typeface="Arial"/>
                <a:ea typeface="+mn-ea"/>
                <a:cs typeface="+mn-cs"/>
              </a:endParaRPr>
            </a:p>
          </p:txBody>
        </p:sp>
        <p:sp>
          <p:nvSpPr>
            <p:cNvPr id="128" name="Freeform 25">
              <a:extLst>
                <a:ext uri="{FF2B5EF4-FFF2-40B4-BE49-F238E27FC236}">
                  <a16:creationId xmlns:a16="http://schemas.microsoft.com/office/drawing/2014/main" id="{B59C97B7-7D39-455D-8F2E-F4F8B8E865D3}"/>
                </a:ext>
              </a:extLst>
            </p:cNvPr>
            <p:cNvSpPr>
              <a:spLocks/>
            </p:cNvSpPr>
            <p:nvPr/>
          </p:nvSpPr>
          <p:spPr bwMode="auto">
            <a:xfrm>
              <a:off x="317853" y="3645715"/>
              <a:ext cx="185524" cy="374815"/>
            </a:xfrm>
            <a:custGeom>
              <a:avLst/>
              <a:gdLst>
                <a:gd name="T0" fmla="*/ 3 w 94"/>
                <a:gd name="T1" fmla="*/ 190 h 190"/>
                <a:gd name="T2" fmla="*/ 94 w 94"/>
                <a:gd name="T3" fmla="*/ 3 h 190"/>
                <a:gd name="T4" fmla="*/ 90 w 94"/>
                <a:gd name="T5" fmla="*/ 0 h 190"/>
                <a:gd name="T6" fmla="*/ 5 w 94"/>
                <a:gd name="T7" fmla="*/ 0 h 190"/>
                <a:gd name="T8" fmla="*/ 0 w 94"/>
                <a:gd name="T9" fmla="*/ 5 h 190"/>
                <a:gd name="T10" fmla="*/ 0 w 94"/>
                <a:gd name="T11" fmla="*/ 185 h 190"/>
                <a:gd name="T12" fmla="*/ 3 w 94"/>
                <a:gd name="T13" fmla="*/ 190 h 190"/>
              </a:gdLst>
              <a:ahLst/>
              <a:cxnLst>
                <a:cxn ang="0">
                  <a:pos x="T0" y="T1"/>
                </a:cxn>
                <a:cxn ang="0">
                  <a:pos x="T2" y="T3"/>
                </a:cxn>
                <a:cxn ang="0">
                  <a:pos x="T4" y="T5"/>
                </a:cxn>
                <a:cxn ang="0">
                  <a:pos x="T6" y="T7"/>
                </a:cxn>
                <a:cxn ang="0">
                  <a:pos x="T8" y="T9"/>
                </a:cxn>
                <a:cxn ang="0">
                  <a:pos x="T10" y="T11"/>
                </a:cxn>
                <a:cxn ang="0">
                  <a:pos x="T12" y="T13"/>
                </a:cxn>
              </a:cxnLst>
              <a:rect l="0" t="0" r="r" b="b"/>
              <a:pathLst>
                <a:path w="94" h="190">
                  <a:moveTo>
                    <a:pt x="3" y="190"/>
                  </a:moveTo>
                  <a:cubicBezTo>
                    <a:pt x="94" y="3"/>
                    <a:pt x="94" y="3"/>
                    <a:pt x="94" y="3"/>
                  </a:cubicBezTo>
                  <a:cubicBezTo>
                    <a:pt x="93" y="1"/>
                    <a:pt x="92" y="0"/>
                    <a:pt x="90" y="0"/>
                  </a:cubicBezTo>
                  <a:cubicBezTo>
                    <a:pt x="5" y="0"/>
                    <a:pt x="5" y="0"/>
                    <a:pt x="5" y="0"/>
                  </a:cubicBezTo>
                  <a:cubicBezTo>
                    <a:pt x="2" y="0"/>
                    <a:pt x="0" y="2"/>
                    <a:pt x="0" y="5"/>
                  </a:cubicBezTo>
                  <a:cubicBezTo>
                    <a:pt x="0" y="185"/>
                    <a:pt x="0" y="185"/>
                    <a:pt x="0" y="185"/>
                  </a:cubicBezTo>
                  <a:cubicBezTo>
                    <a:pt x="0" y="187"/>
                    <a:pt x="1" y="189"/>
                    <a:pt x="3" y="190"/>
                  </a:cubicBezTo>
                  <a:close/>
                </a:path>
              </a:pathLst>
            </a:custGeom>
            <a:solidFill>
              <a:schemeClr val="tx1">
                <a:alpha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74746"/>
                </a:solidFill>
                <a:effectLst/>
                <a:uLnTx/>
                <a:uFillTx/>
                <a:latin typeface="Arial"/>
                <a:ea typeface="+mn-ea"/>
                <a:cs typeface="+mn-cs"/>
              </a:endParaRPr>
            </a:p>
          </p:txBody>
        </p:sp>
        <p:sp>
          <p:nvSpPr>
            <p:cNvPr id="129" name="Freeform 13">
              <a:extLst>
                <a:ext uri="{FF2B5EF4-FFF2-40B4-BE49-F238E27FC236}">
                  <a16:creationId xmlns:a16="http://schemas.microsoft.com/office/drawing/2014/main" id="{B1FA73DC-3AF3-4355-9275-9FB717A7B02B}"/>
                </a:ext>
              </a:extLst>
            </p:cNvPr>
            <p:cNvSpPr>
              <a:spLocks/>
            </p:cNvSpPr>
            <p:nvPr/>
          </p:nvSpPr>
          <p:spPr bwMode="auto">
            <a:xfrm>
              <a:off x="317853" y="3645715"/>
              <a:ext cx="187408" cy="374815"/>
            </a:xfrm>
            <a:custGeom>
              <a:avLst/>
              <a:gdLst>
                <a:gd name="T0" fmla="*/ 90 w 95"/>
                <a:gd name="T1" fmla="*/ 257 h 257"/>
                <a:gd name="T2" fmla="*/ 5 w 95"/>
                <a:gd name="T3" fmla="*/ 257 h 257"/>
                <a:gd name="T4" fmla="*/ 0 w 95"/>
                <a:gd name="T5" fmla="*/ 252 h 257"/>
                <a:gd name="T6" fmla="*/ 0 w 95"/>
                <a:gd name="T7" fmla="*/ 5 h 257"/>
                <a:gd name="T8" fmla="*/ 5 w 95"/>
                <a:gd name="T9" fmla="*/ 0 h 257"/>
                <a:gd name="T10" fmla="*/ 90 w 95"/>
                <a:gd name="T11" fmla="*/ 0 h 257"/>
                <a:gd name="T12" fmla="*/ 95 w 95"/>
                <a:gd name="T13" fmla="*/ 5 h 257"/>
                <a:gd name="T14" fmla="*/ 95 w 95"/>
                <a:gd name="T15" fmla="*/ 252 h 257"/>
                <a:gd name="T16" fmla="*/ 90 w 95"/>
                <a:gd name="T17" fmla="*/ 257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257">
                  <a:moveTo>
                    <a:pt x="90" y="257"/>
                  </a:moveTo>
                  <a:cubicBezTo>
                    <a:pt x="5" y="257"/>
                    <a:pt x="5" y="257"/>
                    <a:pt x="5" y="257"/>
                  </a:cubicBezTo>
                  <a:cubicBezTo>
                    <a:pt x="2" y="257"/>
                    <a:pt x="0" y="255"/>
                    <a:pt x="0" y="252"/>
                  </a:cubicBezTo>
                  <a:cubicBezTo>
                    <a:pt x="0" y="5"/>
                    <a:pt x="0" y="5"/>
                    <a:pt x="0" y="5"/>
                  </a:cubicBezTo>
                  <a:cubicBezTo>
                    <a:pt x="0" y="2"/>
                    <a:pt x="2" y="0"/>
                    <a:pt x="5" y="0"/>
                  </a:cubicBezTo>
                  <a:cubicBezTo>
                    <a:pt x="90" y="0"/>
                    <a:pt x="90" y="0"/>
                    <a:pt x="90" y="0"/>
                  </a:cubicBezTo>
                  <a:cubicBezTo>
                    <a:pt x="92" y="0"/>
                    <a:pt x="95" y="2"/>
                    <a:pt x="95" y="5"/>
                  </a:cubicBezTo>
                  <a:cubicBezTo>
                    <a:pt x="95" y="252"/>
                    <a:pt x="95" y="252"/>
                    <a:pt x="95" y="252"/>
                  </a:cubicBezTo>
                  <a:cubicBezTo>
                    <a:pt x="95" y="255"/>
                    <a:pt x="92" y="257"/>
                    <a:pt x="90" y="257"/>
                  </a:cubicBezTo>
                  <a:close/>
                </a:path>
              </a:pathLst>
            </a:custGeom>
            <a:noFill/>
            <a:ln w="15875">
              <a:solidFill>
                <a:schemeClr val="tx1"/>
              </a:solid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74746"/>
                </a:solidFill>
                <a:effectLst/>
                <a:uLnTx/>
                <a:uFillTx/>
                <a:latin typeface="Arial"/>
                <a:ea typeface="+mn-ea"/>
                <a:cs typeface="+mn-cs"/>
              </a:endParaRPr>
            </a:p>
          </p:txBody>
        </p:sp>
      </p:grpSp>
      <p:grpSp>
        <p:nvGrpSpPr>
          <p:cNvPr id="9" name="Group 8">
            <a:extLst>
              <a:ext uri="{FF2B5EF4-FFF2-40B4-BE49-F238E27FC236}">
                <a16:creationId xmlns:a16="http://schemas.microsoft.com/office/drawing/2014/main" id="{C642FFA0-8AF0-47A7-AAF7-D284B257B362}"/>
              </a:ext>
            </a:extLst>
          </p:cNvPr>
          <p:cNvGrpSpPr/>
          <p:nvPr/>
        </p:nvGrpSpPr>
        <p:grpSpPr>
          <a:xfrm rot="4250459">
            <a:off x="939957" y="1164689"/>
            <a:ext cx="246135" cy="168961"/>
            <a:chOff x="94980" y="3003444"/>
            <a:chExt cx="632445" cy="434145"/>
          </a:xfrm>
        </p:grpSpPr>
        <p:sp>
          <p:nvSpPr>
            <p:cNvPr id="123" name="Freeform 20">
              <a:extLst>
                <a:ext uri="{FF2B5EF4-FFF2-40B4-BE49-F238E27FC236}">
                  <a16:creationId xmlns:a16="http://schemas.microsoft.com/office/drawing/2014/main" id="{306A320C-395E-412E-837D-87A5E65C4E7A}"/>
                </a:ext>
              </a:extLst>
            </p:cNvPr>
            <p:cNvSpPr>
              <a:spLocks/>
            </p:cNvSpPr>
            <p:nvPr/>
          </p:nvSpPr>
          <p:spPr bwMode="auto">
            <a:xfrm>
              <a:off x="94980" y="3327405"/>
              <a:ext cx="97942" cy="108301"/>
            </a:xfrm>
            <a:custGeom>
              <a:avLst/>
              <a:gdLst>
                <a:gd name="T0" fmla="*/ 50 w 50"/>
                <a:gd name="T1" fmla="*/ 10 h 55"/>
                <a:gd name="T2" fmla="*/ 28 w 50"/>
                <a:gd name="T3" fmla="*/ 0 h 55"/>
                <a:gd name="T4" fmla="*/ 0 w 50"/>
                <a:gd name="T5" fmla="*/ 28 h 55"/>
                <a:gd name="T6" fmla="*/ 19 w 50"/>
                <a:gd name="T7" fmla="*/ 55 h 55"/>
                <a:gd name="T8" fmla="*/ 50 w 50"/>
                <a:gd name="T9" fmla="*/ 10 h 55"/>
              </a:gdLst>
              <a:ahLst/>
              <a:cxnLst>
                <a:cxn ang="0">
                  <a:pos x="T0" y="T1"/>
                </a:cxn>
                <a:cxn ang="0">
                  <a:pos x="T2" y="T3"/>
                </a:cxn>
                <a:cxn ang="0">
                  <a:pos x="T4" y="T5"/>
                </a:cxn>
                <a:cxn ang="0">
                  <a:pos x="T6" y="T7"/>
                </a:cxn>
                <a:cxn ang="0">
                  <a:pos x="T8" y="T9"/>
                </a:cxn>
              </a:cxnLst>
              <a:rect l="0" t="0" r="r" b="b"/>
              <a:pathLst>
                <a:path w="50" h="55">
                  <a:moveTo>
                    <a:pt x="50" y="10"/>
                  </a:moveTo>
                  <a:cubicBezTo>
                    <a:pt x="45" y="4"/>
                    <a:pt x="37" y="0"/>
                    <a:pt x="28" y="0"/>
                  </a:cubicBezTo>
                  <a:cubicBezTo>
                    <a:pt x="13" y="0"/>
                    <a:pt x="0" y="12"/>
                    <a:pt x="0" y="28"/>
                  </a:cubicBezTo>
                  <a:cubicBezTo>
                    <a:pt x="0" y="40"/>
                    <a:pt x="8" y="51"/>
                    <a:pt x="19" y="55"/>
                  </a:cubicBezTo>
                  <a:cubicBezTo>
                    <a:pt x="23" y="20"/>
                    <a:pt x="41" y="12"/>
                    <a:pt x="50" y="10"/>
                  </a:cubicBezTo>
                  <a:close/>
                </a:path>
              </a:pathLst>
            </a:custGeom>
            <a:solidFill>
              <a:schemeClr val="tx1">
                <a:alpha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74746"/>
                </a:solidFill>
                <a:effectLst/>
                <a:uLnTx/>
                <a:uFillTx/>
                <a:latin typeface="Arial"/>
                <a:ea typeface="+mn-ea"/>
                <a:cs typeface="+mn-cs"/>
              </a:endParaRPr>
            </a:p>
          </p:txBody>
        </p:sp>
        <p:sp>
          <p:nvSpPr>
            <p:cNvPr id="124" name="Freeform 21">
              <a:extLst>
                <a:ext uri="{FF2B5EF4-FFF2-40B4-BE49-F238E27FC236}">
                  <a16:creationId xmlns:a16="http://schemas.microsoft.com/office/drawing/2014/main" id="{027C85EB-B80A-46C4-85EF-B09AAF364655}"/>
                </a:ext>
              </a:extLst>
            </p:cNvPr>
            <p:cNvSpPr>
              <a:spLocks/>
            </p:cNvSpPr>
            <p:nvPr/>
          </p:nvSpPr>
          <p:spPr bwMode="auto">
            <a:xfrm>
              <a:off x="353019" y="3194618"/>
              <a:ext cx="97942" cy="108301"/>
            </a:xfrm>
            <a:custGeom>
              <a:avLst/>
              <a:gdLst>
                <a:gd name="T0" fmla="*/ 50 w 50"/>
                <a:gd name="T1" fmla="*/ 10 h 55"/>
                <a:gd name="T2" fmla="*/ 28 w 50"/>
                <a:gd name="T3" fmla="*/ 0 h 55"/>
                <a:gd name="T4" fmla="*/ 0 w 50"/>
                <a:gd name="T5" fmla="*/ 28 h 55"/>
                <a:gd name="T6" fmla="*/ 19 w 50"/>
                <a:gd name="T7" fmla="*/ 55 h 55"/>
                <a:gd name="T8" fmla="*/ 50 w 50"/>
                <a:gd name="T9" fmla="*/ 10 h 55"/>
              </a:gdLst>
              <a:ahLst/>
              <a:cxnLst>
                <a:cxn ang="0">
                  <a:pos x="T0" y="T1"/>
                </a:cxn>
                <a:cxn ang="0">
                  <a:pos x="T2" y="T3"/>
                </a:cxn>
                <a:cxn ang="0">
                  <a:pos x="T4" y="T5"/>
                </a:cxn>
                <a:cxn ang="0">
                  <a:pos x="T6" y="T7"/>
                </a:cxn>
                <a:cxn ang="0">
                  <a:pos x="T8" y="T9"/>
                </a:cxn>
              </a:cxnLst>
              <a:rect l="0" t="0" r="r" b="b"/>
              <a:pathLst>
                <a:path w="50" h="55">
                  <a:moveTo>
                    <a:pt x="50" y="10"/>
                  </a:moveTo>
                  <a:cubicBezTo>
                    <a:pt x="44" y="4"/>
                    <a:pt x="37" y="0"/>
                    <a:pt x="28" y="0"/>
                  </a:cubicBezTo>
                  <a:cubicBezTo>
                    <a:pt x="12" y="0"/>
                    <a:pt x="0" y="13"/>
                    <a:pt x="0" y="28"/>
                  </a:cubicBezTo>
                  <a:cubicBezTo>
                    <a:pt x="0" y="41"/>
                    <a:pt x="8" y="51"/>
                    <a:pt x="19" y="55"/>
                  </a:cubicBezTo>
                  <a:cubicBezTo>
                    <a:pt x="22" y="20"/>
                    <a:pt x="41" y="12"/>
                    <a:pt x="50" y="10"/>
                  </a:cubicBezTo>
                  <a:close/>
                </a:path>
              </a:pathLst>
            </a:custGeom>
            <a:solidFill>
              <a:schemeClr val="tx1">
                <a:alpha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74746"/>
                </a:solidFill>
                <a:effectLst/>
                <a:uLnTx/>
                <a:uFillTx/>
                <a:latin typeface="Arial"/>
                <a:ea typeface="+mn-ea"/>
                <a:cs typeface="+mn-cs"/>
              </a:endParaRPr>
            </a:p>
          </p:txBody>
        </p:sp>
        <p:sp>
          <p:nvSpPr>
            <p:cNvPr id="125" name="Freeform 22">
              <a:extLst>
                <a:ext uri="{FF2B5EF4-FFF2-40B4-BE49-F238E27FC236}">
                  <a16:creationId xmlns:a16="http://schemas.microsoft.com/office/drawing/2014/main" id="{7636E925-942A-4563-9994-7C9B5DFE5A0A}"/>
                </a:ext>
              </a:extLst>
            </p:cNvPr>
            <p:cNvSpPr>
              <a:spLocks/>
            </p:cNvSpPr>
            <p:nvPr/>
          </p:nvSpPr>
          <p:spPr bwMode="auto">
            <a:xfrm>
              <a:off x="614824" y="3003444"/>
              <a:ext cx="97942" cy="108301"/>
            </a:xfrm>
            <a:custGeom>
              <a:avLst/>
              <a:gdLst>
                <a:gd name="T0" fmla="*/ 50 w 50"/>
                <a:gd name="T1" fmla="*/ 10 h 55"/>
                <a:gd name="T2" fmla="*/ 28 w 50"/>
                <a:gd name="T3" fmla="*/ 0 h 55"/>
                <a:gd name="T4" fmla="*/ 0 w 50"/>
                <a:gd name="T5" fmla="*/ 28 h 55"/>
                <a:gd name="T6" fmla="*/ 19 w 50"/>
                <a:gd name="T7" fmla="*/ 55 h 55"/>
                <a:gd name="T8" fmla="*/ 50 w 50"/>
                <a:gd name="T9" fmla="*/ 10 h 55"/>
              </a:gdLst>
              <a:ahLst/>
              <a:cxnLst>
                <a:cxn ang="0">
                  <a:pos x="T0" y="T1"/>
                </a:cxn>
                <a:cxn ang="0">
                  <a:pos x="T2" y="T3"/>
                </a:cxn>
                <a:cxn ang="0">
                  <a:pos x="T4" y="T5"/>
                </a:cxn>
                <a:cxn ang="0">
                  <a:pos x="T6" y="T7"/>
                </a:cxn>
                <a:cxn ang="0">
                  <a:pos x="T8" y="T9"/>
                </a:cxn>
              </a:cxnLst>
              <a:rect l="0" t="0" r="r" b="b"/>
              <a:pathLst>
                <a:path w="50" h="55">
                  <a:moveTo>
                    <a:pt x="50" y="10"/>
                  </a:moveTo>
                  <a:cubicBezTo>
                    <a:pt x="45" y="4"/>
                    <a:pt x="37" y="0"/>
                    <a:pt x="28" y="0"/>
                  </a:cubicBezTo>
                  <a:cubicBezTo>
                    <a:pt x="13" y="0"/>
                    <a:pt x="0" y="13"/>
                    <a:pt x="0" y="28"/>
                  </a:cubicBezTo>
                  <a:cubicBezTo>
                    <a:pt x="0" y="41"/>
                    <a:pt x="8" y="51"/>
                    <a:pt x="19" y="55"/>
                  </a:cubicBezTo>
                  <a:cubicBezTo>
                    <a:pt x="23" y="20"/>
                    <a:pt x="41" y="12"/>
                    <a:pt x="50" y="10"/>
                  </a:cubicBezTo>
                  <a:close/>
                </a:path>
              </a:pathLst>
            </a:custGeom>
            <a:solidFill>
              <a:schemeClr val="tx1">
                <a:alpha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74746"/>
                </a:solidFill>
                <a:effectLst/>
                <a:uLnTx/>
                <a:uFillTx/>
                <a:latin typeface="Arial"/>
                <a:ea typeface="+mn-ea"/>
                <a:cs typeface="+mn-cs"/>
              </a:endParaRPr>
            </a:p>
          </p:txBody>
        </p:sp>
        <p:sp>
          <p:nvSpPr>
            <p:cNvPr id="130" name="Oval 15">
              <a:extLst>
                <a:ext uri="{FF2B5EF4-FFF2-40B4-BE49-F238E27FC236}">
                  <a16:creationId xmlns:a16="http://schemas.microsoft.com/office/drawing/2014/main" id="{ED1874B4-B8F4-4FE2-BA45-B3B8E3008970}"/>
                </a:ext>
              </a:extLst>
            </p:cNvPr>
            <p:cNvSpPr>
              <a:spLocks noChangeArrowheads="1"/>
            </p:cNvSpPr>
            <p:nvPr/>
          </p:nvSpPr>
          <p:spPr bwMode="auto">
            <a:xfrm>
              <a:off x="94980" y="3327405"/>
              <a:ext cx="112068" cy="110184"/>
            </a:xfrm>
            <a:prstGeom prst="ellipse">
              <a:avLst/>
            </a:prstGeom>
            <a:noFill/>
            <a:ln w="15875">
              <a:solidFill>
                <a:schemeClr val="tx1"/>
              </a:solidFill>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74746"/>
                </a:solidFill>
                <a:effectLst/>
                <a:uLnTx/>
                <a:uFillTx/>
                <a:latin typeface="Arial"/>
                <a:ea typeface="+mn-ea"/>
                <a:cs typeface="+mn-cs"/>
              </a:endParaRPr>
            </a:p>
          </p:txBody>
        </p:sp>
        <p:sp>
          <p:nvSpPr>
            <p:cNvPr id="131" name="Oval 16">
              <a:extLst>
                <a:ext uri="{FF2B5EF4-FFF2-40B4-BE49-F238E27FC236}">
                  <a16:creationId xmlns:a16="http://schemas.microsoft.com/office/drawing/2014/main" id="{E76BD4FC-D52E-44F3-B984-89CB6E8409DD}"/>
                </a:ext>
              </a:extLst>
            </p:cNvPr>
            <p:cNvSpPr>
              <a:spLocks noChangeArrowheads="1"/>
            </p:cNvSpPr>
            <p:nvPr/>
          </p:nvSpPr>
          <p:spPr bwMode="auto">
            <a:xfrm>
              <a:off x="357319" y="3199394"/>
              <a:ext cx="110184" cy="111126"/>
            </a:xfrm>
            <a:prstGeom prst="ellipse">
              <a:avLst/>
            </a:prstGeom>
            <a:noFill/>
            <a:ln w="15875">
              <a:solidFill>
                <a:schemeClr val="tx1"/>
              </a:solidFill>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74746"/>
                </a:solidFill>
                <a:effectLst/>
                <a:uLnTx/>
                <a:uFillTx/>
                <a:latin typeface="Arial"/>
                <a:ea typeface="+mn-ea"/>
                <a:cs typeface="+mn-cs"/>
              </a:endParaRPr>
            </a:p>
          </p:txBody>
        </p:sp>
        <p:sp>
          <p:nvSpPr>
            <p:cNvPr id="132" name="Oval 17">
              <a:extLst>
                <a:ext uri="{FF2B5EF4-FFF2-40B4-BE49-F238E27FC236}">
                  <a16:creationId xmlns:a16="http://schemas.microsoft.com/office/drawing/2014/main" id="{4ADF5EB2-27A3-4772-BBC8-8D8901EF495E}"/>
                </a:ext>
              </a:extLst>
            </p:cNvPr>
            <p:cNvSpPr>
              <a:spLocks noChangeArrowheads="1"/>
            </p:cNvSpPr>
            <p:nvPr/>
          </p:nvSpPr>
          <p:spPr bwMode="auto">
            <a:xfrm>
              <a:off x="617241" y="3008220"/>
              <a:ext cx="110184" cy="110184"/>
            </a:xfrm>
            <a:prstGeom prst="ellipse">
              <a:avLst/>
            </a:prstGeom>
            <a:noFill/>
            <a:ln w="15875">
              <a:solidFill>
                <a:schemeClr val="tx1"/>
              </a:solidFill>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74746"/>
                </a:solidFill>
                <a:effectLst/>
                <a:uLnTx/>
                <a:uFillTx/>
                <a:latin typeface="Arial"/>
                <a:ea typeface="+mn-ea"/>
                <a:cs typeface="+mn-cs"/>
              </a:endParaRPr>
            </a:p>
          </p:txBody>
        </p:sp>
        <p:sp>
          <p:nvSpPr>
            <p:cNvPr id="133" name="Line 18">
              <a:extLst>
                <a:ext uri="{FF2B5EF4-FFF2-40B4-BE49-F238E27FC236}">
                  <a16:creationId xmlns:a16="http://schemas.microsoft.com/office/drawing/2014/main" id="{CF5C4481-EF6A-40CF-9DC8-D215AE16572A}"/>
                </a:ext>
              </a:extLst>
            </p:cNvPr>
            <p:cNvSpPr>
              <a:spLocks noChangeShapeType="1"/>
            </p:cNvSpPr>
            <p:nvPr/>
          </p:nvSpPr>
          <p:spPr bwMode="auto">
            <a:xfrm flipH="1">
              <a:off x="454727" y="3091968"/>
              <a:ext cx="169514" cy="128077"/>
            </a:xfrm>
            <a:prstGeom prst="line">
              <a:avLst/>
            </a:prstGeom>
            <a:noFill/>
            <a:ln w="15875">
              <a:solidFill>
                <a:schemeClr val="tx1"/>
              </a:solidFill>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74746"/>
                </a:solidFill>
                <a:effectLst/>
                <a:uLnTx/>
                <a:uFillTx/>
                <a:latin typeface="Arial"/>
                <a:ea typeface="+mn-ea"/>
                <a:cs typeface="+mn-cs"/>
              </a:endParaRPr>
            </a:p>
          </p:txBody>
        </p:sp>
        <p:sp>
          <p:nvSpPr>
            <p:cNvPr id="134" name="Line 19">
              <a:extLst>
                <a:ext uri="{FF2B5EF4-FFF2-40B4-BE49-F238E27FC236}">
                  <a16:creationId xmlns:a16="http://schemas.microsoft.com/office/drawing/2014/main" id="{52FF841B-0933-419E-97FE-A55B7FA86EB1}"/>
                </a:ext>
              </a:extLst>
            </p:cNvPr>
            <p:cNvSpPr>
              <a:spLocks noChangeShapeType="1"/>
            </p:cNvSpPr>
            <p:nvPr/>
          </p:nvSpPr>
          <p:spPr bwMode="auto">
            <a:xfrm flipH="1">
              <a:off x="203281" y="3277492"/>
              <a:ext cx="157272" cy="84757"/>
            </a:xfrm>
            <a:prstGeom prst="line">
              <a:avLst/>
            </a:prstGeom>
            <a:noFill/>
            <a:ln w="15875">
              <a:solidFill>
                <a:schemeClr val="tx1"/>
              </a:solidFill>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74746"/>
                </a:solidFill>
                <a:effectLst/>
                <a:uLnTx/>
                <a:uFillTx/>
                <a:latin typeface="Arial"/>
                <a:ea typeface="+mn-ea"/>
                <a:cs typeface="+mn-cs"/>
              </a:endParaRPr>
            </a:p>
          </p:txBody>
        </p:sp>
      </p:grpSp>
      <p:grpSp>
        <p:nvGrpSpPr>
          <p:cNvPr id="13" name="Group 12">
            <a:extLst>
              <a:ext uri="{FF2B5EF4-FFF2-40B4-BE49-F238E27FC236}">
                <a16:creationId xmlns:a16="http://schemas.microsoft.com/office/drawing/2014/main" id="{32DEEE9E-F3F2-4A89-9709-5C3058F09DDE}"/>
              </a:ext>
            </a:extLst>
          </p:cNvPr>
          <p:cNvGrpSpPr/>
          <p:nvPr/>
        </p:nvGrpSpPr>
        <p:grpSpPr>
          <a:xfrm rot="9900000">
            <a:off x="834579" y="1316237"/>
            <a:ext cx="189203" cy="182702"/>
            <a:chOff x="1140194" y="3065109"/>
            <a:chExt cx="341350" cy="329621"/>
          </a:xfrm>
        </p:grpSpPr>
        <p:sp>
          <p:nvSpPr>
            <p:cNvPr id="141" name="Freeform: Shape 140">
              <a:extLst>
                <a:ext uri="{FF2B5EF4-FFF2-40B4-BE49-F238E27FC236}">
                  <a16:creationId xmlns:a16="http://schemas.microsoft.com/office/drawing/2014/main" id="{4ABD1AB1-BF26-45B6-A298-F5614F781DC9}"/>
                </a:ext>
              </a:extLst>
            </p:cNvPr>
            <p:cNvSpPr/>
            <p:nvPr/>
          </p:nvSpPr>
          <p:spPr>
            <a:xfrm rot="19706579">
              <a:off x="1303209" y="3211798"/>
              <a:ext cx="116620" cy="178687"/>
            </a:xfrm>
            <a:custGeom>
              <a:avLst/>
              <a:gdLst>
                <a:gd name="connsiteX0" fmla="*/ 59039 w 116620"/>
                <a:gd name="connsiteY0" fmla="*/ 0 h 178687"/>
                <a:gd name="connsiteX1" fmla="*/ 116620 w 116620"/>
                <a:gd name="connsiteY1" fmla="*/ 162835 h 178687"/>
                <a:gd name="connsiteX2" fmla="*/ 92097 w 116620"/>
                <a:gd name="connsiteY2" fmla="*/ 173988 h 178687"/>
                <a:gd name="connsiteX3" fmla="*/ 26735 w 116620"/>
                <a:gd name="connsiteY3" fmla="*/ 176763 h 178687"/>
                <a:gd name="connsiteX4" fmla="*/ 0 w 116620"/>
                <a:gd name="connsiteY4" fmla="*/ 166957 h 178687"/>
                <a:gd name="connsiteX5" fmla="*/ 59039 w 116620"/>
                <a:gd name="connsiteY5" fmla="*/ 0 h 178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620" h="178687">
                  <a:moveTo>
                    <a:pt x="59039" y="0"/>
                  </a:moveTo>
                  <a:lnTo>
                    <a:pt x="116620" y="162835"/>
                  </a:lnTo>
                  <a:lnTo>
                    <a:pt x="92097" y="173988"/>
                  </a:lnTo>
                  <a:cubicBezTo>
                    <a:pt x="70858" y="179064"/>
                    <a:pt x="48651" y="180090"/>
                    <a:pt x="26735" y="176763"/>
                  </a:cubicBezTo>
                  <a:lnTo>
                    <a:pt x="0" y="166957"/>
                  </a:lnTo>
                  <a:lnTo>
                    <a:pt x="59039" y="0"/>
                  </a:lnTo>
                  <a:close/>
                </a:path>
              </a:pathLst>
            </a:custGeom>
            <a:solidFill>
              <a:schemeClr val="tx1">
                <a:alpha val="44000"/>
              </a:schemeClr>
            </a:solid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useBgFill="1">
          <p:nvSpPr>
            <p:cNvPr id="140" name="Freeform: Shape 139">
              <a:extLst>
                <a:ext uri="{FF2B5EF4-FFF2-40B4-BE49-F238E27FC236}">
                  <a16:creationId xmlns:a16="http://schemas.microsoft.com/office/drawing/2014/main" id="{385B7CDD-A24F-4BF5-9918-610FE875959F}"/>
                </a:ext>
              </a:extLst>
            </p:cNvPr>
            <p:cNvSpPr/>
            <p:nvPr/>
          </p:nvSpPr>
          <p:spPr>
            <a:xfrm rot="19706579">
              <a:off x="1140194" y="3065109"/>
              <a:ext cx="341350" cy="329621"/>
            </a:xfrm>
            <a:custGeom>
              <a:avLst/>
              <a:gdLst>
                <a:gd name="connsiteX0" fmla="*/ 259985 w 341350"/>
                <a:gd name="connsiteY0" fmla="*/ 25259 h 329621"/>
                <a:gd name="connsiteX1" fmla="*/ 316091 w 341350"/>
                <a:gd name="connsiteY1" fmla="*/ 259986 h 329621"/>
                <a:gd name="connsiteX2" fmla="*/ 269900 w 341350"/>
                <a:gd name="connsiteY2" fmla="*/ 309569 h 329621"/>
                <a:gd name="connsiteX3" fmla="*/ 234871 w 341350"/>
                <a:gd name="connsiteY3" fmla="*/ 325499 h 329621"/>
                <a:gd name="connsiteX4" fmla="*/ 177290 w 341350"/>
                <a:gd name="connsiteY4" fmla="*/ 162664 h 329621"/>
                <a:gd name="connsiteX5" fmla="*/ 118251 w 341350"/>
                <a:gd name="connsiteY5" fmla="*/ 329621 h 329621"/>
                <a:gd name="connsiteX6" fmla="*/ 81365 w 341350"/>
                <a:gd name="connsiteY6" fmla="*/ 316091 h 329621"/>
                <a:gd name="connsiteX7" fmla="*/ 25259 w 341350"/>
                <a:gd name="connsiteY7" fmla="*/ 81365 h 329621"/>
                <a:gd name="connsiteX8" fmla="*/ 259985 w 341350"/>
                <a:gd name="connsiteY8" fmla="*/ 25259 h 329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1350" h="329621">
                  <a:moveTo>
                    <a:pt x="259985" y="25259"/>
                  </a:moveTo>
                  <a:cubicBezTo>
                    <a:pt x="340296" y="74584"/>
                    <a:pt x="365415" y="179675"/>
                    <a:pt x="316091" y="259986"/>
                  </a:cubicBezTo>
                  <a:cubicBezTo>
                    <a:pt x="303760" y="280063"/>
                    <a:pt x="287943" y="296691"/>
                    <a:pt x="269900" y="309569"/>
                  </a:cubicBezTo>
                  <a:lnTo>
                    <a:pt x="234871" y="325499"/>
                  </a:lnTo>
                  <a:lnTo>
                    <a:pt x="177290" y="162664"/>
                  </a:lnTo>
                  <a:lnTo>
                    <a:pt x="118251" y="329621"/>
                  </a:lnTo>
                  <a:lnTo>
                    <a:pt x="81365" y="316091"/>
                  </a:lnTo>
                  <a:cubicBezTo>
                    <a:pt x="1054" y="266767"/>
                    <a:pt x="-24065" y="161676"/>
                    <a:pt x="25259" y="81365"/>
                  </a:cubicBezTo>
                  <a:cubicBezTo>
                    <a:pt x="74584" y="1055"/>
                    <a:pt x="179675" y="-24065"/>
                    <a:pt x="259985" y="25259"/>
                  </a:cubicBezTo>
                  <a:close/>
                </a:path>
              </a:pathLst>
            </a:custGeom>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grpSp>
      <p:grpSp>
        <p:nvGrpSpPr>
          <p:cNvPr id="18" name="Group 17">
            <a:extLst>
              <a:ext uri="{FF2B5EF4-FFF2-40B4-BE49-F238E27FC236}">
                <a16:creationId xmlns:a16="http://schemas.microsoft.com/office/drawing/2014/main" id="{E2C22CA5-D31B-40AC-92E6-9C02C6E2D6A0}"/>
              </a:ext>
            </a:extLst>
          </p:cNvPr>
          <p:cNvGrpSpPr/>
          <p:nvPr/>
        </p:nvGrpSpPr>
        <p:grpSpPr>
          <a:xfrm>
            <a:off x="3405324" y="294166"/>
            <a:ext cx="2331720" cy="2331720"/>
            <a:chOff x="-2845237" y="1550456"/>
            <a:chExt cx="2331720" cy="2331720"/>
          </a:xfrm>
        </p:grpSpPr>
        <p:grpSp>
          <p:nvGrpSpPr>
            <p:cNvPr id="17" name="Group 16">
              <a:extLst>
                <a:ext uri="{FF2B5EF4-FFF2-40B4-BE49-F238E27FC236}">
                  <a16:creationId xmlns:a16="http://schemas.microsoft.com/office/drawing/2014/main" id="{7BDDCBA5-3BD4-417F-A57C-956A3D77682F}"/>
                </a:ext>
              </a:extLst>
            </p:cNvPr>
            <p:cNvGrpSpPr/>
            <p:nvPr/>
          </p:nvGrpSpPr>
          <p:grpSpPr>
            <a:xfrm>
              <a:off x="-2845237" y="1550456"/>
              <a:ext cx="2331720" cy="2331720"/>
              <a:chOff x="-2845237" y="1550456"/>
              <a:chExt cx="2331720" cy="2331720"/>
            </a:xfrm>
          </p:grpSpPr>
          <p:sp>
            <p:nvSpPr>
              <p:cNvPr id="138" name="Freeform: Shape 137">
                <a:extLst>
                  <a:ext uri="{FF2B5EF4-FFF2-40B4-BE49-F238E27FC236}">
                    <a16:creationId xmlns:a16="http://schemas.microsoft.com/office/drawing/2014/main" id="{6B698B17-6827-4333-9FC9-F67D91C89B7F}"/>
                  </a:ext>
                </a:extLst>
              </p:cNvPr>
              <p:cNvSpPr/>
              <p:nvPr/>
            </p:nvSpPr>
            <p:spPr>
              <a:xfrm>
                <a:off x="-2843605" y="1552088"/>
                <a:ext cx="2330088" cy="2330088"/>
              </a:xfrm>
              <a:custGeom>
                <a:avLst/>
                <a:gdLst>
                  <a:gd name="connsiteX0" fmla="*/ 1165044 w 2330088"/>
                  <a:gd name="connsiteY0" fmla="*/ 0 h 2330088"/>
                  <a:gd name="connsiteX1" fmla="*/ 2330088 w 2330088"/>
                  <a:gd name="connsiteY1" fmla="*/ 1165044 h 2330088"/>
                  <a:gd name="connsiteX2" fmla="*/ 1165044 w 2330088"/>
                  <a:gd name="connsiteY2" fmla="*/ 2330088 h 2330088"/>
                  <a:gd name="connsiteX3" fmla="*/ 0 w 2330088"/>
                  <a:gd name="connsiteY3" fmla="*/ 1165044 h 2330088"/>
                  <a:gd name="connsiteX4" fmla="*/ 1165044 w 2330088"/>
                  <a:gd name="connsiteY4" fmla="*/ 0 h 23300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0088" h="2330088">
                    <a:moveTo>
                      <a:pt x="1165044" y="0"/>
                    </a:moveTo>
                    <a:cubicBezTo>
                      <a:pt x="1808480" y="0"/>
                      <a:pt x="2330088" y="521608"/>
                      <a:pt x="2330088" y="1165044"/>
                    </a:cubicBezTo>
                    <a:cubicBezTo>
                      <a:pt x="2330088" y="1808480"/>
                      <a:pt x="1808480" y="2330088"/>
                      <a:pt x="1165044" y="2330088"/>
                    </a:cubicBezTo>
                    <a:cubicBezTo>
                      <a:pt x="521608" y="2330088"/>
                      <a:pt x="0" y="1808480"/>
                      <a:pt x="0" y="1165044"/>
                    </a:cubicBezTo>
                    <a:cubicBezTo>
                      <a:pt x="0" y="521608"/>
                      <a:pt x="521608" y="0"/>
                      <a:pt x="1165044" y="0"/>
                    </a:cubicBezTo>
                    <a:close/>
                  </a:path>
                </a:pathLst>
              </a:custGeom>
              <a:solidFill>
                <a:schemeClr val="accent2"/>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pic>
            <p:nvPicPr>
              <p:cNvPr id="15" name="Picture 14">
                <a:extLst>
                  <a:ext uri="{FF2B5EF4-FFF2-40B4-BE49-F238E27FC236}">
                    <a16:creationId xmlns:a16="http://schemas.microsoft.com/office/drawing/2014/main" id="{7911F4EC-88F8-406B-ADFD-8FD3506E17EF}"/>
                  </a:ext>
                </a:extLst>
              </p:cNvPr>
              <p:cNvPicPr>
                <a:picLocks noChangeAspect="1"/>
              </p:cNvPicPr>
              <p:nvPr/>
            </p:nvPicPr>
            <p:blipFill rotWithShape="1">
              <a:blip r:embed="rId4"/>
              <a:srcRect l="11758" r="11758"/>
              <a:stretch/>
            </p:blipFill>
            <p:spPr>
              <a:xfrm>
                <a:off x="-2845237" y="1550456"/>
                <a:ext cx="2331720" cy="2331720"/>
              </a:xfrm>
              <a:prstGeom prst="ellipse">
                <a:avLst/>
              </a:prstGeom>
            </p:spPr>
          </p:pic>
        </p:grpSp>
        <p:sp>
          <p:nvSpPr>
            <p:cNvPr id="139" name="TextBox 138">
              <a:extLst>
                <a:ext uri="{FF2B5EF4-FFF2-40B4-BE49-F238E27FC236}">
                  <a16:creationId xmlns:a16="http://schemas.microsoft.com/office/drawing/2014/main" id="{E196AC02-3DBF-472F-9F26-01437AC71CAF}"/>
                </a:ext>
              </a:extLst>
            </p:cNvPr>
            <p:cNvSpPr txBox="1"/>
            <p:nvPr/>
          </p:nvSpPr>
          <p:spPr>
            <a:xfrm>
              <a:off x="-2461293" y="3059937"/>
              <a:ext cx="1540807" cy="307777"/>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Arial"/>
                  <a:ea typeface="+mn-ea"/>
                  <a:cs typeface="+mn-cs"/>
                </a:rPr>
                <a:t>NEW WORLD IT</a:t>
              </a:r>
            </a:p>
          </p:txBody>
        </p:sp>
        <p:grpSp>
          <p:nvGrpSpPr>
            <p:cNvPr id="11" name="Group 10">
              <a:extLst>
                <a:ext uri="{FF2B5EF4-FFF2-40B4-BE49-F238E27FC236}">
                  <a16:creationId xmlns:a16="http://schemas.microsoft.com/office/drawing/2014/main" id="{2860962F-FACE-4D7F-BBAA-2ABD4DF06E1E}"/>
                </a:ext>
              </a:extLst>
            </p:cNvPr>
            <p:cNvGrpSpPr/>
            <p:nvPr/>
          </p:nvGrpSpPr>
          <p:grpSpPr>
            <a:xfrm>
              <a:off x="-2420933" y="2039815"/>
              <a:ext cx="1564783" cy="844334"/>
              <a:chOff x="-2463135" y="1927274"/>
              <a:chExt cx="1564783" cy="844334"/>
            </a:xfrm>
          </p:grpSpPr>
          <p:sp>
            <p:nvSpPr>
              <p:cNvPr id="145" name="Freeform 128">
                <a:extLst>
                  <a:ext uri="{FF2B5EF4-FFF2-40B4-BE49-F238E27FC236}">
                    <a16:creationId xmlns:a16="http://schemas.microsoft.com/office/drawing/2014/main" id="{D8328911-09DC-4953-A372-BDC22D8E8C92}"/>
                  </a:ext>
                </a:extLst>
              </p:cNvPr>
              <p:cNvSpPr>
                <a:spLocks noChangeAspect="1"/>
              </p:cNvSpPr>
              <p:nvPr/>
            </p:nvSpPr>
            <p:spPr bwMode="white">
              <a:xfrm flipH="1">
                <a:off x="-1750323" y="1927274"/>
                <a:ext cx="851971" cy="470640"/>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AC276"/>
              </a:solidFill>
              <a:ln w="22225">
                <a:noFill/>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74746"/>
                  </a:solidFill>
                  <a:effectLst/>
                  <a:uLnTx/>
                  <a:uFillTx/>
                  <a:latin typeface="Arial"/>
                  <a:ea typeface="+mn-ea"/>
                  <a:cs typeface="+mn-cs"/>
                </a:endParaRPr>
              </a:p>
            </p:txBody>
          </p:sp>
          <p:grpSp>
            <p:nvGrpSpPr>
              <p:cNvPr id="142" name="Group 141">
                <a:extLst>
                  <a:ext uri="{FF2B5EF4-FFF2-40B4-BE49-F238E27FC236}">
                    <a16:creationId xmlns:a16="http://schemas.microsoft.com/office/drawing/2014/main" id="{611E3578-0D3C-4A1C-BFF3-63AA628F645C}"/>
                  </a:ext>
                </a:extLst>
              </p:cNvPr>
              <p:cNvGrpSpPr/>
              <p:nvPr/>
            </p:nvGrpSpPr>
            <p:grpSpPr>
              <a:xfrm>
                <a:off x="-2463135" y="2017088"/>
                <a:ext cx="1365854" cy="754520"/>
                <a:chOff x="1097879" y="4182384"/>
                <a:chExt cx="729348" cy="402903"/>
              </a:xfrm>
            </p:grpSpPr>
            <p:sp>
              <p:nvSpPr>
                <p:cNvPr id="143" name="Freeform 128">
                  <a:extLst>
                    <a:ext uri="{FF2B5EF4-FFF2-40B4-BE49-F238E27FC236}">
                      <a16:creationId xmlns:a16="http://schemas.microsoft.com/office/drawing/2014/main" id="{C50DF131-8E12-4D1F-8E9F-BD005ECD2E6E}"/>
                    </a:ext>
                  </a:extLst>
                </p:cNvPr>
                <p:cNvSpPr>
                  <a:spLocks noChangeAspect="1"/>
                </p:cNvSpPr>
                <p:nvPr/>
              </p:nvSpPr>
              <p:spPr bwMode="white">
                <a:xfrm>
                  <a:off x="1097879" y="4182384"/>
                  <a:ext cx="729348" cy="402903"/>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59324"/>
                </a:solidFill>
                <a:ln w="15875">
                  <a:solidFill>
                    <a:schemeClr val="tx1"/>
                  </a:solidFill>
                </a:ln>
                <a:effectLst/>
                <a:ex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144" name="Freeform: Shape 143">
                  <a:extLst>
                    <a:ext uri="{FF2B5EF4-FFF2-40B4-BE49-F238E27FC236}">
                      <a16:creationId xmlns:a16="http://schemas.microsoft.com/office/drawing/2014/main" id="{9964CD1C-1E74-48DE-BCFB-0AD35F3AE260}"/>
                    </a:ext>
                  </a:extLst>
                </p:cNvPr>
                <p:cNvSpPr>
                  <a:spLocks noChangeAspect="1"/>
                </p:cNvSpPr>
                <p:nvPr/>
              </p:nvSpPr>
              <p:spPr bwMode="white">
                <a:xfrm>
                  <a:off x="1097879" y="4182384"/>
                  <a:ext cx="483702" cy="402903"/>
                </a:xfrm>
                <a:custGeom>
                  <a:avLst/>
                  <a:gdLst>
                    <a:gd name="connsiteX0" fmla="*/ 722930 w 1051885"/>
                    <a:gd name="connsiteY0" fmla="*/ 0 h 876174"/>
                    <a:gd name="connsiteX1" fmla="*/ 1009511 w 1051885"/>
                    <a:gd name="connsiteY1" fmla="*/ 128912 h 876174"/>
                    <a:gd name="connsiteX2" fmla="*/ 1051885 w 1051885"/>
                    <a:gd name="connsiteY2" fmla="*/ 192757 h 876174"/>
                    <a:gd name="connsiteX3" fmla="*/ 528103 w 1051885"/>
                    <a:gd name="connsiteY3" fmla="*/ 876174 h 876174"/>
                    <a:gd name="connsiteX4" fmla="*/ 520878 w 1051885"/>
                    <a:gd name="connsiteY4" fmla="*/ 876174 h 876174"/>
                    <a:gd name="connsiteX5" fmla="*/ 177616 w 1051885"/>
                    <a:gd name="connsiteY5" fmla="*/ 876174 h 876174"/>
                    <a:gd name="connsiteX6" fmla="*/ 0 w 1051885"/>
                    <a:gd name="connsiteY6" fmla="*/ 695327 h 876174"/>
                    <a:gd name="connsiteX7" fmla="*/ 133991 w 1051885"/>
                    <a:gd name="connsiteY7" fmla="*/ 523834 h 876174"/>
                    <a:gd name="connsiteX8" fmla="*/ 342768 w 1051885"/>
                    <a:gd name="connsiteY8" fmla="*/ 361695 h 876174"/>
                    <a:gd name="connsiteX9" fmla="*/ 722930 w 1051885"/>
                    <a:gd name="connsiteY9" fmla="*/ 0 h 876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51885" h="876174">
                      <a:moveTo>
                        <a:pt x="722930" y="0"/>
                      </a:moveTo>
                      <a:cubicBezTo>
                        <a:pt x="835108" y="0"/>
                        <a:pt x="938523" y="49110"/>
                        <a:pt x="1009511" y="128912"/>
                      </a:cubicBezTo>
                      <a:lnTo>
                        <a:pt x="1051885" y="192757"/>
                      </a:lnTo>
                      <a:lnTo>
                        <a:pt x="528103" y="876174"/>
                      </a:lnTo>
                      <a:lnTo>
                        <a:pt x="520878" y="876174"/>
                      </a:lnTo>
                      <a:cubicBezTo>
                        <a:pt x="177616" y="876174"/>
                        <a:pt x="177616" y="876174"/>
                        <a:pt x="177616" y="876174"/>
                      </a:cubicBezTo>
                      <a:cubicBezTo>
                        <a:pt x="81018" y="876174"/>
                        <a:pt x="0" y="795105"/>
                        <a:pt x="0" y="695327"/>
                      </a:cubicBezTo>
                      <a:cubicBezTo>
                        <a:pt x="0" y="611139"/>
                        <a:pt x="56090" y="542542"/>
                        <a:pt x="133991" y="523834"/>
                      </a:cubicBezTo>
                      <a:cubicBezTo>
                        <a:pt x="171384" y="436528"/>
                        <a:pt x="249286" y="374167"/>
                        <a:pt x="342768" y="361695"/>
                      </a:cubicBezTo>
                      <a:cubicBezTo>
                        <a:pt x="352117" y="162139"/>
                        <a:pt x="520385" y="0"/>
                        <a:pt x="722930" y="0"/>
                      </a:cubicBezTo>
                      <a:close/>
                    </a:path>
                  </a:pathLst>
                </a:custGeom>
                <a:solidFill>
                  <a:schemeClr val="tx1">
                    <a:alpha val="36000"/>
                  </a:schemeClr>
                </a:solidFill>
                <a:ln w="25400">
                  <a:noFill/>
                </a:ln>
                <a:effectLst/>
                <a:extLst/>
              </p:spPr>
              <p:txBody>
                <a:bodyPr vert="horz" wrap="square" lIns="121920" tIns="60960" rIns="121920" bIns="60960" numCol="1" anchor="t" anchorCtr="0" compatLnSpc="1">
                  <a:prstTxWarp prst="textNoShape">
                    <a:avLst/>
                  </a:prstTxWarp>
                  <a:noAutofit/>
                </a:bodyPr>
                <a:lstStyle/>
                <a:p>
                  <a:pPr marL="0" marR="0" lvl="0" indent="0" algn="l" defTabSz="121912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grpSp>
      </p:grpSp>
    </p:spTree>
    <p:extLst>
      <p:ext uri="{BB962C8B-B14F-4D97-AF65-F5344CB8AC3E}">
        <p14:creationId xmlns:p14="http://schemas.microsoft.com/office/powerpoint/2010/main" val="3201426539"/>
      </p:ext>
    </p:extLst>
  </p:cSld>
  <p:clrMapOvr>
    <a:masterClrMapping/>
  </p:clrMapOvr>
  <mc:AlternateContent xmlns:mc="http://schemas.openxmlformats.org/markup-compatibility/2006" xmlns:p14="http://schemas.microsoft.com/office/powerpoint/2010/main">
    <mc:Choice Requires="p14">
      <p:transition p14:dur="400" advClick="0" advTm="1000">
        <p:fade/>
      </p:transition>
    </mc:Choice>
    <mc:Fallback xmlns="">
      <p:transition advClick="0"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afterEffect">
                                  <p:stCondLst>
                                    <p:cond delay="0"/>
                                  </p:stCondLst>
                                  <p:childTnLst>
                                    <p:set>
                                      <p:cBhvr>
                                        <p:cTn id="6" dur="1" fill="hold">
                                          <p:stCondLst>
                                            <p:cond delay="349"/>
                                          </p:stCondLst>
                                        </p:cTn>
                                        <p:tgtEl>
                                          <p:spTgt spid="19"/>
                                        </p:tgtEl>
                                        <p:attrNameLst>
                                          <p:attrName>style.visibility</p:attrName>
                                        </p:attrNameLst>
                                      </p:cBhvr>
                                      <p:to>
                                        <p:strVal val="hidden"/>
                                      </p:to>
                                    </p:set>
                                  </p:childTnLst>
                                </p:cTn>
                              </p:par>
                              <p:par>
                                <p:cTn id="7" presetID="6" presetClass="emph" presetSubtype="0" accel="100000" autoRev="1" fill="hold" nodeType="withEffect">
                                  <p:stCondLst>
                                    <p:cond delay="0"/>
                                  </p:stCondLst>
                                  <p:childTnLst>
                                    <p:animScale>
                                      <p:cBhvr>
                                        <p:cTn id="8" dur="350" fill="hold"/>
                                        <p:tgtEl>
                                          <p:spTgt spid="19"/>
                                        </p:tgtEl>
                                      </p:cBhvr>
                                      <p:by x="0" y="100000"/>
                                    </p:animScale>
                                  </p:childTnLst>
                                </p:cTn>
                              </p:par>
                              <p:par>
                                <p:cTn id="9" presetID="1" presetClass="entr" presetSubtype="0" fill="hold" nodeType="withEffect">
                                  <p:stCondLst>
                                    <p:cond delay="0"/>
                                  </p:stCondLst>
                                  <p:childTnLst>
                                    <p:set>
                                      <p:cBhvr>
                                        <p:cTn id="10" dur="1" fill="hold">
                                          <p:stCondLst>
                                            <p:cond delay="349"/>
                                          </p:stCondLst>
                                        </p:cTn>
                                        <p:tgtEl>
                                          <p:spTgt spid="18"/>
                                        </p:tgtEl>
                                        <p:attrNameLst>
                                          <p:attrName>style.visibility</p:attrName>
                                        </p:attrNameLst>
                                      </p:cBhvr>
                                      <p:to>
                                        <p:strVal val="visible"/>
                                      </p:to>
                                    </p:set>
                                  </p:childTnLst>
                                </p:cTn>
                              </p:par>
                              <p:par>
                                <p:cTn id="11" presetID="6" presetClass="emph" presetSubtype="0" accel="100000" autoRev="1" fill="hold" nodeType="withEffect">
                                  <p:stCondLst>
                                    <p:cond delay="0"/>
                                  </p:stCondLst>
                                  <p:childTnLst>
                                    <p:animScale>
                                      <p:cBhvr>
                                        <p:cTn id="12" dur="350" fill="hold"/>
                                        <p:tgtEl>
                                          <p:spTgt spid="18"/>
                                        </p:tgtEl>
                                      </p:cBhvr>
                                      <p:by x="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gradFill>
          <a:gsLst>
            <a:gs pos="100000">
              <a:schemeClr val="accent4"/>
            </a:gs>
            <a:gs pos="0">
              <a:schemeClr val="accent4">
                <a:lumMod val="75000"/>
              </a:schemeClr>
            </a:gs>
          </a:gsLst>
          <a:lin ang="5400000" scaled="0"/>
        </a:gradFill>
        <a:effectLst/>
      </p:bgPr>
    </p:bg>
    <p:spTree>
      <p:nvGrpSpPr>
        <p:cNvPr id="1" name=""/>
        <p:cNvGrpSpPr/>
        <p:nvPr/>
      </p:nvGrpSpPr>
      <p:grpSpPr>
        <a:xfrm>
          <a:off x="0" y="0"/>
          <a:ext cx="0" cy="0"/>
          <a:chOff x="0" y="0"/>
          <a:chExt cx="0" cy="0"/>
        </a:xfrm>
      </p:grpSpPr>
      <p:sp>
        <p:nvSpPr>
          <p:cNvPr id="13" name="Title 8">
            <a:extLst>
              <a:ext uri="{FF2B5EF4-FFF2-40B4-BE49-F238E27FC236}">
                <a16:creationId xmlns:a16="http://schemas.microsoft.com/office/drawing/2014/main" id="{CD95CDE1-F336-47B2-BCE4-A639F0A0AC29}"/>
              </a:ext>
            </a:extLst>
          </p:cNvPr>
          <p:cNvSpPr txBox="1">
            <a:spLocks/>
          </p:cNvSpPr>
          <p:nvPr/>
        </p:nvSpPr>
        <p:spPr>
          <a:xfrm>
            <a:off x="893048" y="851380"/>
            <a:ext cx="7288425" cy="3345235"/>
          </a:xfrm>
          <a:prstGeom prst="rect">
            <a:avLst/>
          </a:prstGeom>
        </p:spPr>
        <p:txBody>
          <a:bodyPr/>
          <a:lstStyle>
            <a:lvl1pPr algn="l" defTabSz="457200" rtl="0" eaLnBrk="1" latinLnBrk="0" hangingPunct="1">
              <a:spcBef>
                <a:spcPct val="0"/>
              </a:spcBef>
              <a:buNone/>
              <a:defRPr sz="2800" b="1" i="0" kern="1200">
                <a:solidFill>
                  <a:schemeClr val="tx1">
                    <a:lumMod val="95000"/>
                  </a:schemeClr>
                </a:solidFill>
                <a:latin typeface="Arial"/>
                <a:ea typeface="+mj-ea"/>
                <a:cs typeface="Arial"/>
              </a:defRPr>
            </a:lvl1pPr>
          </a:lstStyle>
          <a:p>
            <a:pPr marL="0" marR="0" lvl="0" indent="0" algn="l" defTabSz="457200" rtl="0" eaLnBrk="1" fontAlgn="auto" latinLnBrk="0" hangingPunct="1">
              <a:lnSpc>
                <a:spcPct val="100000"/>
              </a:lnSpc>
              <a:spcBef>
                <a:spcPct val="0"/>
              </a:spcBef>
              <a:spcAft>
                <a:spcPts val="1800"/>
              </a:spcAft>
              <a:buClrTx/>
              <a:buSzTx/>
              <a:buFontTx/>
              <a:buNone/>
              <a:tabLst/>
              <a:defRPr/>
            </a:pPr>
            <a:r>
              <a:rPr kumimoji="0" lang="en-US" sz="2800" b="1" i="0" u="none" strike="noStrike" kern="1200" cap="none" spc="0" normalizeH="0" baseline="0" noProof="0" dirty="0">
                <a:ln>
                  <a:noFill/>
                </a:ln>
                <a:solidFill>
                  <a:prstClr val="white"/>
                </a:solidFill>
                <a:effectLst/>
                <a:uLnTx/>
                <a:uFillTx/>
                <a:latin typeface="Arial"/>
                <a:ea typeface="+mj-ea"/>
                <a:cs typeface="Arial"/>
              </a:rPr>
              <a:t>Chaos testing ensures that you have:</a:t>
            </a:r>
          </a:p>
          <a:p>
            <a:pPr marL="0" marR="0" lvl="0" indent="0" algn="l" defTabSz="457200" rtl="0" eaLnBrk="1" fontAlgn="auto" latinLnBrk="0" hangingPunct="1">
              <a:lnSpc>
                <a:spcPct val="100000"/>
              </a:lnSpc>
              <a:spcBef>
                <a:spcPct val="0"/>
              </a:spcBef>
              <a:spcAft>
                <a:spcPts val="180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Arial"/>
                <a:ea typeface="+mj-ea"/>
                <a:cs typeface="Arial"/>
              </a:rPr>
              <a:t>Experienced Staff</a:t>
            </a:r>
          </a:p>
          <a:p>
            <a:pPr marL="0" marR="0" lvl="0" indent="0" algn="l" defTabSz="457200" rtl="0" eaLnBrk="1" fontAlgn="auto" latinLnBrk="0" hangingPunct="1">
              <a:lnSpc>
                <a:spcPct val="100000"/>
              </a:lnSpc>
              <a:spcBef>
                <a:spcPct val="0"/>
              </a:spcBef>
              <a:spcAft>
                <a:spcPts val="180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Arial"/>
                <a:ea typeface="+mj-ea"/>
                <a:cs typeface="Arial"/>
              </a:rPr>
              <a:t>Robust Applications</a:t>
            </a:r>
          </a:p>
          <a:p>
            <a:pPr marL="0" marR="0" lvl="0" indent="0" algn="l" defTabSz="457200" rtl="0" eaLnBrk="1" fontAlgn="auto" latinLnBrk="0" hangingPunct="1">
              <a:lnSpc>
                <a:spcPct val="100000"/>
              </a:lnSpc>
              <a:spcBef>
                <a:spcPct val="0"/>
              </a:spcBef>
              <a:spcAft>
                <a:spcPts val="180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Arial"/>
                <a:ea typeface="+mj-ea"/>
                <a:cs typeface="Arial"/>
              </a:rPr>
              <a:t>Dependable Switching Fabric</a:t>
            </a:r>
          </a:p>
          <a:p>
            <a:pPr marL="0" marR="0" lvl="0" indent="0" algn="l" defTabSz="457200" rtl="0" eaLnBrk="1" fontAlgn="auto" latinLnBrk="0" hangingPunct="1">
              <a:lnSpc>
                <a:spcPct val="100000"/>
              </a:lnSpc>
              <a:spcBef>
                <a:spcPct val="0"/>
              </a:spcBef>
              <a:spcAft>
                <a:spcPts val="180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Arial"/>
                <a:ea typeface="+mj-ea"/>
                <a:cs typeface="Arial"/>
              </a:rPr>
              <a:t>Redundant Service Foundation</a:t>
            </a:r>
          </a:p>
        </p:txBody>
      </p:sp>
    </p:spTree>
    <p:extLst>
      <p:ext uri="{BB962C8B-B14F-4D97-AF65-F5344CB8AC3E}">
        <p14:creationId xmlns:p14="http://schemas.microsoft.com/office/powerpoint/2010/main" val="124485883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42" presetClass="path" presetSubtype="0" decel="100000" fill="hold" grpId="1" nodeType="withEffect">
                                  <p:stCondLst>
                                    <p:cond delay="0"/>
                                  </p:stCondLst>
                                  <p:childTnLst>
                                    <p:animMotion origin="layout" path="M -5.55556E-7 -7.40741E-7 L 0.03681 -7.40741E-7 " pathEditMode="relative" rAng="0" ptsTypes="AA">
                                      <p:cBhvr>
                                        <p:cTn id="9" dur="500" spd="-100000" fill="hold"/>
                                        <p:tgtEl>
                                          <p:spTgt spid="13"/>
                                        </p:tgtEl>
                                        <p:attrNameLst>
                                          <p:attrName>ppt_x</p:attrName>
                                          <p:attrName>ppt_y</p:attrName>
                                        </p:attrNameLst>
                                      </p:cBhvr>
                                      <p:rCtr x="184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3" grpId="1"/>
    </p:bldLst>
  </p:timing>
</p:sld>
</file>

<file path=ppt/slides/slide31.xml><?xml version="1.0" encoding="utf-8"?>
<p:sld xmlns:a="http://schemas.openxmlformats.org/drawingml/2006/main" xmlns:r="http://schemas.openxmlformats.org/officeDocument/2006/relationships" xmlns:p="http://schemas.openxmlformats.org/presentationml/2006/main">
  <p:cSld>
    <p:bg>
      <p:bgPr>
        <a:gradFill>
          <a:gsLst>
            <a:gs pos="100000">
              <a:schemeClr val="accent4"/>
            </a:gs>
            <a:gs pos="0">
              <a:schemeClr val="accent4">
                <a:lumMod val="75000"/>
              </a:schemeClr>
            </a:gs>
          </a:gsLst>
          <a:lin ang="5400000" scaled="0"/>
        </a:gradFill>
        <a:effectLst/>
      </p:bgPr>
    </p:bg>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50BD2149-EAD3-4837-99C9-7F85655EE1EC}"/>
              </a:ext>
            </a:extLst>
          </p:cNvPr>
          <p:cNvSpPr txBox="1"/>
          <p:nvPr/>
        </p:nvSpPr>
        <p:spPr>
          <a:xfrm>
            <a:off x="850232" y="1639834"/>
            <a:ext cx="7443537" cy="2086725"/>
          </a:xfrm>
          <a:prstGeom prst="rect">
            <a:avLst/>
          </a:prstGeom>
          <a:noFill/>
        </p:spPr>
        <p:txBody>
          <a:bodyPr wrap="square" rtlCol="0">
            <a:spAutoFit/>
          </a:bodyPr>
          <a:lstStyle/>
          <a:p>
            <a:pPr marL="0" marR="0" lvl="0" indent="0" algn="ctr" defTabSz="457200" rtl="0" eaLnBrk="1" fontAlgn="auto" latinLnBrk="0" hangingPunct="1">
              <a:lnSpc>
                <a:spcPct val="90000"/>
              </a:lnSpc>
              <a:spcBef>
                <a:spcPts val="0"/>
              </a:spcBef>
              <a:spcAft>
                <a:spcPts val="0"/>
              </a:spcAft>
              <a:buClrTx/>
              <a:buSzTx/>
              <a:buFontTx/>
              <a:buNone/>
              <a:tabLst/>
              <a:defRPr/>
            </a:pPr>
            <a:r>
              <a:rPr kumimoji="0" lang="en-US" sz="3600" i="0" u="none" strike="noStrike" kern="1200" cap="none" spc="0" normalizeH="0" baseline="0" noProof="0" dirty="0">
                <a:ln>
                  <a:noFill/>
                </a:ln>
                <a:solidFill>
                  <a:prstClr val="white"/>
                </a:solidFill>
                <a:effectLst/>
                <a:uLnTx/>
                <a:uFillTx/>
                <a:latin typeface="Arial"/>
                <a:ea typeface="+mn-ea"/>
                <a:cs typeface="+mn-cs"/>
              </a:rPr>
              <a:t>Expensive and custom disaster recovery is being replaced by low cost, portable, automated chaos engineering.</a:t>
            </a:r>
          </a:p>
        </p:txBody>
      </p:sp>
    </p:spTree>
    <p:extLst>
      <p:ext uri="{BB962C8B-B14F-4D97-AF65-F5344CB8AC3E}">
        <p14:creationId xmlns:p14="http://schemas.microsoft.com/office/powerpoint/2010/main" val="2484037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42" presetClass="path" presetSubtype="0" decel="100000" fill="hold" grpId="1" nodeType="withEffect">
                                  <p:stCondLst>
                                    <p:cond delay="0"/>
                                  </p:stCondLst>
                                  <p:childTnLst>
                                    <p:animMotion origin="layout" path="M 0 -4.93827E-6 L 0 0.04352 " pathEditMode="relative" rAng="0" ptsTypes="AA">
                                      <p:cBhvr>
                                        <p:cTn id="9" dur="500" spd="-100000" fill="hold"/>
                                        <p:tgtEl>
                                          <p:spTgt spid="20"/>
                                        </p:tgtEl>
                                        <p:attrNameLst>
                                          <p:attrName>ppt_x</p:attrName>
                                          <p:attrName>ppt_y</p:attrName>
                                        </p:attrNameLst>
                                      </p:cBhvr>
                                      <p:rCtr x="0" y="216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0" grpId="1"/>
    </p:bld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itle 8">
            <a:extLst>
              <a:ext uri="{FF2B5EF4-FFF2-40B4-BE49-F238E27FC236}">
                <a16:creationId xmlns:a16="http://schemas.microsoft.com/office/drawing/2014/main" id="{6AF9C1D2-BFC0-4E38-8C9F-9977F6731767}"/>
              </a:ext>
            </a:extLst>
          </p:cNvPr>
          <p:cNvSpPr txBox="1">
            <a:spLocks/>
          </p:cNvSpPr>
          <p:nvPr/>
        </p:nvSpPr>
        <p:spPr>
          <a:xfrm>
            <a:off x="313924" y="305238"/>
            <a:ext cx="8593856" cy="1493082"/>
          </a:xfrm>
          <a:prstGeom prst="rect">
            <a:avLst/>
          </a:prstGeom>
        </p:spPr>
        <p:txBody>
          <a:bodyPr/>
          <a:lstStyle>
            <a:lvl1pPr algn="l" defTabSz="457200" rtl="0" eaLnBrk="1" latinLnBrk="0" hangingPunct="1">
              <a:spcBef>
                <a:spcPct val="0"/>
              </a:spcBef>
              <a:buNone/>
              <a:defRPr sz="2800" b="1" i="0" kern="1200">
                <a:solidFill>
                  <a:schemeClr val="tx1">
                    <a:lumMod val="95000"/>
                  </a:schemeClr>
                </a:solidFill>
                <a:latin typeface="Arial"/>
                <a:ea typeface="+mj-ea"/>
                <a:cs typeface="Arial"/>
              </a:defRPr>
            </a:lvl1pPr>
          </a:lstStyle>
          <a:p>
            <a:pPr>
              <a:lnSpc>
                <a:spcPct val="90000"/>
              </a:lnSpc>
            </a:pPr>
            <a:r>
              <a:rPr lang="en-US" sz="3500" dirty="0">
                <a:solidFill>
                  <a:srgbClr val="474746"/>
                </a:solidFill>
              </a:rPr>
              <a:t>Pathway for Digital </a:t>
            </a:r>
            <a:br>
              <a:rPr lang="en-US" sz="3500" dirty="0">
                <a:solidFill>
                  <a:srgbClr val="474746"/>
                </a:solidFill>
              </a:rPr>
            </a:br>
            <a:r>
              <a:rPr lang="en-US" sz="3500" dirty="0">
                <a:solidFill>
                  <a:srgbClr val="474746"/>
                </a:solidFill>
              </a:rPr>
              <a:t>Transformation</a:t>
            </a:r>
          </a:p>
        </p:txBody>
      </p:sp>
      <p:sp>
        <p:nvSpPr>
          <p:cNvPr id="7" name="Title 8">
            <a:extLst>
              <a:ext uri="{FF2B5EF4-FFF2-40B4-BE49-F238E27FC236}">
                <a16:creationId xmlns:a16="http://schemas.microsoft.com/office/drawing/2014/main" id="{C9549E02-DB4E-4D29-B6EB-D669A85EE16E}"/>
              </a:ext>
            </a:extLst>
          </p:cNvPr>
          <p:cNvSpPr txBox="1">
            <a:spLocks/>
          </p:cNvSpPr>
          <p:nvPr/>
        </p:nvSpPr>
        <p:spPr>
          <a:xfrm>
            <a:off x="38100" y="1974016"/>
            <a:ext cx="2827020" cy="464382"/>
          </a:xfrm>
          <a:prstGeom prst="rect">
            <a:avLst/>
          </a:prstGeom>
        </p:spPr>
        <p:txBody>
          <a:bodyPr/>
          <a:lstStyle>
            <a:lvl1pPr algn="l" defTabSz="457200" rtl="0" eaLnBrk="1" latinLnBrk="0" hangingPunct="1">
              <a:spcBef>
                <a:spcPct val="0"/>
              </a:spcBef>
              <a:buNone/>
              <a:defRPr sz="2800" b="1" i="0" kern="1200">
                <a:solidFill>
                  <a:schemeClr val="tx1">
                    <a:lumMod val="95000"/>
                  </a:schemeClr>
                </a:solidFill>
                <a:latin typeface="Arial"/>
                <a:ea typeface="+mj-ea"/>
                <a:cs typeface="Arial"/>
              </a:defRPr>
            </a:lvl1pPr>
          </a:lstStyle>
          <a:p>
            <a:pPr algn="ctr">
              <a:lnSpc>
                <a:spcPct val="90000"/>
              </a:lnSpc>
            </a:pPr>
            <a:r>
              <a:rPr lang="en-US" sz="1800" b="0" dirty="0">
                <a:solidFill>
                  <a:schemeClr val="bg1"/>
                </a:solidFill>
              </a:rPr>
              <a:t>Speed</a:t>
            </a:r>
          </a:p>
        </p:txBody>
      </p:sp>
      <p:sp>
        <p:nvSpPr>
          <p:cNvPr id="8" name="Title 8">
            <a:extLst>
              <a:ext uri="{FF2B5EF4-FFF2-40B4-BE49-F238E27FC236}">
                <a16:creationId xmlns:a16="http://schemas.microsoft.com/office/drawing/2014/main" id="{EB90601B-5838-4CF2-A198-6D8F635E1CE3}"/>
              </a:ext>
            </a:extLst>
          </p:cNvPr>
          <p:cNvSpPr txBox="1">
            <a:spLocks/>
          </p:cNvSpPr>
          <p:nvPr/>
        </p:nvSpPr>
        <p:spPr>
          <a:xfrm>
            <a:off x="2987039" y="1974016"/>
            <a:ext cx="3011251" cy="464382"/>
          </a:xfrm>
          <a:prstGeom prst="rect">
            <a:avLst/>
          </a:prstGeom>
        </p:spPr>
        <p:txBody>
          <a:bodyPr/>
          <a:lstStyle>
            <a:lvl1pPr algn="l" defTabSz="457200" rtl="0" eaLnBrk="1" latinLnBrk="0" hangingPunct="1">
              <a:spcBef>
                <a:spcPct val="0"/>
              </a:spcBef>
              <a:buNone/>
              <a:defRPr sz="2800" b="1" i="0" kern="1200">
                <a:solidFill>
                  <a:schemeClr val="tx1">
                    <a:lumMod val="95000"/>
                  </a:schemeClr>
                </a:solidFill>
                <a:latin typeface="Arial"/>
                <a:ea typeface="+mj-ea"/>
                <a:cs typeface="Arial"/>
              </a:defRPr>
            </a:lvl1pPr>
          </a:lstStyle>
          <a:p>
            <a:pPr algn="ctr">
              <a:lnSpc>
                <a:spcPct val="90000"/>
              </a:lnSpc>
            </a:pPr>
            <a:r>
              <a:rPr lang="en-US" sz="1800" b="0" dirty="0">
                <a:solidFill>
                  <a:schemeClr val="bg1"/>
                </a:solidFill>
              </a:rPr>
              <a:t>Scale</a:t>
            </a:r>
          </a:p>
        </p:txBody>
      </p:sp>
      <p:sp>
        <p:nvSpPr>
          <p:cNvPr id="9" name="Title 8">
            <a:extLst>
              <a:ext uri="{FF2B5EF4-FFF2-40B4-BE49-F238E27FC236}">
                <a16:creationId xmlns:a16="http://schemas.microsoft.com/office/drawing/2014/main" id="{B4C7E970-1504-44BA-95F3-CC6994CDB81D}"/>
              </a:ext>
            </a:extLst>
          </p:cNvPr>
          <p:cNvSpPr txBox="1">
            <a:spLocks/>
          </p:cNvSpPr>
          <p:nvPr/>
        </p:nvSpPr>
        <p:spPr>
          <a:xfrm>
            <a:off x="6012180" y="1974016"/>
            <a:ext cx="3131820" cy="464382"/>
          </a:xfrm>
          <a:prstGeom prst="rect">
            <a:avLst/>
          </a:prstGeom>
        </p:spPr>
        <p:txBody>
          <a:bodyPr/>
          <a:lstStyle>
            <a:lvl1pPr algn="l" defTabSz="457200" rtl="0" eaLnBrk="1" latinLnBrk="0" hangingPunct="1">
              <a:spcBef>
                <a:spcPct val="0"/>
              </a:spcBef>
              <a:buNone/>
              <a:defRPr sz="2800" b="1" i="0" kern="1200">
                <a:solidFill>
                  <a:schemeClr val="tx1">
                    <a:lumMod val="95000"/>
                  </a:schemeClr>
                </a:solidFill>
                <a:latin typeface="Arial"/>
                <a:ea typeface="+mj-ea"/>
                <a:cs typeface="Arial"/>
              </a:defRPr>
            </a:lvl1pPr>
          </a:lstStyle>
          <a:p>
            <a:pPr algn="ctr">
              <a:lnSpc>
                <a:spcPct val="90000"/>
              </a:lnSpc>
            </a:pPr>
            <a:r>
              <a:rPr lang="en-US" sz="1800" b="0" dirty="0">
                <a:solidFill>
                  <a:schemeClr val="bg1"/>
                </a:solidFill>
              </a:rPr>
              <a:t>Strategic</a:t>
            </a:r>
          </a:p>
        </p:txBody>
      </p:sp>
      <p:cxnSp>
        <p:nvCxnSpPr>
          <p:cNvPr id="12" name="Straight Arrow Connector 11">
            <a:extLst>
              <a:ext uri="{FF2B5EF4-FFF2-40B4-BE49-F238E27FC236}">
                <a16:creationId xmlns:a16="http://schemas.microsoft.com/office/drawing/2014/main" id="{6D2EE7D3-69CB-4DC8-B94A-24298DFB8BAE}"/>
              </a:ext>
            </a:extLst>
          </p:cNvPr>
          <p:cNvCxnSpPr>
            <a:cxnSpLocks/>
          </p:cNvCxnSpPr>
          <p:nvPr/>
        </p:nvCxnSpPr>
        <p:spPr>
          <a:xfrm>
            <a:off x="2296160" y="2168107"/>
            <a:ext cx="1544320" cy="0"/>
          </a:xfrm>
          <a:prstGeom prst="straightConnector1">
            <a:avLst/>
          </a:prstGeom>
          <a:ln w="57150">
            <a:solidFill>
              <a:schemeClr val="tx2">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15" name="Mask_right">
            <a:extLst>
              <a:ext uri="{FF2B5EF4-FFF2-40B4-BE49-F238E27FC236}">
                <a16:creationId xmlns:a16="http://schemas.microsoft.com/office/drawing/2014/main" id="{CE8F6661-3012-4480-A582-2616C5B2130B}"/>
              </a:ext>
            </a:extLst>
          </p:cNvPr>
          <p:cNvSpPr/>
          <p:nvPr/>
        </p:nvSpPr>
        <p:spPr>
          <a:xfrm>
            <a:off x="5997745" y="2438399"/>
            <a:ext cx="3160142" cy="2705100"/>
          </a:xfrm>
          <a:prstGeom prst="rect">
            <a:avLst/>
          </a:prstGeom>
          <a:gradFill>
            <a:gsLst>
              <a:gs pos="7000">
                <a:schemeClr val="accent4"/>
              </a:gs>
              <a:gs pos="84000">
                <a:schemeClr val="accent4">
                  <a:lumMod val="7500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sp>
        <p:nvSpPr>
          <p:cNvPr id="16" name="Arrow: Pentagon 15">
            <a:extLst>
              <a:ext uri="{FF2B5EF4-FFF2-40B4-BE49-F238E27FC236}">
                <a16:creationId xmlns:a16="http://schemas.microsoft.com/office/drawing/2014/main" id="{BC4F52A8-5ADD-41BA-A1F2-E6EC1A83E652}"/>
              </a:ext>
            </a:extLst>
          </p:cNvPr>
          <p:cNvSpPr/>
          <p:nvPr/>
        </p:nvSpPr>
        <p:spPr>
          <a:xfrm>
            <a:off x="2728696" y="2438400"/>
            <a:ext cx="3646802" cy="2705100"/>
          </a:xfrm>
          <a:prstGeom prst="homePlate">
            <a:avLst>
              <a:gd name="adj" fmla="val 11560"/>
            </a:avLst>
          </a:prstGeom>
          <a:gradFill>
            <a:gsLst>
              <a:gs pos="1961">
                <a:schemeClr val="accent2"/>
              </a:gs>
              <a:gs pos="20000">
                <a:schemeClr val="accent2"/>
              </a:gs>
              <a:gs pos="100000">
                <a:srgbClr val="F3801F"/>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sp>
        <p:nvSpPr>
          <p:cNvPr id="17" name="Arrow: Pentagon 16">
            <a:extLst>
              <a:ext uri="{FF2B5EF4-FFF2-40B4-BE49-F238E27FC236}">
                <a16:creationId xmlns:a16="http://schemas.microsoft.com/office/drawing/2014/main" id="{66F22987-34C5-46D8-9012-1171D51A66F4}"/>
              </a:ext>
            </a:extLst>
          </p:cNvPr>
          <p:cNvSpPr/>
          <p:nvPr/>
        </p:nvSpPr>
        <p:spPr>
          <a:xfrm>
            <a:off x="0" y="2438400"/>
            <a:ext cx="3255162" cy="2705100"/>
          </a:xfrm>
          <a:prstGeom prst="homePlate">
            <a:avLst>
              <a:gd name="adj" fmla="val 11560"/>
            </a:avLst>
          </a:prstGeom>
          <a:gradFill>
            <a:gsLst>
              <a:gs pos="1961">
                <a:srgbClr val="40A1F8"/>
              </a:gs>
              <a:gs pos="20000">
                <a:srgbClr val="3C85F0"/>
              </a:gs>
              <a:gs pos="100000">
                <a:srgbClr val="5143F5"/>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cxnSp>
        <p:nvCxnSpPr>
          <p:cNvPr id="150" name="Straight Arrow Connector 149">
            <a:extLst>
              <a:ext uri="{FF2B5EF4-FFF2-40B4-BE49-F238E27FC236}">
                <a16:creationId xmlns:a16="http://schemas.microsoft.com/office/drawing/2014/main" id="{A0A899F2-BDE4-42A4-9A6E-64F76AC370F6}"/>
              </a:ext>
            </a:extLst>
          </p:cNvPr>
          <p:cNvCxnSpPr>
            <a:cxnSpLocks/>
          </p:cNvCxnSpPr>
          <p:nvPr/>
        </p:nvCxnSpPr>
        <p:spPr>
          <a:xfrm>
            <a:off x="5226130" y="2168107"/>
            <a:ext cx="1544320" cy="0"/>
          </a:xfrm>
          <a:prstGeom prst="straightConnector1">
            <a:avLst/>
          </a:prstGeom>
          <a:ln w="57150">
            <a:solidFill>
              <a:schemeClr val="tx2">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151" name="Group 22">
            <a:extLst>
              <a:ext uri="{FF2B5EF4-FFF2-40B4-BE49-F238E27FC236}">
                <a16:creationId xmlns:a16="http://schemas.microsoft.com/office/drawing/2014/main" id="{4BA58F40-52A3-42D4-9DD2-8DDB3CFD14DF}"/>
              </a:ext>
            </a:extLst>
          </p:cNvPr>
          <p:cNvGrpSpPr>
            <a:grpSpLocks noChangeAspect="1"/>
          </p:cNvGrpSpPr>
          <p:nvPr/>
        </p:nvGrpSpPr>
        <p:grpSpPr bwMode="auto">
          <a:xfrm>
            <a:off x="1264075" y="2992031"/>
            <a:ext cx="727012" cy="682948"/>
            <a:chOff x="2715" y="1465"/>
            <a:chExt cx="330" cy="310"/>
          </a:xfrm>
        </p:grpSpPr>
        <p:sp>
          <p:nvSpPr>
            <p:cNvPr id="152" name="Freeform 23">
              <a:extLst>
                <a:ext uri="{FF2B5EF4-FFF2-40B4-BE49-F238E27FC236}">
                  <a16:creationId xmlns:a16="http://schemas.microsoft.com/office/drawing/2014/main" id="{1CFEB73B-B0A4-42FF-987E-66061683A2FD}"/>
                </a:ext>
              </a:extLst>
            </p:cNvPr>
            <p:cNvSpPr>
              <a:spLocks/>
            </p:cNvSpPr>
            <p:nvPr/>
          </p:nvSpPr>
          <p:spPr bwMode="auto">
            <a:xfrm>
              <a:off x="2735" y="1465"/>
              <a:ext cx="310" cy="310"/>
            </a:xfrm>
            <a:custGeom>
              <a:avLst/>
              <a:gdLst>
                <a:gd name="T0" fmla="*/ 30 w 152"/>
                <a:gd name="T1" fmla="*/ 136 h 152"/>
                <a:gd name="T2" fmla="*/ 76 w 152"/>
                <a:gd name="T3" fmla="*/ 152 h 152"/>
                <a:gd name="T4" fmla="*/ 152 w 152"/>
                <a:gd name="T5" fmla="*/ 76 h 152"/>
                <a:gd name="T6" fmla="*/ 76 w 152"/>
                <a:gd name="T7" fmla="*/ 0 h 152"/>
                <a:gd name="T8" fmla="*/ 0 w 152"/>
                <a:gd name="T9" fmla="*/ 76 h 152"/>
                <a:gd name="T10" fmla="*/ 7 w 152"/>
                <a:gd name="T11" fmla="*/ 107 h 152"/>
              </a:gdLst>
              <a:ahLst/>
              <a:cxnLst>
                <a:cxn ang="0">
                  <a:pos x="T0" y="T1"/>
                </a:cxn>
                <a:cxn ang="0">
                  <a:pos x="T2" y="T3"/>
                </a:cxn>
                <a:cxn ang="0">
                  <a:pos x="T4" y="T5"/>
                </a:cxn>
                <a:cxn ang="0">
                  <a:pos x="T6" y="T7"/>
                </a:cxn>
                <a:cxn ang="0">
                  <a:pos x="T8" y="T9"/>
                </a:cxn>
                <a:cxn ang="0">
                  <a:pos x="T10" y="T11"/>
                </a:cxn>
              </a:cxnLst>
              <a:rect l="0" t="0" r="r" b="b"/>
              <a:pathLst>
                <a:path w="152" h="152">
                  <a:moveTo>
                    <a:pt x="30" y="136"/>
                  </a:moveTo>
                  <a:cubicBezTo>
                    <a:pt x="43" y="146"/>
                    <a:pt x="59" y="152"/>
                    <a:pt x="76" y="152"/>
                  </a:cubicBezTo>
                  <a:cubicBezTo>
                    <a:pt x="118" y="152"/>
                    <a:pt x="152" y="118"/>
                    <a:pt x="152" y="76"/>
                  </a:cubicBezTo>
                  <a:cubicBezTo>
                    <a:pt x="152" y="34"/>
                    <a:pt x="118" y="0"/>
                    <a:pt x="76" y="0"/>
                  </a:cubicBezTo>
                  <a:cubicBezTo>
                    <a:pt x="34" y="0"/>
                    <a:pt x="0" y="34"/>
                    <a:pt x="0" y="76"/>
                  </a:cubicBezTo>
                  <a:cubicBezTo>
                    <a:pt x="0" y="87"/>
                    <a:pt x="3" y="98"/>
                    <a:pt x="7" y="107"/>
                  </a:cubicBez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3" name="Freeform 24">
              <a:extLst>
                <a:ext uri="{FF2B5EF4-FFF2-40B4-BE49-F238E27FC236}">
                  <a16:creationId xmlns:a16="http://schemas.microsoft.com/office/drawing/2014/main" id="{3026B475-3A59-4BCF-AAAC-70A793FF729B}"/>
                </a:ext>
              </a:extLst>
            </p:cNvPr>
            <p:cNvSpPr>
              <a:spLocks/>
            </p:cNvSpPr>
            <p:nvPr/>
          </p:nvSpPr>
          <p:spPr bwMode="auto">
            <a:xfrm>
              <a:off x="2890" y="1500"/>
              <a:ext cx="73" cy="191"/>
            </a:xfrm>
            <a:custGeom>
              <a:avLst/>
              <a:gdLst>
                <a:gd name="T0" fmla="*/ 0 w 73"/>
                <a:gd name="T1" fmla="*/ 0 h 191"/>
                <a:gd name="T2" fmla="*/ 0 w 73"/>
                <a:gd name="T3" fmla="*/ 120 h 191"/>
                <a:gd name="T4" fmla="*/ 73 w 73"/>
                <a:gd name="T5" fmla="*/ 191 h 191"/>
              </a:gdLst>
              <a:ahLst/>
              <a:cxnLst>
                <a:cxn ang="0">
                  <a:pos x="T0" y="T1"/>
                </a:cxn>
                <a:cxn ang="0">
                  <a:pos x="T2" y="T3"/>
                </a:cxn>
                <a:cxn ang="0">
                  <a:pos x="T4" y="T5"/>
                </a:cxn>
              </a:cxnLst>
              <a:rect l="0" t="0" r="r" b="b"/>
              <a:pathLst>
                <a:path w="73" h="191">
                  <a:moveTo>
                    <a:pt x="0" y="0"/>
                  </a:moveTo>
                  <a:lnTo>
                    <a:pt x="0" y="120"/>
                  </a:lnTo>
                  <a:lnTo>
                    <a:pt x="73" y="191"/>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4" name="Freeform 25">
              <a:extLst>
                <a:ext uri="{FF2B5EF4-FFF2-40B4-BE49-F238E27FC236}">
                  <a16:creationId xmlns:a16="http://schemas.microsoft.com/office/drawing/2014/main" id="{6EBB8363-BAF1-4A6F-AF51-F873BE17AC0D}"/>
                </a:ext>
              </a:extLst>
            </p:cNvPr>
            <p:cNvSpPr>
              <a:spLocks/>
            </p:cNvSpPr>
            <p:nvPr/>
          </p:nvSpPr>
          <p:spPr bwMode="auto">
            <a:xfrm>
              <a:off x="2715" y="1651"/>
              <a:ext cx="53" cy="34"/>
            </a:xfrm>
            <a:custGeom>
              <a:avLst/>
              <a:gdLst>
                <a:gd name="T0" fmla="*/ 53 w 53"/>
                <a:gd name="T1" fmla="*/ 0 h 34"/>
                <a:gd name="T2" fmla="*/ 35 w 53"/>
                <a:gd name="T3" fmla="*/ 34 h 34"/>
                <a:gd name="T4" fmla="*/ 0 w 53"/>
                <a:gd name="T5" fmla="*/ 16 h 34"/>
              </a:gdLst>
              <a:ahLst/>
              <a:cxnLst>
                <a:cxn ang="0">
                  <a:pos x="T0" y="T1"/>
                </a:cxn>
                <a:cxn ang="0">
                  <a:pos x="T2" y="T3"/>
                </a:cxn>
                <a:cxn ang="0">
                  <a:pos x="T4" y="T5"/>
                </a:cxn>
              </a:cxnLst>
              <a:rect l="0" t="0" r="r" b="b"/>
              <a:pathLst>
                <a:path w="53" h="34">
                  <a:moveTo>
                    <a:pt x="53" y="0"/>
                  </a:moveTo>
                  <a:lnTo>
                    <a:pt x="35" y="34"/>
                  </a:lnTo>
                  <a:lnTo>
                    <a:pt x="0" y="16"/>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84" name="Group 30">
            <a:extLst>
              <a:ext uri="{FF2B5EF4-FFF2-40B4-BE49-F238E27FC236}">
                <a16:creationId xmlns:a16="http://schemas.microsoft.com/office/drawing/2014/main" id="{54A0ACD0-8C80-4988-8527-B7074BE4C0A6}"/>
              </a:ext>
            </a:extLst>
          </p:cNvPr>
          <p:cNvGrpSpPr>
            <a:grpSpLocks noChangeAspect="1"/>
          </p:cNvGrpSpPr>
          <p:nvPr/>
        </p:nvGrpSpPr>
        <p:grpSpPr bwMode="auto">
          <a:xfrm>
            <a:off x="4202905" y="2887666"/>
            <a:ext cx="826518" cy="811955"/>
            <a:chOff x="5449" y="2282"/>
            <a:chExt cx="454" cy="446"/>
          </a:xfrm>
        </p:grpSpPr>
        <p:sp>
          <p:nvSpPr>
            <p:cNvPr id="187" name="Freeform 33">
              <a:extLst>
                <a:ext uri="{FF2B5EF4-FFF2-40B4-BE49-F238E27FC236}">
                  <a16:creationId xmlns:a16="http://schemas.microsoft.com/office/drawing/2014/main" id="{0D9226E0-DFC0-4207-9092-70A5A750F1E5}"/>
                </a:ext>
              </a:extLst>
            </p:cNvPr>
            <p:cNvSpPr>
              <a:spLocks noEditPoints="1"/>
            </p:cNvSpPr>
            <p:nvPr/>
          </p:nvSpPr>
          <p:spPr bwMode="auto">
            <a:xfrm>
              <a:off x="5449" y="2562"/>
              <a:ext cx="120" cy="120"/>
            </a:xfrm>
            <a:custGeom>
              <a:avLst/>
              <a:gdLst>
                <a:gd name="T0" fmla="*/ 45 w 88"/>
                <a:gd name="T1" fmla="*/ 11 h 88"/>
                <a:gd name="T2" fmla="*/ 78 w 88"/>
                <a:gd name="T3" fmla="*/ 44 h 88"/>
                <a:gd name="T4" fmla="*/ 45 w 88"/>
                <a:gd name="T5" fmla="*/ 80 h 88"/>
                <a:gd name="T6" fmla="*/ 11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8" y="26"/>
                    <a:pt x="78" y="44"/>
                  </a:cubicBezTo>
                  <a:cubicBezTo>
                    <a:pt x="78" y="64"/>
                    <a:pt x="62" y="80"/>
                    <a:pt x="45" y="80"/>
                  </a:cubicBezTo>
                  <a:cubicBezTo>
                    <a:pt x="26" y="80"/>
                    <a:pt x="11" y="64"/>
                    <a:pt x="11" y="44"/>
                  </a:cubicBezTo>
                  <a:cubicBezTo>
                    <a:pt x="13"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w="9525">
              <a:noFill/>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190" name="Freeform 36">
              <a:extLst>
                <a:ext uri="{FF2B5EF4-FFF2-40B4-BE49-F238E27FC236}">
                  <a16:creationId xmlns:a16="http://schemas.microsoft.com/office/drawing/2014/main" id="{58FD88D1-4AA8-40F4-9EB9-8216E0D181AC}"/>
                </a:ext>
              </a:extLst>
            </p:cNvPr>
            <p:cNvSpPr>
              <a:spLocks noEditPoints="1"/>
            </p:cNvSpPr>
            <p:nvPr/>
          </p:nvSpPr>
          <p:spPr bwMode="auto">
            <a:xfrm>
              <a:off x="5615" y="2282"/>
              <a:ext cx="122" cy="121"/>
            </a:xfrm>
            <a:custGeom>
              <a:avLst/>
              <a:gdLst>
                <a:gd name="T0" fmla="*/ 46 w 89"/>
                <a:gd name="T1" fmla="*/ 11 h 88"/>
                <a:gd name="T2" fmla="*/ 78 w 89"/>
                <a:gd name="T3" fmla="*/ 44 h 88"/>
                <a:gd name="T4" fmla="*/ 46 w 89"/>
                <a:gd name="T5" fmla="*/ 79 h 88"/>
                <a:gd name="T6" fmla="*/ 11 w 89"/>
                <a:gd name="T7" fmla="*/ 44 h 88"/>
                <a:gd name="T8" fmla="*/ 46 w 89"/>
                <a:gd name="T9" fmla="*/ 11 h 88"/>
                <a:gd name="T10" fmla="*/ 46 w 89"/>
                <a:gd name="T11" fmla="*/ 0 h 88"/>
                <a:gd name="T12" fmla="*/ 0 w 89"/>
                <a:gd name="T13" fmla="*/ 44 h 88"/>
                <a:gd name="T14" fmla="*/ 46 w 89"/>
                <a:gd name="T15" fmla="*/ 88 h 88"/>
                <a:gd name="T16" fmla="*/ 89 w 89"/>
                <a:gd name="T17" fmla="*/ 44 h 88"/>
                <a:gd name="T18" fmla="*/ 46 w 89"/>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88">
                  <a:moveTo>
                    <a:pt x="46" y="11"/>
                  </a:moveTo>
                  <a:cubicBezTo>
                    <a:pt x="63" y="11"/>
                    <a:pt x="78" y="26"/>
                    <a:pt x="78" y="44"/>
                  </a:cubicBezTo>
                  <a:cubicBezTo>
                    <a:pt x="78" y="64"/>
                    <a:pt x="63" y="79"/>
                    <a:pt x="46" y="79"/>
                  </a:cubicBezTo>
                  <a:cubicBezTo>
                    <a:pt x="26" y="79"/>
                    <a:pt x="11" y="64"/>
                    <a:pt x="11" y="44"/>
                  </a:cubicBezTo>
                  <a:cubicBezTo>
                    <a:pt x="13" y="26"/>
                    <a:pt x="28" y="11"/>
                    <a:pt x="46" y="11"/>
                  </a:cubicBezTo>
                  <a:moveTo>
                    <a:pt x="46" y="0"/>
                  </a:moveTo>
                  <a:cubicBezTo>
                    <a:pt x="20" y="0"/>
                    <a:pt x="0" y="20"/>
                    <a:pt x="0" y="44"/>
                  </a:cubicBezTo>
                  <a:cubicBezTo>
                    <a:pt x="0" y="68"/>
                    <a:pt x="20" y="88"/>
                    <a:pt x="46" y="88"/>
                  </a:cubicBezTo>
                  <a:cubicBezTo>
                    <a:pt x="69" y="88"/>
                    <a:pt x="89" y="68"/>
                    <a:pt x="89" y="44"/>
                  </a:cubicBezTo>
                  <a:cubicBezTo>
                    <a:pt x="89" y="20"/>
                    <a:pt x="69" y="0"/>
                    <a:pt x="46" y="0"/>
                  </a:cubicBezTo>
                  <a:close/>
                </a:path>
              </a:pathLst>
            </a:custGeom>
            <a:solidFill>
              <a:schemeClr val="tx1"/>
            </a:solidFill>
            <a:ln w="9525">
              <a:noFill/>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193" name="Freeform 39">
              <a:extLst>
                <a:ext uri="{FF2B5EF4-FFF2-40B4-BE49-F238E27FC236}">
                  <a16:creationId xmlns:a16="http://schemas.microsoft.com/office/drawing/2014/main" id="{D6E66156-1C86-4976-A6B2-002BCC965B1A}"/>
                </a:ext>
              </a:extLst>
            </p:cNvPr>
            <p:cNvSpPr>
              <a:spLocks noEditPoints="1"/>
            </p:cNvSpPr>
            <p:nvPr/>
          </p:nvSpPr>
          <p:spPr bwMode="auto">
            <a:xfrm>
              <a:off x="5782" y="2562"/>
              <a:ext cx="121" cy="120"/>
            </a:xfrm>
            <a:custGeom>
              <a:avLst/>
              <a:gdLst>
                <a:gd name="T0" fmla="*/ 45 w 88"/>
                <a:gd name="T1" fmla="*/ 11 h 88"/>
                <a:gd name="T2" fmla="*/ 77 w 88"/>
                <a:gd name="T3" fmla="*/ 44 h 88"/>
                <a:gd name="T4" fmla="*/ 45 w 88"/>
                <a:gd name="T5" fmla="*/ 80 h 88"/>
                <a:gd name="T6" fmla="*/ 10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7" y="26"/>
                    <a:pt x="77" y="44"/>
                  </a:cubicBezTo>
                  <a:cubicBezTo>
                    <a:pt x="77" y="64"/>
                    <a:pt x="62" y="80"/>
                    <a:pt x="45" y="80"/>
                  </a:cubicBezTo>
                  <a:cubicBezTo>
                    <a:pt x="25" y="80"/>
                    <a:pt x="10" y="64"/>
                    <a:pt x="10" y="44"/>
                  </a:cubicBezTo>
                  <a:cubicBezTo>
                    <a:pt x="12"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w="9525">
              <a:noFill/>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194" name="Freeform 40">
              <a:extLst>
                <a:ext uri="{FF2B5EF4-FFF2-40B4-BE49-F238E27FC236}">
                  <a16:creationId xmlns:a16="http://schemas.microsoft.com/office/drawing/2014/main" id="{63B92EBF-1BEE-44DF-B392-B8982BFF75A3}"/>
                </a:ext>
              </a:extLst>
            </p:cNvPr>
            <p:cNvSpPr>
              <a:spLocks/>
            </p:cNvSpPr>
            <p:nvPr/>
          </p:nvSpPr>
          <p:spPr bwMode="auto">
            <a:xfrm>
              <a:off x="5538" y="2670"/>
              <a:ext cx="221" cy="58"/>
            </a:xfrm>
            <a:custGeom>
              <a:avLst/>
              <a:gdLst>
                <a:gd name="T0" fmla="*/ 161 w 161"/>
                <a:gd name="T1" fmla="*/ 29 h 42"/>
                <a:gd name="T2" fmla="*/ 101 w 161"/>
                <a:gd name="T3" fmla="*/ 42 h 42"/>
                <a:gd name="T4" fmla="*/ 0 w 161"/>
                <a:gd name="T5" fmla="*/ 0 h 42"/>
              </a:gdLst>
              <a:ahLst/>
              <a:cxnLst>
                <a:cxn ang="0">
                  <a:pos x="T0" y="T1"/>
                </a:cxn>
                <a:cxn ang="0">
                  <a:pos x="T2" y="T3"/>
                </a:cxn>
                <a:cxn ang="0">
                  <a:pos x="T4" y="T5"/>
                </a:cxn>
              </a:cxnLst>
              <a:rect l="0" t="0" r="r" b="b"/>
              <a:pathLst>
                <a:path w="161" h="42">
                  <a:moveTo>
                    <a:pt x="161" y="29"/>
                  </a:moveTo>
                  <a:cubicBezTo>
                    <a:pt x="143" y="37"/>
                    <a:pt x="123" y="42"/>
                    <a:pt x="101" y="42"/>
                  </a:cubicBezTo>
                  <a:cubicBezTo>
                    <a:pt x="62" y="42"/>
                    <a:pt x="26" y="26"/>
                    <a:pt x="0" y="0"/>
                  </a:cubicBezTo>
                </a:path>
              </a:pathLst>
            </a:custGeom>
            <a:noFill/>
            <a:ln w="222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kern="0">
                <a:solidFill>
                  <a:srgbClr val="474746"/>
                </a:solidFill>
                <a:latin typeface="Arial"/>
              </a:endParaRPr>
            </a:p>
          </p:txBody>
        </p:sp>
        <p:sp>
          <p:nvSpPr>
            <p:cNvPr id="195" name="Freeform 41">
              <a:extLst>
                <a:ext uri="{FF2B5EF4-FFF2-40B4-BE49-F238E27FC236}">
                  <a16:creationId xmlns:a16="http://schemas.microsoft.com/office/drawing/2014/main" id="{54D1F732-1E6B-4F1E-888C-C3CB2434A2F8}"/>
                </a:ext>
              </a:extLst>
            </p:cNvPr>
            <p:cNvSpPr>
              <a:spLocks/>
            </p:cNvSpPr>
            <p:nvPr/>
          </p:nvSpPr>
          <p:spPr bwMode="auto">
            <a:xfrm>
              <a:off x="5771" y="2359"/>
              <a:ext cx="102" cy="215"/>
            </a:xfrm>
            <a:custGeom>
              <a:avLst/>
              <a:gdLst>
                <a:gd name="T0" fmla="*/ 0 w 74"/>
                <a:gd name="T1" fmla="*/ 0 h 157"/>
                <a:gd name="T2" fmla="*/ 74 w 74"/>
                <a:gd name="T3" fmla="*/ 126 h 157"/>
                <a:gd name="T4" fmla="*/ 71 w 74"/>
                <a:gd name="T5" fmla="*/ 157 h 157"/>
              </a:gdLst>
              <a:ahLst/>
              <a:cxnLst>
                <a:cxn ang="0">
                  <a:pos x="T0" y="T1"/>
                </a:cxn>
                <a:cxn ang="0">
                  <a:pos x="T2" y="T3"/>
                </a:cxn>
                <a:cxn ang="0">
                  <a:pos x="T4" y="T5"/>
                </a:cxn>
              </a:cxnLst>
              <a:rect l="0" t="0" r="r" b="b"/>
              <a:pathLst>
                <a:path w="74" h="157">
                  <a:moveTo>
                    <a:pt x="0" y="0"/>
                  </a:moveTo>
                  <a:cubicBezTo>
                    <a:pt x="44" y="24"/>
                    <a:pt x="74" y="72"/>
                    <a:pt x="74" y="126"/>
                  </a:cubicBezTo>
                  <a:cubicBezTo>
                    <a:pt x="74" y="137"/>
                    <a:pt x="73" y="147"/>
                    <a:pt x="71" y="157"/>
                  </a:cubicBezTo>
                </a:path>
              </a:pathLst>
            </a:custGeom>
            <a:noFill/>
            <a:ln w="222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kern="0">
                <a:solidFill>
                  <a:srgbClr val="474746"/>
                </a:solidFill>
                <a:latin typeface="Arial"/>
              </a:endParaRPr>
            </a:p>
          </p:txBody>
        </p:sp>
        <p:sp>
          <p:nvSpPr>
            <p:cNvPr id="196" name="Freeform 42">
              <a:extLst>
                <a:ext uri="{FF2B5EF4-FFF2-40B4-BE49-F238E27FC236}">
                  <a16:creationId xmlns:a16="http://schemas.microsoft.com/office/drawing/2014/main" id="{7CF44FB4-E5E6-402B-A415-8F64DF4C4819}"/>
                </a:ext>
              </a:extLst>
            </p:cNvPr>
            <p:cNvSpPr>
              <a:spLocks/>
            </p:cNvSpPr>
            <p:nvPr/>
          </p:nvSpPr>
          <p:spPr bwMode="auto">
            <a:xfrm>
              <a:off x="5482" y="2343"/>
              <a:ext cx="141" cy="182"/>
            </a:xfrm>
            <a:custGeom>
              <a:avLst/>
              <a:gdLst>
                <a:gd name="T0" fmla="*/ 0 w 103"/>
                <a:gd name="T1" fmla="*/ 133 h 133"/>
                <a:gd name="T2" fmla="*/ 103 w 103"/>
                <a:gd name="T3" fmla="*/ 0 h 133"/>
              </a:gdLst>
              <a:ahLst/>
              <a:cxnLst>
                <a:cxn ang="0">
                  <a:pos x="T0" y="T1"/>
                </a:cxn>
                <a:cxn ang="0">
                  <a:pos x="T2" y="T3"/>
                </a:cxn>
              </a:cxnLst>
              <a:rect l="0" t="0" r="r" b="b"/>
              <a:pathLst>
                <a:path w="103" h="133">
                  <a:moveTo>
                    <a:pt x="0" y="133"/>
                  </a:moveTo>
                  <a:cubicBezTo>
                    <a:pt x="2" y="70"/>
                    <a:pt x="45" y="17"/>
                    <a:pt x="103" y="0"/>
                  </a:cubicBezTo>
                </a:path>
              </a:pathLst>
            </a:custGeom>
            <a:noFill/>
            <a:ln w="222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kern="0">
                <a:solidFill>
                  <a:srgbClr val="474746"/>
                </a:solidFill>
                <a:latin typeface="Arial"/>
              </a:endParaRPr>
            </a:p>
          </p:txBody>
        </p:sp>
      </p:grpSp>
      <p:grpSp>
        <p:nvGrpSpPr>
          <p:cNvPr id="206" name="Group 205">
            <a:extLst>
              <a:ext uri="{FF2B5EF4-FFF2-40B4-BE49-F238E27FC236}">
                <a16:creationId xmlns:a16="http://schemas.microsoft.com/office/drawing/2014/main" id="{6FE70705-A7B0-4975-8DC1-D1B8DFB4FD7D}"/>
              </a:ext>
            </a:extLst>
          </p:cNvPr>
          <p:cNvGrpSpPr/>
          <p:nvPr/>
        </p:nvGrpSpPr>
        <p:grpSpPr>
          <a:xfrm>
            <a:off x="7250132" y="2915304"/>
            <a:ext cx="967204" cy="902096"/>
            <a:chOff x="7323589" y="2780685"/>
            <a:chExt cx="967204" cy="902096"/>
          </a:xfrm>
        </p:grpSpPr>
        <p:grpSp>
          <p:nvGrpSpPr>
            <p:cNvPr id="157" name="Group 156">
              <a:extLst>
                <a:ext uri="{FF2B5EF4-FFF2-40B4-BE49-F238E27FC236}">
                  <a16:creationId xmlns:a16="http://schemas.microsoft.com/office/drawing/2014/main" id="{B430973B-187F-4DE2-8E0E-9CB10E6AB545}"/>
                </a:ext>
              </a:extLst>
            </p:cNvPr>
            <p:cNvGrpSpPr/>
            <p:nvPr/>
          </p:nvGrpSpPr>
          <p:grpSpPr>
            <a:xfrm>
              <a:off x="7568605" y="3047862"/>
              <a:ext cx="368489" cy="324166"/>
              <a:chOff x="1095229" y="2870614"/>
              <a:chExt cx="860074" cy="902907"/>
            </a:xfrm>
            <a:noFill/>
          </p:grpSpPr>
          <p:grpSp>
            <p:nvGrpSpPr>
              <p:cNvPr id="164" name="Group 163">
                <a:extLst>
                  <a:ext uri="{FF2B5EF4-FFF2-40B4-BE49-F238E27FC236}">
                    <a16:creationId xmlns:a16="http://schemas.microsoft.com/office/drawing/2014/main" id="{A6B2FC75-3929-472F-87D1-CC9D7C619D81}"/>
                  </a:ext>
                </a:extLst>
              </p:cNvPr>
              <p:cNvGrpSpPr/>
              <p:nvPr/>
            </p:nvGrpSpPr>
            <p:grpSpPr>
              <a:xfrm>
                <a:off x="1095229" y="2870614"/>
                <a:ext cx="860074" cy="902907"/>
                <a:chOff x="6805913" y="2469309"/>
                <a:chExt cx="764549" cy="725440"/>
              </a:xfrm>
              <a:grpFill/>
            </p:grpSpPr>
            <p:sp>
              <p:nvSpPr>
                <p:cNvPr id="167" name="Oval 166">
                  <a:extLst>
                    <a:ext uri="{FF2B5EF4-FFF2-40B4-BE49-F238E27FC236}">
                      <a16:creationId xmlns:a16="http://schemas.microsoft.com/office/drawing/2014/main" id="{A31D984D-BD2B-4E2C-8E43-3304C1F947D9}"/>
                    </a:ext>
                  </a:extLst>
                </p:cNvPr>
                <p:cNvSpPr/>
                <p:nvPr/>
              </p:nvSpPr>
              <p:spPr>
                <a:xfrm>
                  <a:off x="6810220" y="2469309"/>
                  <a:ext cx="760242" cy="99502"/>
                </a:xfrm>
                <a:prstGeom prst="ellipse">
                  <a:avLst/>
                </a:prstGeom>
                <a:grp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68" name="Freeform: Shape 167">
                  <a:extLst>
                    <a:ext uri="{FF2B5EF4-FFF2-40B4-BE49-F238E27FC236}">
                      <a16:creationId xmlns:a16="http://schemas.microsoft.com/office/drawing/2014/main" id="{60500B23-C955-4DB8-808A-B258C30EB213}"/>
                    </a:ext>
                  </a:extLst>
                </p:cNvPr>
                <p:cNvSpPr/>
                <p:nvPr/>
              </p:nvSpPr>
              <p:spPr>
                <a:xfrm>
                  <a:off x="6805913" y="2516087"/>
                  <a:ext cx="764544" cy="678662"/>
                </a:xfrm>
                <a:custGeom>
                  <a:avLst/>
                  <a:gdLst>
                    <a:gd name="connsiteX0" fmla="*/ 0 w 402994"/>
                    <a:gd name="connsiteY0" fmla="*/ 0 h 529426"/>
                    <a:gd name="connsiteX1" fmla="*/ 9644 w 402994"/>
                    <a:gd name="connsiteY1" fmla="*/ 8062 h 529426"/>
                    <a:gd name="connsiteX2" fmla="*/ 208344 w 402994"/>
                    <a:gd name="connsiteY2" fmla="*/ 42239 h 529426"/>
                    <a:gd name="connsiteX3" fmla="*/ 360829 w 402994"/>
                    <a:gd name="connsiteY3" fmla="*/ 25849 h 529426"/>
                    <a:gd name="connsiteX4" fmla="*/ 402431 w 402994"/>
                    <a:gd name="connsiteY4" fmla="*/ 9838 h 529426"/>
                    <a:gd name="connsiteX5" fmla="*/ 402431 w 402994"/>
                    <a:gd name="connsiteY5" fmla="*/ 482206 h 529426"/>
                    <a:gd name="connsiteX6" fmla="*/ 402994 w 402994"/>
                    <a:gd name="connsiteY6" fmla="*/ 483486 h 529426"/>
                    <a:gd name="connsiteX7" fmla="*/ 202631 w 402994"/>
                    <a:gd name="connsiteY7" fmla="*/ 529426 h 529426"/>
                    <a:gd name="connsiteX8" fmla="*/ 2268 w 402994"/>
                    <a:gd name="connsiteY8" fmla="*/ 483486 h 529426"/>
                    <a:gd name="connsiteX9" fmla="*/ 2506 w 402994"/>
                    <a:gd name="connsiteY9" fmla="*/ 482946 h 529426"/>
                    <a:gd name="connsiteX10" fmla="*/ 0 w 402994"/>
                    <a:gd name="connsiteY10" fmla="*/ 482946 h 52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2994" h="529426">
                      <a:moveTo>
                        <a:pt x="0" y="0"/>
                      </a:moveTo>
                      <a:lnTo>
                        <a:pt x="9644" y="8062"/>
                      </a:lnTo>
                      <a:cubicBezTo>
                        <a:pt x="42382" y="28146"/>
                        <a:pt x="119021" y="42239"/>
                        <a:pt x="208344" y="42239"/>
                      </a:cubicBezTo>
                      <a:cubicBezTo>
                        <a:pt x="267894" y="42239"/>
                        <a:pt x="321805" y="35976"/>
                        <a:pt x="360829" y="25849"/>
                      </a:cubicBezTo>
                      <a:lnTo>
                        <a:pt x="402431" y="9838"/>
                      </a:lnTo>
                      <a:lnTo>
                        <a:pt x="402431" y="482206"/>
                      </a:lnTo>
                      <a:lnTo>
                        <a:pt x="402994" y="483486"/>
                      </a:lnTo>
                      <a:cubicBezTo>
                        <a:pt x="402994" y="508858"/>
                        <a:pt x="313288" y="529426"/>
                        <a:pt x="202631" y="529426"/>
                      </a:cubicBezTo>
                      <a:cubicBezTo>
                        <a:pt x="91974" y="529426"/>
                        <a:pt x="2268" y="508858"/>
                        <a:pt x="2268" y="483486"/>
                      </a:cubicBezTo>
                      <a:lnTo>
                        <a:pt x="2506" y="482946"/>
                      </a:lnTo>
                      <a:lnTo>
                        <a:pt x="0" y="482946"/>
                      </a:lnTo>
                      <a:close/>
                    </a:path>
                  </a:pathLst>
                </a:custGeom>
                <a:grp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
            <p:nvSpPr>
              <p:cNvPr id="165" name="Oval 183">
                <a:extLst>
                  <a:ext uri="{FF2B5EF4-FFF2-40B4-BE49-F238E27FC236}">
                    <a16:creationId xmlns:a16="http://schemas.microsoft.com/office/drawing/2014/main" id="{70935363-5296-4FAF-8D34-C2CA26F7FDD6}"/>
                  </a:ext>
                </a:extLst>
              </p:cNvPr>
              <p:cNvSpPr/>
              <p:nvPr/>
            </p:nvSpPr>
            <p:spPr>
              <a:xfrm>
                <a:off x="1097653" y="3194942"/>
                <a:ext cx="855228" cy="61921"/>
              </a:xfrm>
              <a:custGeom>
                <a:avLst/>
                <a:gdLst>
                  <a:gd name="connsiteX0" fmla="*/ 0 w 855227"/>
                  <a:gd name="connsiteY0" fmla="*/ 61921 h 123842"/>
                  <a:gd name="connsiteX1" fmla="*/ 427614 w 855227"/>
                  <a:gd name="connsiteY1" fmla="*/ 0 h 123842"/>
                  <a:gd name="connsiteX2" fmla="*/ 855228 w 855227"/>
                  <a:gd name="connsiteY2" fmla="*/ 61921 h 123842"/>
                  <a:gd name="connsiteX3" fmla="*/ 427614 w 855227"/>
                  <a:gd name="connsiteY3" fmla="*/ 123842 h 123842"/>
                  <a:gd name="connsiteX4" fmla="*/ 0 w 855227"/>
                  <a:gd name="connsiteY4" fmla="*/ 61921 h 123842"/>
                  <a:gd name="connsiteX0" fmla="*/ 427614 w 855228"/>
                  <a:gd name="connsiteY0" fmla="*/ 0 h 123842"/>
                  <a:gd name="connsiteX1" fmla="*/ 855228 w 855228"/>
                  <a:gd name="connsiteY1" fmla="*/ 61921 h 123842"/>
                  <a:gd name="connsiteX2" fmla="*/ 427614 w 855228"/>
                  <a:gd name="connsiteY2" fmla="*/ 123842 h 123842"/>
                  <a:gd name="connsiteX3" fmla="*/ 0 w 855228"/>
                  <a:gd name="connsiteY3" fmla="*/ 61921 h 123842"/>
                  <a:gd name="connsiteX4" fmla="*/ 519054 w 855228"/>
                  <a:gd name="connsiteY4" fmla="*/ 91440 h 123842"/>
                  <a:gd name="connsiteX0" fmla="*/ 427614 w 855228"/>
                  <a:gd name="connsiteY0" fmla="*/ 0 h 123842"/>
                  <a:gd name="connsiteX1" fmla="*/ 855228 w 855228"/>
                  <a:gd name="connsiteY1" fmla="*/ 61921 h 123842"/>
                  <a:gd name="connsiteX2" fmla="*/ 427614 w 855228"/>
                  <a:gd name="connsiteY2" fmla="*/ 123842 h 123842"/>
                  <a:gd name="connsiteX3" fmla="*/ 0 w 855228"/>
                  <a:gd name="connsiteY3" fmla="*/ 61921 h 123842"/>
                  <a:gd name="connsiteX0" fmla="*/ 855228 w 855228"/>
                  <a:gd name="connsiteY0" fmla="*/ 0 h 61921"/>
                  <a:gd name="connsiteX1" fmla="*/ 427614 w 855228"/>
                  <a:gd name="connsiteY1" fmla="*/ 61921 h 61921"/>
                  <a:gd name="connsiteX2" fmla="*/ 0 w 855228"/>
                  <a:gd name="connsiteY2" fmla="*/ 0 h 61921"/>
                </a:gdLst>
                <a:ahLst/>
                <a:cxnLst>
                  <a:cxn ang="0">
                    <a:pos x="connsiteX0" y="connsiteY0"/>
                  </a:cxn>
                  <a:cxn ang="0">
                    <a:pos x="connsiteX1" y="connsiteY1"/>
                  </a:cxn>
                  <a:cxn ang="0">
                    <a:pos x="connsiteX2" y="connsiteY2"/>
                  </a:cxn>
                </a:cxnLst>
                <a:rect l="l" t="t" r="r" b="b"/>
                <a:pathLst>
                  <a:path w="855228" h="61921">
                    <a:moveTo>
                      <a:pt x="855228" y="0"/>
                    </a:moveTo>
                    <a:cubicBezTo>
                      <a:pt x="855228" y="34198"/>
                      <a:pt x="663779" y="61921"/>
                      <a:pt x="427614" y="61921"/>
                    </a:cubicBezTo>
                    <a:cubicBezTo>
                      <a:pt x="191449" y="61921"/>
                      <a:pt x="0" y="34198"/>
                      <a:pt x="0" y="0"/>
                    </a:cubicBezTo>
                  </a:path>
                </a:pathLst>
              </a:custGeom>
              <a:grp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66" name="Oval 183">
                <a:extLst>
                  <a:ext uri="{FF2B5EF4-FFF2-40B4-BE49-F238E27FC236}">
                    <a16:creationId xmlns:a16="http://schemas.microsoft.com/office/drawing/2014/main" id="{BE9603DE-E234-47EC-8F92-86EE47268514}"/>
                  </a:ext>
                </a:extLst>
              </p:cNvPr>
              <p:cNvSpPr/>
              <p:nvPr/>
            </p:nvSpPr>
            <p:spPr>
              <a:xfrm>
                <a:off x="1097653" y="3449929"/>
                <a:ext cx="855228" cy="61921"/>
              </a:xfrm>
              <a:custGeom>
                <a:avLst/>
                <a:gdLst>
                  <a:gd name="connsiteX0" fmla="*/ 0 w 855227"/>
                  <a:gd name="connsiteY0" fmla="*/ 61921 h 123842"/>
                  <a:gd name="connsiteX1" fmla="*/ 427614 w 855227"/>
                  <a:gd name="connsiteY1" fmla="*/ 0 h 123842"/>
                  <a:gd name="connsiteX2" fmla="*/ 855228 w 855227"/>
                  <a:gd name="connsiteY2" fmla="*/ 61921 h 123842"/>
                  <a:gd name="connsiteX3" fmla="*/ 427614 w 855227"/>
                  <a:gd name="connsiteY3" fmla="*/ 123842 h 123842"/>
                  <a:gd name="connsiteX4" fmla="*/ 0 w 855227"/>
                  <a:gd name="connsiteY4" fmla="*/ 61921 h 123842"/>
                  <a:gd name="connsiteX0" fmla="*/ 427614 w 855228"/>
                  <a:gd name="connsiteY0" fmla="*/ 0 h 123842"/>
                  <a:gd name="connsiteX1" fmla="*/ 855228 w 855228"/>
                  <a:gd name="connsiteY1" fmla="*/ 61921 h 123842"/>
                  <a:gd name="connsiteX2" fmla="*/ 427614 w 855228"/>
                  <a:gd name="connsiteY2" fmla="*/ 123842 h 123842"/>
                  <a:gd name="connsiteX3" fmla="*/ 0 w 855228"/>
                  <a:gd name="connsiteY3" fmla="*/ 61921 h 123842"/>
                  <a:gd name="connsiteX4" fmla="*/ 519054 w 855228"/>
                  <a:gd name="connsiteY4" fmla="*/ 91440 h 123842"/>
                  <a:gd name="connsiteX0" fmla="*/ 427614 w 855228"/>
                  <a:gd name="connsiteY0" fmla="*/ 0 h 123842"/>
                  <a:gd name="connsiteX1" fmla="*/ 855228 w 855228"/>
                  <a:gd name="connsiteY1" fmla="*/ 61921 h 123842"/>
                  <a:gd name="connsiteX2" fmla="*/ 427614 w 855228"/>
                  <a:gd name="connsiteY2" fmla="*/ 123842 h 123842"/>
                  <a:gd name="connsiteX3" fmla="*/ 0 w 855228"/>
                  <a:gd name="connsiteY3" fmla="*/ 61921 h 123842"/>
                  <a:gd name="connsiteX0" fmla="*/ 855228 w 855228"/>
                  <a:gd name="connsiteY0" fmla="*/ 0 h 61921"/>
                  <a:gd name="connsiteX1" fmla="*/ 427614 w 855228"/>
                  <a:gd name="connsiteY1" fmla="*/ 61921 h 61921"/>
                  <a:gd name="connsiteX2" fmla="*/ 0 w 855228"/>
                  <a:gd name="connsiteY2" fmla="*/ 0 h 61921"/>
                </a:gdLst>
                <a:ahLst/>
                <a:cxnLst>
                  <a:cxn ang="0">
                    <a:pos x="connsiteX0" y="connsiteY0"/>
                  </a:cxn>
                  <a:cxn ang="0">
                    <a:pos x="connsiteX1" y="connsiteY1"/>
                  </a:cxn>
                  <a:cxn ang="0">
                    <a:pos x="connsiteX2" y="connsiteY2"/>
                  </a:cxn>
                </a:cxnLst>
                <a:rect l="l" t="t" r="r" b="b"/>
                <a:pathLst>
                  <a:path w="855228" h="61921">
                    <a:moveTo>
                      <a:pt x="855228" y="0"/>
                    </a:moveTo>
                    <a:cubicBezTo>
                      <a:pt x="855228" y="34198"/>
                      <a:pt x="663779" y="61921"/>
                      <a:pt x="427614" y="61921"/>
                    </a:cubicBezTo>
                    <a:cubicBezTo>
                      <a:pt x="191449" y="61921"/>
                      <a:pt x="0" y="34198"/>
                      <a:pt x="0" y="0"/>
                    </a:cubicBezTo>
                  </a:path>
                </a:pathLst>
              </a:custGeom>
              <a:grp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
          <p:nvSpPr>
            <p:cNvPr id="204" name="Oval 203">
              <a:extLst>
                <a:ext uri="{FF2B5EF4-FFF2-40B4-BE49-F238E27FC236}">
                  <a16:creationId xmlns:a16="http://schemas.microsoft.com/office/drawing/2014/main" id="{9DDEE71C-77A2-47F4-AA75-EFAC312C2B9E}"/>
                </a:ext>
              </a:extLst>
            </p:cNvPr>
            <p:cNvSpPr/>
            <p:nvPr/>
          </p:nvSpPr>
          <p:spPr>
            <a:xfrm>
              <a:off x="7323589" y="2780685"/>
              <a:ext cx="858520" cy="858520"/>
            </a:xfrm>
            <a:prstGeom prst="ellipse">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5" name="Oval 204">
              <a:extLst>
                <a:ext uri="{FF2B5EF4-FFF2-40B4-BE49-F238E27FC236}">
                  <a16:creationId xmlns:a16="http://schemas.microsoft.com/office/drawing/2014/main" id="{C547B5CA-8449-4BAD-A9F1-6C3832A34D9D}"/>
                </a:ext>
              </a:extLst>
            </p:cNvPr>
            <p:cNvSpPr/>
            <p:nvPr/>
          </p:nvSpPr>
          <p:spPr>
            <a:xfrm>
              <a:off x="7828408" y="3220396"/>
              <a:ext cx="462385" cy="462385"/>
            </a:xfrm>
            <a:prstGeom prst="ellipse">
              <a:avLst/>
            </a:prstGeom>
            <a:solidFill>
              <a:srgbClr val="6FAF2E"/>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prstClr val="white"/>
                  </a:solidFill>
                </a:rPr>
                <a:t>!</a:t>
              </a:r>
            </a:p>
          </p:txBody>
        </p:sp>
      </p:grpSp>
      <p:sp>
        <p:nvSpPr>
          <p:cNvPr id="37" name="Title 8">
            <a:extLst>
              <a:ext uri="{FF2B5EF4-FFF2-40B4-BE49-F238E27FC236}">
                <a16:creationId xmlns:a16="http://schemas.microsoft.com/office/drawing/2014/main" id="{3AE9668B-02DA-499A-83FF-98545E687DA3}"/>
              </a:ext>
            </a:extLst>
          </p:cNvPr>
          <p:cNvSpPr txBox="1">
            <a:spLocks/>
          </p:cNvSpPr>
          <p:nvPr/>
        </p:nvSpPr>
        <p:spPr>
          <a:xfrm>
            <a:off x="847064" y="3964630"/>
            <a:ext cx="1544263" cy="843589"/>
          </a:xfrm>
          <a:prstGeom prst="rect">
            <a:avLst/>
          </a:prstGeom>
        </p:spPr>
        <p:txBody>
          <a:bodyPr/>
          <a:lstStyle>
            <a:lvl1pPr algn="l" defTabSz="457200" rtl="0" eaLnBrk="1" latinLnBrk="0" hangingPunct="1">
              <a:spcBef>
                <a:spcPct val="0"/>
              </a:spcBef>
              <a:buNone/>
              <a:defRPr sz="2800" b="1" i="0" kern="1200">
                <a:solidFill>
                  <a:schemeClr val="tx1">
                    <a:lumMod val="95000"/>
                  </a:schemeClr>
                </a:solidFill>
                <a:latin typeface="Arial"/>
                <a:ea typeface="+mj-ea"/>
                <a:cs typeface="Arial"/>
              </a:defRPr>
            </a:lvl1pPr>
          </a:lstStyle>
          <a:p>
            <a:pPr algn="ctr"/>
            <a:r>
              <a:rPr lang="en-US" sz="1800" b="0" dirty="0">
                <a:solidFill>
                  <a:prstClr val="white"/>
                </a:solidFill>
              </a:rPr>
              <a:t>Time to Value</a:t>
            </a:r>
          </a:p>
        </p:txBody>
      </p:sp>
      <p:sp>
        <p:nvSpPr>
          <p:cNvPr id="38" name="Title 8">
            <a:extLst>
              <a:ext uri="{FF2B5EF4-FFF2-40B4-BE49-F238E27FC236}">
                <a16:creationId xmlns:a16="http://schemas.microsoft.com/office/drawing/2014/main" id="{09DE2916-8979-4B65-9CA8-5BC9493D491F}"/>
              </a:ext>
            </a:extLst>
          </p:cNvPr>
          <p:cNvSpPr txBox="1">
            <a:spLocks/>
          </p:cNvSpPr>
          <p:nvPr/>
        </p:nvSpPr>
        <p:spPr>
          <a:xfrm>
            <a:off x="3493125" y="3964629"/>
            <a:ext cx="2245995" cy="1023932"/>
          </a:xfrm>
          <a:prstGeom prst="rect">
            <a:avLst/>
          </a:prstGeom>
        </p:spPr>
        <p:txBody>
          <a:bodyPr/>
          <a:lstStyle>
            <a:lvl1pPr algn="l" defTabSz="457200" rtl="0" eaLnBrk="1" latinLnBrk="0" hangingPunct="1">
              <a:spcBef>
                <a:spcPct val="0"/>
              </a:spcBef>
              <a:buNone/>
              <a:defRPr sz="2800" b="1" i="0" kern="1200">
                <a:solidFill>
                  <a:schemeClr val="tx1">
                    <a:lumMod val="95000"/>
                  </a:schemeClr>
                </a:solidFill>
                <a:latin typeface="Arial"/>
                <a:ea typeface="+mj-ea"/>
                <a:cs typeface="Arial"/>
              </a:defRPr>
            </a:lvl1pPr>
          </a:lstStyle>
          <a:p>
            <a:pPr algn="ctr"/>
            <a:r>
              <a:rPr lang="en-US" sz="1800" b="0" dirty="0">
                <a:solidFill>
                  <a:prstClr val="white"/>
                </a:solidFill>
              </a:rPr>
              <a:t>Distributed Optimized </a:t>
            </a:r>
            <a:br>
              <a:rPr lang="en-US" sz="1800" b="0" dirty="0">
                <a:solidFill>
                  <a:prstClr val="white"/>
                </a:solidFill>
              </a:rPr>
            </a:br>
            <a:r>
              <a:rPr lang="en-US" sz="1800" b="0" dirty="0">
                <a:solidFill>
                  <a:prstClr val="white"/>
                </a:solidFill>
              </a:rPr>
              <a:t>Capacity</a:t>
            </a:r>
          </a:p>
        </p:txBody>
      </p:sp>
      <p:sp>
        <p:nvSpPr>
          <p:cNvPr id="39" name="Title 8">
            <a:extLst>
              <a:ext uri="{FF2B5EF4-FFF2-40B4-BE49-F238E27FC236}">
                <a16:creationId xmlns:a16="http://schemas.microsoft.com/office/drawing/2014/main" id="{F847953E-96F3-4DD4-BEFC-1B7D118A00DB}"/>
              </a:ext>
            </a:extLst>
          </p:cNvPr>
          <p:cNvSpPr txBox="1">
            <a:spLocks/>
          </p:cNvSpPr>
          <p:nvPr/>
        </p:nvSpPr>
        <p:spPr>
          <a:xfrm>
            <a:off x="6389387" y="3964629"/>
            <a:ext cx="2679790" cy="1023932"/>
          </a:xfrm>
          <a:prstGeom prst="rect">
            <a:avLst/>
          </a:prstGeom>
        </p:spPr>
        <p:txBody>
          <a:bodyPr/>
          <a:lstStyle>
            <a:lvl1pPr algn="l" defTabSz="457200" rtl="0" eaLnBrk="1" latinLnBrk="0" hangingPunct="1">
              <a:spcBef>
                <a:spcPct val="0"/>
              </a:spcBef>
              <a:buNone/>
              <a:defRPr sz="2800" b="1" i="0" kern="1200">
                <a:solidFill>
                  <a:schemeClr val="tx1">
                    <a:lumMod val="95000"/>
                  </a:schemeClr>
                </a:solidFill>
                <a:latin typeface="Arial"/>
                <a:ea typeface="+mj-ea"/>
                <a:cs typeface="Arial"/>
              </a:defRPr>
            </a:lvl1pPr>
          </a:lstStyle>
          <a:p>
            <a:pPr algn="ctr"/>
            <a:r>
              <a:rPr lang="en-US" sz="1800" b="0" dirty="0">
                <a:solidFill>
                  <a:prstClr val="white"/>
                </a:solidFill>
              </a:rPr>
              <a:t>Critical Workloads Datacenter </a:t>
            </a:r>
            <a:br>
              <a:rPr lang="en-US" sz="1800" b="0" dirty="0">
                <a:solidFill>
                  <a:prstClr val="white"/>
                </a:solidFill>
              </a:rPr>
            </a:br>
            <a:r>
              <a:rPr lang="en-US" sz="1800" b="0" dirty="0">
                <a:solidFill>
                  <a:prstClr val="white"/>
                </a:solidFill>
              </a:rPr>
              <a:t>Replacement</a:t>
            </a:r>
          </a:p>
        </p:txBody>
      </p:sp>
    </p:spTree>
    <p:extLst>
      <p:ext uri="{BB962C8B-B14F-4D97-AF65-F5344CB8AC3E}">
        <p14:creationId xmlns:p14="http://schemas.microsoft.com/office/powerpoint/2010/main" val="31162738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41" name="Mask_right"/>
          <p:cNvSpPr/>
          <p:nvPr/>
        </p:nvSpPr>
        <p:spPr>
          <a:xfrm>
            <a:off x="0" y="1711235"/>
            <a:ext cx="9143999" cy="3432265"/>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8" name="Title 8"/>
          <p:cNvSpPr txBox="1">
            <a:spLocks/>
          </p:cNvSpPr>
          <p:nvPr/>
        </p:nvSpPr>
        <p:spPr>
          <a:xfrm>
            <a:off x="323565" y="347424"/>
            <a:ext cx="7617013" cy="614264"/>
          </a:xfrm>
          <a:prstGeom prst="rect">
            <a:avLst/>
          </a:prstGeom>
        </p:spPr>
        <p:txBody>
          <a:bodyPr/>
          <a:lstStyle>
            <a:lvl1pPr algn="l" defTabSz="457200" rtl="0" eaLnBrk="1" latinLnBrk="0" hangingPunct="1">
              <a:spcBef>
                <a:spcPct val="0"/>
              </a:spcBef>
              <a:buNone/>
              <a:defRPr sz="2800" b="1" i="0" kern="1200">
                <a:solidFill>
                  <a:schemeClr val="tx1">
                    <a:lumMod val="95000"/>
                  </a:schemeClr>
                </a:solidFill>
                <a:latin typeface="Arial"/>
                <a:ea typeface="+mj-ea"/>
                <a:cs typeface="Arial"/>
              </a:defRPr>
            </a:lvl1pPr>
          </a:lstStyle>
          <a:p>
            <a:pPr lvl="0"/>
            <a:r>
              <a:rPr lang="en-US" sz="3500" dirty="0">
                <a:solidFill>
                  <a:srgbClr val="474746"/>
                </a:solidFill>
              </a:rPr>
              <a:t>AWS: Unblocking Innovation </a:t>
            </a:r>
            <a:br>
              <a:rPr lang="en-US" sz="3500" dirty="0">
                <a:solidFill>
                  <a:srgbClr val="474746"/>
                </a:solidFill>
              </a:rPr>
            </a:br>
            <a:r>
              <a:rPr lang="en-US" sz="3500" dirty="0">
                <a:solidFill>
                  <a:srgbClr val="474746"/>
                </a:solidFill>
              </a:rPr>
              <a:t>for Digital Transformation</a:t>
            </a:r>
          </a:p>
        </p:txBody>
      </p:sp>
      <p:pic>
        <p:nvPicPr>
          <p:cNvPr id="145" name="Picture 144">
            <a:extLst>
              <a:ext uri="{FF2B5EF4-FFF2-40B4-BE49-F238E27FC236}">
                <a16:creationId xmlns:a16="http://schemas.microsoft.com/office/drawing/2014/main" id="{3D3A5737-6F00-4BC3-B3FC-44C9D5BFBE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66712" y="633519"/>
            <a:ext cx="801422" cy="479127"/>
          </a:xfrm>
          <a:prstGeom prst="rect">
            <a:avLst/>
          </a:prstGeom>
        </p:spPr>
      </p:pic>
      <p:sp>
        <p:nvSpPr>
          <p:cNvPr id="152" name="TextBox 151">
            <a:extLst>
              <a:ext uri="{FF2B5EF4-FFF2-40B4-BE49-F238E27FC236}">
                <a16:creationId xmlns:a16="http://schemas.microsoft.com/office/drawing/2014/main" id="{A125E24F-2E6D-4881-8DC4-279837213E69}"/>
              </a:ext>
            </a:extLst>
          </p:cNvPr>
          <p:cNvSpPr txBox="1"/>
          <p:nvPr/>
        </p:nvSpPr>
        <p:spPr>
          <a:xfrm>
            <a:off x="446397" y="4802438"/>
            <a:ext cx="3027774" cy="107722"/>
          </a:xfrm>
          <a:prstGeom prst="rect">
            <a:avLst/>
          </a:prstGeom>
          <a:noFill/>
        </p:spPr>
        <p:txBody>
          <a:bodyPr wrap="squar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gradFill>
                  <a:gsLst>
                    <a:gs pos="100000">
                      <a:srgbClr val="F8F8F8">
                        <a:lumMod val="40000"/>
                        <a:lumOff val="60000"/>
                      </a:srgbClr>
                    </a:gs>
                    <a:gs pos="24000">
                      <a:srgbClr val="FFFFFF"/>
                    </a:gs>
                  </a:gsLst>
                  <a:lin ang="5400000" scaled="0"/>
                </a:gradFill>
                <a:effectLst/>
                <a:uLnTx/>
                <a:uFillTx/>
                <a:latin typeface="Arial"/>
                <a:ea typeface="+mn-ea"/>
                <a:cs typeface="+mn-cs"/>
              </a:rPr>
              <a:t>© 2018, Amazon Web Services, Inc. or its Affiliates. All rights reserved.</a:t>
            </a:r>
          </a:p>
        </p:txBody>
      </p:sp>
      <p:grpSp>
        <p:nvGrpSpPr>
          <p:cNvPr id="9" name="Group 8">
            <a:extLst>
              <a:ext uri="{FF2B5EF4-FFF2-40B4-BE49-F238E27FC236}">
                <a16:creationId xmlns:a16="http://schemas.microsoft.com/office/drawing/2014/main" id="{B24510F4-BA27-42BB-886D-36A6364CBBBF}"/>
              </a:ext>
            </a:extLst>
          </p:cNvPr>
          <p:cNvGrpSpPr/>
          <p:nvPr/>
        </p:nvGrpSpPr>
        <p:grpSpPr>
          <a:xfrm>
            <a:off x="6233170" y="2419699"/>
            <a:ext cx="1633542" cy="2018934"/>
            <a:chOff x="6233170" y="2419699"/>
            <a:chExt cx="1633542" cy="2018934"/>
          </a:xfrm>
        </p:grpSpPr>
        <p:grpSp>
          <p:nvGrpSpPr>
            <p:cNvPr id="103" name="Group 102">
              <a:extLst>
                <a:ext uri="{FF2B5EF4-FFF2-40B4-BE49-F238E27FC236}">
                  <a16:creationId xmlns:a16="http://schemas.microsoft.com/office/drawing/2014/main" id="{BDB0204D-73A4-431C-8948-4FAD99700527}"/>
                </a:ext>
              </a:extLst>
            </p:cNvPr>
            <p:cNvGrpSpPr/>
            <p:nvPr/>
          </p:nvGrpSpPr>
          <p:grpSpPr>
            <a:xfrm>
              <a:off x="6510023" y="2419699"/>
              <a:ext cx="1246496" cy="2018934"/>
              <a:chOff x="7891756" y="1936676"/>
              <a:chExt cx="402306" cy="651610"/>
            </a:xfrm>
          </p:grpSpPr>
          <p:sp>
            <p:nvSpPr>
              <p:cNvPr id="104" name="Freeform 13">
                <a:extLst>
                  <a:ext uri="{FF2B5EF4-FFF2-40B4-BE49-F238E27FC236}">
                    <a16:creationId xmlns:a16="http://schemas.microsoft.com/office/drawing/2014/main" id="{C7DC59F2-9B9F-46A3-8590-488392F7E249}"/>
                  </a:ext>
                </a:extLst>
              </p:cNvPr>
              <p:cNvSpPr>
                <a:spLocks noEditPoints="1"/>
              </p:cNvSpPr>
              <p:nvPr/>
            </p:nvSpPr>
            <p:spPr bwMode="auto">
              <a:xfrm>
                <a:off x="7891756" y="1936676"/>
                <a:ext cx="402306" cy="651610"/>
              </a:xfrm>
              <a:custGeom>
                <a:avLst/>
                <a:gdLst>
                  <a:gd name="T0" fmla="*/ 133 w 262"/>
                  <a:gd name="T1" fmla="*/ 1 h 425"/>
                  <a:gd name="T2" fmla="*/ 132 w 262"/>
                  <a:gd name="T3" fmla="*/ 1 h 425"/>
                  <a:gd name="T4" fmla="*/ 1 w 262"/>
                  <a:gd name="T5" fmla="*/ 122 h 425"/>
                  <a:gd name="T6" fmla="*/ 45 w 262"/>
                  <a:gd name="T7" fmla="*/ 223 h 425"/>
                  <a:gd name="T8" fmla="*/ 54 w 262"/>
                  <a:gd name="T9" fmla="*/ 246 h 425"/>
                  <a:gd name="T10" fmla="*/ 58 w 262"/>
                  <a:gd name="T11" fmla="*/ 271 h 425"/>
                  <a:gd name="T12" fmla="*/ 75 w 262"/>
                  <a:gd name="T13" fmla="*/ 308 h 425"/>
                  <a:gd name="T14" fmla="*/ 183 w 262"/>
                  <a:gd name="T15" fmla="*/ 310 h 425"/>
                  <a:gd name="T16" fmla="*/ 200 w 262"/>
                  <a:gd name="T17" fmla="*/ 272 h 425"/>
                  <a:gd name="T18" fmla="*/ 214 w 262"/>
                  <a:gd name="T19" fmla="*/ 225 h 425"/>
                  <a:gd name="T20" fmla="*/ 238 w 262"/>
                  <a:gd name="T21" fmla="*/ 186 h 425"/>
                  <a:gd name="T22" fmla="*/ 261 w 262"/>
                  <a:gd name="T23" fmla="*/ 126 h 425"/>
                  <a:gd name="T24" fmla="*/ 133 w 262"/>
                  <a:gd name="T25" fmla="*/ 1 h 425"/>
                  <a:gd name="T26" fmla="*/ 95 w 262"/>
                  <a:gd name="T27" fmla="*/ 73 h 425"/>
                  <a:gd name="T28" fmla="*/ 95 w 262"/>
                  <a:gd name="T29" fmla="*/ 73 h 425"/>
                  <a:gd name="T30" fmla="*/ 70 w 262"/>
                  <a:gd name="T31" fmla="*/ 110 h 425"/>
                  <a:gd name="T32" fmla="*/ 70 w 262"/>
                  <a:gd name="T33" fmla="*/ 110 h 425"/>
                  <a:gd name="T34" fmla="*/ 54 w 262"/>
                  <a:gd name="T35" fmla="*/ 126 h 425"/>
                  <a:gd name="T36" fmla="*/ 38 w 262"/>
                  <a:gd name="T37" fmla="*/ 109 h 425"/>
                  <a:gd name="T38" fmla="*/ 38 w 262"/>
                  <a:gd name="T39" fmla="*/ 107 h 425"/>
                  <a:gd name="T40" fmla="*/ 87 w 262"/>
                  <a:gd name="T41" fmla="*/ 43 h 425"/>
                  <a:gd name="T42" fmla="*/ 90 w 262"/>
                  <a:gd name="T43" fmla="*/ 42 h 425"/>
                  <a:gd name="T44" fmla="*/ 106 w 262"/>
                  <a:gd name="T45" fmla="*/ 59 h 425"/>
                  <a:gd name="T46" fmla="*/ 95 w 262"/>
                  <a:gd name="T47" fmla="*/ 73 h 425"/>
                  <a:gd name="T48" fmla="*/ 116 w 262"/>
                  <a:gd name="T49" fmla="*/ 425 h 425"/>
                  <a:gd name="T50" fmla="*/ 139 w 262"/>
                  <a:gd name="T51" fmla="*/ 425 h 425"/>
                  <a:gd name="T52" fmla="*/ 155 w 262"/>
                  <a:gd name="T53" fmla="*/ 413 h 425"/>
                  <a:gd name="T54" fmla="*/ 100 w 262"/>
                  <a:gd name="T55" fmla="*/ 412 h 425"/>
                  <a:gd name="T56" fmla="*/ 116 w 262"/>
                  <a:gd name="T57" fmla="*/ 425 h 425"/>
                  <a:gd name="T58" fmla="*/ 170 w 262"/>
                  <a:gd name="T59" fmla="*/ 326 h 425"/>
                  <a:gd name="T60" fmla="*/ 88 w 262"/>
                  <a:gd name="T61" fmla="*/ 324 h 425"/>
                  <a:gd name="T62" fmla="*/ 70 w 262"/>
                  <a:gd name="T63" fmla="*/ 339 h 425"/>
                  <a:gd name="T64" fmla="*/ 88 w 262"/>
                  <a:gd name="T65" fmla="*/ 354 h 425"/>
                  <a:gd name="T66" fmla="*/ 169 w 262"/>
                  <a:gd name="T67" fmla="*/ 355 h 425"/>
                  <a:gd name="T68" fmla="*/ 187 w 262"/>
                  <a:gd name="T69" fmla="*/ 341 h 425"/>
                  <a:gd name="T70" fmla="*/ 170 w 262"/>
                  <a:gd name="T71" fmla="*/ 326 h 425"/>
                  <a:gd name="T72" fmla="*/ 167 w 262"/>
                  <a:gd name="T73" fmla="*/ 369 h 425"/>
                  <a:gd name="T74" fmla="*/ 89 w 262"/>
                  <a:gd name="T75" fmla="*/ 368 h 425"/>
                  <a:gd name="T76" fmla="*/ 72 w 262"/>
                  <a:gd name="T77" fmla="*/ 382 h 425"/>
                  <a:gd name="T78" fmla="*/ 89 w 262"/>
                  <a:gd name="T79" fmla="*/ 397 h 425"/>
                  <a:gd name="T80" fmla="*/ 167 w 262"/>
                  <a:gd name="T81" fmla="*/ 398 h 425"/>
                  <a:gd name="T82" fmla="*/ 184 w 262"/>
                  <a:gd name="T83" fmla="*/ 384 h 425"/>
                  <a:gd name="T84" fmla="*/ 167 w 262"/>
                  <a:gd name="T85" fmla="*/ 369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62" h="425">
                    <a:moveTo>
                      <a:pt x="133" y="1"/>
                    </a:moveTo>
                    <a:cubicBezTo>
                      <a:pt x="132" y="1"/>
                      <a:pt x="133" y="1"/>
                      <a:pt x="132" y="1"/>
                    </a:cubicBezTo>
                    <a:cubicBezTo>
                      <a:pt x="60" y="0"/>
                      <a:pt x="1" y="54"/>
                      <a:pt x="1" y="122"/>
                    </a:cubicBezTo>
                    <a:cubicBezTo>
                      <a:pt x="0" y="161"/>
                      <a:pt x="29" y="189"/>
                      <a:pt x="45" y="223"/>
                    </a:cubicBezTo>
                    <a:cubicBezTo>
                      <a:pt x="50" y="232"/>
                      <a:pt x="52" y="239"/>
                      <a:pt x="54" y="246"/>
                    </a:cubicBezTo>
                    <a:cubicBezTo>
                      <a:pt x="57" y="255"/>
                      <a:pt x="58" y="263"/>
                      <a:pt x="58" y="271"/>
                    </a:cubicBezTo>
                    <a:cubicBezTo>
                      <a:pt x="60" y="285"/>
                      <a:pt x="62" y="299"/>
                      <a:pt x="75" y="308"/>
                    </a:cubicBezTo>
                    <a:cubicBezTo>
                      <a:pt x="183" y="310"/>
                      <a:pt x="183" y="310"/>
                      <a:pt x="183" y="310"/>
                    </a:cubicBezTo>
                    <a:cubicBezTo>
                      <a:pt x="197" y="301"/>
                      <a:pt x="198" y="287"/>
                      <a:pt x="200" y="272"/>
                    </a:cubicBezTo>
                    <a:cubicBezTo>
                      <a:pt x="202" y="259"/>
                      <a:pt x="204" y="245"/>
                      <a:pt x="214" y="225"/>
                    </a:cubicBezTo>
                    <a:cubicBezTo>
                      <a:pt x="221" y="211"/>
                      <a:pt x="230" y="199"/>
                      <a:pt x="238" y="186"/>
                    </a:cubicBezTo>
                    <a:cubicBezTo>
                      <a:pt x="251" y="168"/>
                      <a:pt x="261" y="149"/>
                      <a:pt x="261" y="126"/>
                    </a:cubicBezTo>
                    <a:cubicBezTo>
                      <a:pt x="262" y="58"/>
                      <a:pt x="205" y="2"/>
                      <a:pt x="133" y="1"/>
                    </a:cubicBezTo>
                    <a:close/>
                    <a:moveTo>
                      <a:pt x="95" y="73"/>
                    </a:moveTo>
                    <a:cubicBezTo>
                      <a:pt x="95" y="73"/>
                      <a:pt x="95" y="73"/>
                      <a:pt x="95" y="73"/>
                    </a:cubicBezTo>
                    <a:cubicBezTo>
                      <a:pt x="79" y="78"/>
                      <a:pt x="71" y="96"/>
                      <a:pt x="70" y="110"/>
                    </a:cubicBezTo>
                    <a:cubicBezTo>
                      <a:pt x="70" y="110"/>
                      <a:pt x="70" y="110"/>
                      <a:pt x="70" y="110"/>
                    </a:cubicBezTo>
                    <a:cubicBezTo>
                      <a:pt x="70" y="119"/>
                      <a:pt x="63" y="126"/>
                      <a:pt x="54" y="126"/>
                    </a:cubicBezTo>
                    <a:cubicBezTo>
                      <a:pt x="45" y="125"/>
                      <a:pt x="38" y="118"/>
                      <a:pt x="38" y="109"/>
                    </a:cubicBezTo>
                    <a:cubicBezTo>
                      <a:pt x="38" y="109"/>
                      <a:pt x="38" y="107"/>
                      <a:pt x="38" y="107"/>
                    </a:cubicBezTo>
                    <a:cubicBezTo>
                      <a:pt x="41" y="75"/>
                      <a:pt x="60" y="50"/>
                      <a:pt x="87" y="43"/>
                    </a:cubicBezTo>
                    <a:cubicBezTo>
                      <a:pt x="87" y="43"/>
                      <a:pt x="89" y="42"/>
                      <a:pt x="90" y="42"/>
                    </a:cubicBezTo>
                    <a:cubicBezTo>
                      <a:pt x="99" y="43"/>
                      <a:pt x="106" y="50"/>
                      <a:pt x="106" y="59"/>
                    </a:cubicBezTo>
                    <a:cubicBezTo>
                      <a:pt x="106" y="65"/>
                      <a:pt x="101" y="71"/>
                      <a:pt x="95" y="73"/>
                    </a:cubicBezTo>
                    <a:close/>
                    <a:moveTo>
                      <a:pt x="116" y="425"/>
                    </a:moveTo>
                    <a:cubicBezTo>
                      <a:pt x="139" y="425"/>
                      <a:pt x="139" y="425"/>
                      <a:pt x="139" y="425"/>
                    </a:cubicBezTo>
                    <a:cubicBezTo>
                      <a:pt x="148" y="425"/>
                      <a:pt x="155" y="420"/>
                      <a:pt x="155" y="413"/>
                    </a:cubicBezTo>
                    <a:cubicBezTo>
                      <a:pt x="100" y="412"/>
                      <a:pt x="100" y="412"/>
                      <a:pt x="100" y="412"/>
                    </a:cubicBezTo>
                    <a:cubicBezTo>
                      <a:pt x="101" y="419"/>
                      <a:pt x="107" y="424"/>
                      <a:pt x="116" y="425"/>
                    </a:cubicBezTo>
                    <a:close/>
                    <a:moveTo>
                      <a:pt x="170" y="326"/>
                    </a:moveTo>
                    <a:cubicBezTo>
                      <a:pt x="88" y="324"/>
                      <a:pt x="88" y="324"/>
                      <a:pt x="88" y="324"/>
                    </a:cubicBezTo>
                    <a:cubicBezTo>
                      <a:pt x="78" y="324"/>
                      <a:pt x="70" y="331"/>
                      <a:pt x="70" y="339"/>
                    </a:cubicBezTo>
                    <a:cubicBezTo>
                      <a:pt x="70" y="347"/>
                      <a:pt x="78" y="354"/>
                      <a:pt x="88" y="354"/>
                    </a:cubicBezTo>
                    <a:cubicBezTo>
                      <a:pt x="169" y="355"/>
                      <a:pt x="169" y="355"/>
                      <a:pt x="169" y="355"/>
                    </a:cubicBezTo>
                    <a:cubicBezTo>
                      <a:pt x="179" y="356"/>
                      <a:pt x="187" y="349"/>
                      <a:pt x="187" y="341"/>
                    </a:cubicBezTo>
                    <a:cubicBezTo>
                      <a:pt x="187" y="332"/>
                      <a:pt x="179" y="326"/>
                      <a:pt x="170" y="326"/>
                    </a:cubicBezTo>
                    <a:close/>
                    <a:moveTo>
                      <a:pt x="167" y="369"/>
                    </a:moveTo>
                    <a:cubicBezTo>
                      <a:pt x="89" y="368"/>
                      <a:pt x="89" y="368"/>
                      <a:pt x="89" y="368"/>
                    </a:cubicBezTo>
                    <a:cubicBezTo>
                      <a:pt x="80" y="368"/>
                      <a:pt x="72" y="374"/>
                      <a:pt x="72" y="382"/>
                    </a:cubicBezTo>
                    <a:cubicBezTo>
                      <a:pt x="72" y="390"/>
                      <a:pt x="79" y="397"/>
                      <a:pt x="89" y="397"/>
                    </a:cubicBezTo>
                    <a:cubicBezTo>
                      <a:pt x="167" y="398"/>
                      <a:pt x="167" y="398"/>
                      <a:pt x="167" y="398"/>
                    </a:cubicBezTo>
                    <a:cubicBezTo>
                      <a:pt x="177" y="398"/>
                      <a:pt x="184" y="392"/>
                      <a:pt x="184" y="384"/>
                    </a:cubicBezTo>
                    <a:cubicBezTo>
                      <a:pt x="184" y="376"/>
                      <a:pt x="177" y="369"/>
                      <a:pt x="167" y="369"/>
                    </a:cubicBezTo>
                    <a:close/>
                  </a:path>
                </a:pathLst>
              </a:custGeom>
              <a:noFill/>
              <a:ln w="22225">
                <a:solidFill>
                  <a:schemeClr val="tx1"/>
                </a:solidFill>
              </a:ln>
              <a:extLst/>
            </p:spPr>
            <p:txBody>
              <a:bodyPr vert="horz" wrap="square" lIns="91440" tIns="45720" rIns="91440" bIns="45720" numCol="1" anchor="t" anchorCtr="0" compatLnSpc="1">
                <a:prstTxWarp prst="textNoShape">
                  <a:avLst/>
                </a:prstTxWarp>
              </a:bodyPr>
              <a:lstStyle/>
              <a:p>
                <a:endParaRPr lang="en-US"/>
              </a:p>
            </p:txBody>
          </p:sp>
          <p:grpSp>
            <p:nvGrpSpPr>
              <p:cNvPr id="106" name="Group 12">
                <a:extLst>
                  <a:ext uri="{FF2B5EF4-FFF2-40B4-BE49-F238E27FC236}">
                    <a16:creationId xmlns:a16="http://schemas.microsoft.com/office/drawing/2014/main" id="{CD196179-F076-4198-8CA5-BA743FC40ABB}"/>
                  </a:ext>
                </a:extLst>
              </p:cNvPr>
              <p:cNvGrpSpPr>
                <a:grpSpLocks noChangeAspect="1"/>
              </p:cNvGrpSpPr>
              <p:nvPr/>
            </p:nvGrpSpPr>
            <p:grpSpPr bwMode="auto">
              <a:xfrm>
                <a:off x="7891756" y="1936676"/>
                <a:ext cx="402306" cy="651610"/>
                <a:chOff x="5377" y="1900"/>
                <a:chExt cx="518" cy="839"/>
              </a:xfrm>
            </p:grpSpPr>
            <p:sp>
              <p:nvSpPr>
                <p:cNvPr id="108" name="Freeform 14">
                  <a:extLst>
                    <a:ext uri="{FF2B5EF4-FFF2-40B4-BE49-F238E27FC236}">
                      <a16:creationId xmlns:a16="http://schemas.microsoft.com/office/drawing/2014/main" id="{BD3F2858-6EC6-46D7-BE3E-B00EE9A856D6}"/>
                    </a:ext>
                  </a:extLst>
                </p:cNvPr>
                <p:cNvSpPr>
                  <a:spLocks noEditPoints="1"/>
                </p:cNvSpPr>
                <p:nvPr/>
              </p:nvSpPr>
              <p:spPr bwMode="auto">
                <a:xfrm>
                  <a:off x="5377" y="1900"/>
                  <a:ext cx="492" cy="602"/>
                </a:xfrm>
                <a:custGeom>
                  <a:avLst/>
                  <a:gdLst>
                    <a:gd name="T0" fmla="*/ 54 w 249"/>
                    <a:gd name="T1" fmla="*/ 246 h 305"/>
                    <a:gd name="T2" fmla="*/ 58 w 249"/>
                    <a:gd name="T3" fmla="*/ 271 h 305"/>
                    <a:gd name="T4" fmla="*/ 71 w 249"/>
                    <a:gd name="T5" fmla="*/ 305 h 305"/>
                    <a:gd name="T6" fmla="*/ 249 w 249"/>
                    <a:gd name="T7" fmla="*/ 73 h 305"/>
                    <a:gd name="T8" fmla="*/ 133 w 249"/>
                    <a:gd name="T9" fmla="*/ 1 h 305"/>
                    <a:gd name="T10" fmla="*/ 132 w 249"/>
                    <a:gd name="T11" fmla="*/ 1 h 305"/>
                    <a:gd name="T12" fmla="*/ 1 w 249"/>
                    <a:gd name="T13" fmla="*/ 122 h 305"/>
                    <a:gd name="T14" fmla="*/ 45 w 249"/>
                    <a:gd name="T15" fmla="*/ 223 h 305"/>
                    <a:gd name="T16" fmla="*/ 54 w 249"/>
                    <a:gd name="T17" fmla="*/ 246 h 305"/>
                    <a:gd name="T18" fmla="*/ 38 w 249"/>
                    <a:gd name="T19" fmla="*/ 109 h 305"/>
                    <a:gd name="T20" fmla="*/ 38 w 249"/>
                    <a:gd name="T21" fmla="*/ 107 h 305"/>
                    <a:gd name="T22" fmla="*/ 87 w 249"/>
                    <a:gd name="T23" fmla="*/ 43 h 305"/>
                    <a:gd name="T24" fmla="*/ 90 w 249"/>
                    <a:gd name="T25" fmla="*/ 42 h 305"/>
                    <a:gd name="T26" fmla="*/ 106 w 249"/>
                    <a:gd name="T27" fmla="*/ 59 h 305"/>
                    <a:gd name="T28" fmla="*/ 95 w 249"/>
                    <a:gd name="T29" fmla="*/ 73 h 305"/>
                    <a:gd name="T30" fmla="*/ 70 w 249"/>
                    <a:gd name="T31" fmla="*/ 110 h 305"/>
                    <a:gd name="T32" fmla="*/ 54 w 249"/>
                    <a:gd name="T33" fmla="*/ 126 h 305"/>
                    <a:gd name="T34" fmla="*/ 38 w 249"/>
                    <a:gd name="T35" fmla="*/ 109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9" h="305">
                      <a:moveTo>
                        <a:pt x="54" y="246"/>
                      </a:moveTo>
                      <a:cubicBezTo>
                        <a:pt x="57" y="255"/>
                        <a:pt x="58" y="263"/>
                        <a:pt x="58" y="271"/>
                      </a:cubicBezTo>
                      <a:cubicBezTo>
                        <a:pt x="60" y="284"/>
                        <a:pt x="61" y="296"/>
                        <a:pt x="71" y="305"/>
                      </a:cubicBezTo>
                      <a:cubicBezTo>
                        <a:pt x="249" y="73"/>
                        <a:pt x="249" y="73"/>
                        <a:pt x="249" y="73"/>
                      </a:cubicBezTo>
                      <a:cubicBezTo>
                        <a:pt x="229" y="31"/>
                        <a:pt x="185" y="2"/>
                        <a:pt x="133" y="1"/>
                      </a:cubicBezTo>
                      <a:cubicBezTo>
                        <a:pt x="132" y="1"/>
                        <a:pt x="133" y="1"/>
                        <a:pt x="132" y="1"/>
                      </a:cubicBezTo>
                      <a:cubicBezTo>
                        <a:pt x="60" y="0"/>
                        <a:pt x="1" y="54"/>
                        <a:pt x="1" y="122"/>
                      </a:cubicBezTo>
                      <a:cubicBezTo>
                        <a:pt x="0" y="161"/>
                        <a:pt x="29" y="189"/>
                        <a:pt x="45" y="223"/>
                      </a:cubicBezTo>
                      <a:cubicBezTo>
                        <a:pt x="50" y="232"/>
                        <a:pt x="52" y="239"/>
                        <a:pt x="54" y="246"/>
                      </a:cubicBezTo>
                      <a:close/>
                      <a:moveTo>
                        <a:pt x="38" y="109"/>
                      </a:moveTo>
                      <a:cubicBezTo>
                        <a:pt x="38" y="109"/>
                        <a:pt x="38" y="107"/>
                        <a:pt x="38" y="107"/>
                      </a:cubicBezTo>
                      <a:cubicBezTo>
                        <a:pt x="41" y="75"/>
                        <a:pt x="60" y="50"/>
                        <a:pt x="87" y="43"/>
                      </a:cubicBezTo>
                      <a:cubicBezTo>
                        <a:pt x="87" y="43"/>
                        <a:pt x="89" y="42"/>
                        <a:pt x="90" y="42"/>
                      </a:cubicBezTo>
                      <a:cubicBezTo>
                        <a:pt x="99" y="43"/>
                        <a:pt x="106" y="50"/>
                        <a:pt x="106" y="59"/>
                      </a:cubicBezTo>
                      <a:cubicBezTo>
                        <a:pt x="106" y="65"/>
                        <a:pt x="101" y="71"/>
                        <a:pt x="95" y="73"/>
                      </a:cubicBezTo>
                      <a:cubicBezTo>
                        <a:pt x="79" y="78"/>
                        <a:pt x="71" y="96"/>
                        <a:pt x="70" y="110"/>
                      </a:cubicBezTo>
                      <a:cubicBezTo>
                        <a:pt x="70" y="119"/>
                        <a:pt x="63" y="126"/>
                        <a:pt x="54" y="126"/>
                      </a:cubicBezTo>
                      <a:cubicBezTo>
                        <a:pt x="45" y="125"/>
                        <a:pt x="38" y="118"/>
                        <a:pt x="38" y="109"/>
                      </a:cubicBezTo>
                      <a:close/>
                    </a:path>
                  </a:pathLst>
                </a:custGeom>
                <a:solidFill>
                  <a:srgbClr val="FAC27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Freeform 13">
                  <a:extLst>
                    <a:ext uri="{FF2B5EF4-FFF2-40B4-BE49-F238E27FC236}">
                      <a16:creationId xmlns:a16="http://schemas.microsoft.com/office/drawing/2014/main" id="{823BA0DF-BE14-4CC3-937C-0BD9A831A386}"/>
                    </a:ext>
                  </a:extLst>
                </p:cNvPr>
                <p:cNvSpPr>
                  <a:spLocks noEditPoints="1"/>
                </p:cNvSpPr>
                <p:nvPr/>
              </p:nvSpPr>
              <p:spPr bwMode="auto">
                <a:xfrm>
                  <a:off x="5377" y="1900"/>
                  <a:ext cx="518" cy="839"/>
                </a:xfrm>
                <a:custGeom>
                  <a:avLst/>
                  <a:gdLst>
                    <a:gd name="T0" fmla="*/ 133 w 262"/>
                    <a:gd name="T1" fmla="*/ 1 h 425"/>
                    <a:gd name="T2" fmla="*/ 132 w 262"/>
                    <a:gd name="T3" fmla="*/ 1 h 425"/>
                    <a:gd name="T4" fmla="*/ 1 w 262"/>
                    <a:gd name="T5" fmla="*/ 122 h 425"/>
                    <a:gd name="T6" fmla="*/ 45 w 262"/>
                    <a:gd name="T7" fmla="*/ 223 h 425"/>
                    <a:gd name="T8" fmla="*/ 54 w 262"/>
                    <a:gd name="T9" fmla="*/ 246 h 425"/>
                    <a:gd name="T10" fmla="*/ 58 w 262"/>
                    <a:gd name="T11" fmla="*/ 271 h 425"/>
                    <a:gd name="T12" fmla="*/ 75 w 262"/>
                    <a:gd name="T13" fmla="*/ 308 h 425"/>
                    <a:gd name="T14" fmla="*/ 183 w 262"/>
                    <a:gd name="T15" fmla="*/ 310 h 425"/>
                    <a:gd name="T16" fmla="*/ 200 w 262"/>
                    <a:gd name="T17" fmla="*/ 272 h 425"/>
                    <a:gd name="T18" fmla="*/ 214 w 262"/>
                    <a:gd name="T19" fmla="*/ 225 h 425"/>
                    <a:gd name="T20" fmla="*/ 238 w 262"/>
                    <a:gd name="T21" fmla="*/ 186 h 425"/>
                    <a:gd name="T22" fmla="*/ 261 w 262"/>
                    <a:gd name="T23" fmla="*/ 126 h 425"/>
                    <a:gd name="T24" fmla="*/ 133 w 262"/>
                    <a:gd name="T25" fmla="*/ 1 h 425"/>
                    <a:gd name="T26" fmla="*/ 95 w 262"/>
                    <a:gd name="T27" fmla="*/ 73 h 425"/>
                    <a:gd name="T28" fmla="*/ 95 w 262"/>
                    <a:gd name="T29" fmla="*/ 73 h 425"/>
                    <a:gd name="T30" fmla="*/ 70 w 262"/>
                    <a:gd name="T31" fmla="*/ 110 h 425"/>
                    <a:gd name="T32" fmla="*/ 70 w 262"/>
                    <a:gd name="T33" fmla="*/ 110 h 425"/>
                    <a:gd name="T34" fmla="*/ 54 w 262"/>
                    <a:gd name="T35" fmla="*/ 126 h 425"/>
                    <a:gd name="T36" fmla="*/ 38 w 262"/>
                    <a:gd name="T37" fmla="*/ 109 h 425"/>
                    <a:gd name="T38" fmla="*/ 38 w 262"/>
                    <a:gd name="T39" fmla="*/ 107 h 425"/>
                    <a:gd name="T40" fmla="*/ 87 w 262"/>
                    <a:gd name="T41" fmla="*/ 43 h 425"/>
                    <a:gd name="T42" fmla="*/ 90 w 262"/>
                    <a:gd name="T43" fmla="*/ 42 h 425"/>
                    <a:gd name="T44" fmla="*/ 106 w 262"/>
                    <a:gd name="T45" fmla="*/ 59 h 425"/>
                    <a:gd name="T46" fmla="*/ 95 w 262"/>
                    <a:gd name="T47" fmla="*/ 73 h 425"/>
                    <a:gd name="T48" fmla="*/ 116 w 262"/>
                    <a:gd name="T49" fmla="*/ 425 h 425"/>
                    <a:gd name="T50" fmla="*/ 139 w 262"/>
                    <a:gd name="T51" fmla="*/ 425 h 425"/>
                    <a:gd name="T52" fmla="*/ 155 w 262"/>
                    <a:gd name="T53" fmla="*/ 413 h 425"/>
                    <a:gd name="T54" fmla="*/ 100 w 262"/>
                    <a:gd name="T55" fmla="*/ 412 h 425"/>
                    <a:gd name="T56" fmla="*/ 116 w 262"/>
                    <a:gd name="T57" fmla="*/ 425 h 425"/>
                    <a:gd name="T58" fmla="*/ 170 w 262"/>
                    <a:gd name="T59" fmla="*/ 326 h 425"/>
                    <a:gd name="T60" fmla="*/ 88 w 262"/>
                    <a:gd name="T61" fmla="*/ 324 h 425"/>
                    <a:gd name="T62" fmla="*/ 70 w 262"/>
                    <a:gd name="T63" fmla="*/ 339 h 425"/>
                    <a:gd name="T64" fmla="*/ 88 w 262"/>
                    <a:gd name="T65" fmla="*/ 354 h 425"/>
                    <a:gd name="T66" fmla="*/ 169 w 262"/>
                    <a:gd name="T67" fmla="*/ 355 h 425"/>
                    <a:gd name="T68" fmla="*/ 187 w 262"/>
                    <a:gd name="T69" fmla="*/ 341 h 425"/>
                    <a:gd name="T70" fmla="*/ 170 w 262"/>
                    <a:gd name="T71" fmla="*/ 326 h 425"/>
                    <a:gd name="T72" fmla="*/ 167 w 262"/>
                    <a:gd name="T73" fmla="*/ 369 h 425"/>
                    <a:gd name="T74" fmla="*/ 89 w 262"/>
                    <a:gd name="T75" fmla="*/ 368 h 425"/>
                    <a:gd name="T76" fmla="*/ 72 w 262"/>
                    <a:gd name="T77" fmla="*/ 382 h 425"/>
                    <a:gd name="T78" fmla="*/ 89 w 262"/>
                    <a:gd name="T79" fmla="*/ 397 h 425"/>
                    <a:gd name="T80" fmla="*/ 167 w 262"/>
                    <a:gd name="T81" fmla="*/ 398 h 425"/>
                    <a:gd name="T82" fmla="*/ 184 w 262"/>
                    <a:gd name="T83" fmla="*/ 384 h 425"/>
                    <a:gd name="T84" fmla="*/ 167 w 262"/>
                    <a:gd name="T85" fmla="*/ 369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62" h="425">
                      <a:moveTo>
                        <a:pt x="133" y="1"/>
                      </a:moveTo>
                      <a:cubicBezTo>
                        <a:pt x="132" y="1"/>
                        <a:pt x="133" y="1"/>
                        <a:pt x="132" y="1"/>
                      </a:cubicBezTo>
                      <a:cubicBezTo>
                        <a:pt x="60" y="0"/>
                        <a:pt x="1" y="54"/>
                        <a:pt x="1" y="122"/>
                      </a:cubicBezTo>
                      <a:cubicBezTo>
                        <a:pt x="0" y="161"/>
                        <a:pt x="29" y="189"/>
                        <a:pt x="45" y="223"/>
                      </a:cubicBezTo>
                      <a:cubicBezTo>
                        <a:pt x="50" y="232"/>
                        <a:pt x="52" y="239"/>
                        <a:pt x="54" y="246"/>
                      </a:cubicBezTo>
                      <a:cubicBezTo>
                        <a:pt x="57" y="255"/>
                        <a:pt x="58" y="263"/>
                        <a:pt x="58" y="271"/>
                      </a:cubicBezTo>
                      <a:cubicBezTo>
                        <a:pt x="60" y="285"/>
                        <a:pt x="62" y="299"/>
                        <a:pt x="75" y="308"/>
                      </a:cubicBezTo>
                      <a:cubicBezTo>
                        <a:pt x="183" y="310"/>
                        <a:pt x="183" y="310"/>
                        <a:pt x="183" y="310"/>
                      </a:cubicBezTo>
                      <a:cubicBezTo>
                        <a:pt x="197" y="301"/>
                        <a:pt x="198" y="287"/>
                        <a:pt x="200" y="272"/>
                      </a:cubicBezTo>
                      <a:cubicBezTo>
                        <a:pt x="202" y="259"/>
                        <a:pt x="204" y="245"/>
                        <a:pt x="214" y="225"/>
                      </a:cubicBezTo>
                      <a:cubicBezTo>
                        <a:pt x="221" y="211"/>
                        <a:pt x="230" y="199"/>
                        <a:pt x="238" y="186"/>
                      </a:cubicBezTo>
                      <a:cubicBezTo>
                        <a:pt x="251" y="168"/>
                        <a:pt x="261" y="149"/>
                        <a:pt x="261" y="126"/>
                      </a:cubicBezTo>
                      <a:cubicBezTo>
                        <a:pt x="262" y="58"/>
                        <a:pt x="205" y="2"/>
                        <a:pt x="133" y="1"/>
                      </a:cubicBezTo>
                      <a:close/>
                      <a:moveTo>
                        <a:pt x="95" y="73"/>
                      </a:moveTo>
                      <a:cubicBezTo>
                        <a:pt x="95" y="73"/>
                        <a:pt x="95" y="73"/>
                        <a:pt x="95" y="73"/>
                      </a:cubicBezTo>
                      <a:cubicBezTo>
                        <a:pt x="79" y="78"/>
                        <a:pt x="71" y="96"/>
                        <a:pt x="70" y="110"/>
                      </a:cubicBezTo>
                      <a:cubicBezTo>
                        <a:pt x="70" y="110"/>
                        <a:pt x="70" y="110"/>
                        <a:pt x="70" y="110"/>
                      </a:cubicBezTo>
                      <a:cubicBezTo>
                        <a:pt x="70" y="119"/>
                        <a:pt x="63" y="126"/>
                        <a:pt x="54" y="126"/>
                      </a:cubicBezTo>
                      <a:cubicBezTo>
                        <a:pt x="45" y="125"/>
                        <a:pt x="38" y="118"/>
                        <a:pt x="38" y="109"/>
                      </a:cubicBezTo>
                      <a:cubicBezTo>
                        <a:pt x="38" y="109"/>
                        <a:pt x="38" y="107"/>
                        <a:pt x="38" y="107"/>
                      </a:cubicBezTo>
                      <a:cubicBezTo>
                        <a:pt x="41" y="75"/>
                        <a:pt x="60" y="50"/>
                        <a:pt x="87" y="43"/>
                      </a:cubicBezTo>
                      <a:cubicBezTo>
                        <a:pt x="87" y="43"/>
                        <a:pt x="89" y="42"/>
                        <a:pt x="90" y="42"/>
                      </a:cubicBezTo>
                      <a:cubicBezTo>
                        <a:pt x="99" y="43"/>
                        <a:pt x="106" y="50"/>
                        <a:pt x="106" y="59"/>
                      </a:cubicBezTo>
                      <a:cubicBezTo>
                        <a:pt x="106" y="65"/>
                        <a:pt x="101" y="71"/>
                        <a:pt x="95" y="73"/>
                      </a:cubicBezTo>
                      <a:close/>
                      <a:moveTo>
                        <a:pt x="116" y="425"/>
                      </a:moveTo>
                      <a:cubicBezTo>
                        <a:pt x="139" y="425"/>
                        <a:pt x="139" y="425"/>
                        <a:pt x="139" y="425"/>
                      </a:cubicBezTo>
                      <a:cubicBezTo>
                        <a:pt x="148" y="425"/>
                        <a:pt x="155" y="420"/>
                        <a:pt x="155" y="413"/>
                      </a:cubicBezTo>
                      <a:cubicBezTo>
                        <a:pt x="100" y="412"/>
                        <a:pt x="100" y="412"/>
                        <a:pt x="100" y="412"/>
                      </a:cubicBezTo>
                      <a:cubicBezTo>
                        <a:pt x="101" y="419"/>
                        <a:pt x="107" y="424"/>
                        <a:pt x="116" y="425"/>
                      </a:cubicBezTo>
                      <a:close/>
                      <a:moveTo>
                        <a:pt x="170" y="326"/>
                      </a:moveTo>
                      <a:cubicBezTo>
                        <a:pt x="88" y="324"/>
                        <a:pt x="88" y="324"/>
                        <a:pt x="88" y="324"/>
                      </a:cubicBezTo>
                      <a:cubicBezTo>
                        <a:pt x="78" y="324"/>
                        <a:pt x="70" y="331"/>
                        <a:pt x="70" y="339"/>
                      </a:cubicBezTo>
                      <a:cubicBezTo>
                        <a:pt x="70" y="347"/>
                        <a:pt x="78" y="354"/>
                        <a:pt x="88" y="354"/>
                      </a:cubicBezTo>
                      <a:cubicBezTo>
                        <a:pt x="169" y="355"/>
                        <a:pt x="169" y="355"/>
                        <a:pt x="169" y="355"/>
                      </a:cubicBezTo>
                      <a:cubicBezTo>
                        <a:pt x="179" y="356"/>
                        <a:pt x="187" y="349"/>
                        <a:pt x="187" y="341"/>
                      </a:cubicBezTo>
                      <a:cubicBezTo>
                        <a:pt x="187" y="332"/>
                        <a:pt x="179" y="326"/>
                        <a:pt x="170" y="326"/>
                      </a:cubicBezTo>
                      <a:close/>
                      <a:moveTo>
                        <a:pt x="167" y="369"/>
                      </a:moveTo>
                      <a:cubicBezTo>
                        <a:pt x="89" y="368"/>
                        <a:pt x="89" y="368"/>
                        <a:pt x="89" y="368"/>
                      </a:cubicBezTo>
                      <a:cubicBezTo>
                        <a:pt x="80" y="368"/>
                        <a:pt x="72" y="374"/>
                        <a:pt x="72" y="382"/>
                      </a:cubicBezTo>
                      <a:cubicBezTo>
                        <a:pt x="72" y="390"/>
                        <a:pt x="79" y="397"/>
                        <a:pt x="89" y="397"/>
                      </a:cubicBezTo>
                      <a:cubicBezTo>
                        <a:pt x="167" y="398"/>
                        <a:pt x="167" y="398"/>
                        <a:pt x="167" y="398"/>
                      </a:cubicBezTo>
                      <a:cubicBezTo>
                        <a:pt x="177" y="398"/>
                        <a:pt x="184" y="392"/>
                        <a:pt x="184" y="384"/>
                      </a:cubicBezTo>
                      <a:cubicBezTo>
                        <a:pt x="184" y="376"/>
                        <a:pt x="177" y="369"/>
                        <a:pt x="167" y="369"/>
                      </a:cubicBezTo>
                      <a:close/>
                    </a:path>
                  </a:pathLst>
                </a:custGeom>
                <a:noFill/>
                <a:ln w="22225">
                  <a:solidFill>
                    <a:schemeClr val="tx1"/>
                  </a:solidFill>
                </a:ln>
                <a:extLst/>
              </p:spPr>
              <p:txBody>
                <a:bodyPr vert="horz" wrap="square" lIns="91440" tIns="45720" rIns="91440" bIns="45720" numCol="1" anchor="t" anchorCtr="0" compatLnSpc="1">
                  <a:prstTxWarp prst="textNoShape">
                    <a:avLst/>
                  </a:prstTxWarp>
                </a:bodyPr>
                <a:lstStyle/>
                <a:p>
                  <a:endParaRPr lang="en-US"/>
                </a:p>
              </p:txBody>
            </p:sp>
          </p:grpSp>
        </p:grpSp>
        <p:cxnSp>
          <p:nvCxnSpPr>
            <p:cNvPr id="111" name="Straight Connector 110">
              <a:extLst>
                <a:ext uri="{FF2B5EF4-FFF2-40B4-BE49-F238E27FC236}">
                  <a16:creationId xmlns:a16="http://schemas.microsoft.com/office/drawing/2014/main" id="{BA379B4B-85E6-47FD-8E22-9D000A13639F}"/>
                </a:ext>
              </a:extLst>
            </p:cNvPr>
            <p:cNvCxnSpPr>
              <a:cxnSpLocks/>
            </p:cNvCxnSpPr>
            <p:nvPr/>
          </p:nvCxnSpPr>
          <p:spPr>
            <a:xfrm flipH="1">
              <a:off x="6391274" y="3429166"/>
              <a:ext cx="1302680" cy="0"/>
            </a:xfrm>
            <a:prstGeom prst="line">
              <a:avLst/>
            </a:prstGeom>
            <a:solidFill>
              <a:schemeClr val="tx1">
                <a:alpha val="20000"/>
              </a:schemeClr>
            </a:solidFill>
            <a:ln w="22225">
              <a:solidFill>
                <a:schemeClr val="tx1"/>
              </a:solidFill>
              <a:prstDash val="dash"/>
            </a:ln>
            <a:effectLst/>
          </p:spPr>
          <p:style>
            <a:lnRef idx="1">
              <a:schemeClr val="accent1"/>
            </a:lnRef>
            <a:fillRef idx="3">
              <a:schemeClr val="accent1"/>
            </a:fillRef>
            <a:effectRef idx="2">
              <a:schemeClr val="accent1"/>
            </a:effectRef>
            <a:fontRef idx="minor">
              <a:schemeClr val="lt1"/>
            </a:fontRef>
          </p:style>
        </p:cxnSp>
        <p:cxnSp>
          <p:nvCxnSpPr>
            <p:cNvPr id="112" name="Straight Connector 111">
              <a:extLst>
                <a:ext uri="{FF2B5EF4-FFF2-40B4-BE49-F238E27FC236}">
                  <a16:creationId xmlns:a16="http://schemas.microsoft.com/office/drawing/2014/main" id="{61D4C2D4-DD29-4ADF-AC60-3BAC3C8A260F}"/>
                </a:ext>
              </a:extLst>
            </p:cNvPr>
            <p:cNvCxnSpPr>
              <a:cxnSpLocks/>
            </p:cNvCxnSpPr>
            <p:nvPr/>
          </p:nvCxnSpPr>
          <p:spPr>
            <a:xfrm flipH="1">
              <a:off x="6316226" y="3230844"/>
              <a:ext cx="193797" cy="0"/>
            </a:xfrm>
            <a:prstGeom prst="line">
              <a:avLst/>
            </a:prstGeom>
            <a:solidFill>
              <a:schemeClr val="tx1">
                <a:alpha val="20000"/>
              </a:schemeClr>
            </a:solidFill>
            <a:ln w="22225">
              <a:solidFill>
                <a:schemeClr val="tx1"/>
              </a:solidFill>
              <a:prstDash val="dash"/>
            </a:ln>
            <a:effectLst/>
          </p:spPr>
          <p:style>
            <a:lnRef idx="1">
              <a:schemeClr val="accent1"/>
            </a:lnRef>
            <a:fillRef idx="3">
              <a:schemeClr val="accent1"/>
            </a:fillRef>
            <a:effectRef idx="2">
              <a:schemeClr val="accent1"/>
            </a:effectRef>
            <a:fontRef idx="minor">
              <a:schemeClr val="lt1"/>
            </a:fontRef>
          </p:style>
        </p:cxnSp>
        <p:sp>
          <p:nvSpPr>
            <p:cNvPr id="113" name="Oval 26">
              <a:extLst>
                <a:ext uri="{FF2B5EF4-FFF2-40B4-BE49-F238E27FC236}">
                  <a16:creationId xmlns:a16="http://schemas.microsoft.com/office/drawing/2014/main" id="{523EBAF4-A134-4854-9568-14B13B602793}"/>
                </a:ext>
              </a:extLst>
            </p:cNvPr>
            <p:cNvSpPr/>
            <p:nvPr/>
          </p:nvSpPr>
          <p:spPr>
            <a:xfrm>
              <a:off x="6233170" y="3230969"/>
              <a:ext cx="99099" cy="198197"/>
            </a:xfrm>
            <a:custGeom>
              <a:avLst/>
              <a:gdLst>
                <a:gd name="connsiteX0" fmla="*/ 0 w 684166"/>
                <a:gd name="connsiteY0" fmla="*/ 342083 h 684166"/>
                <a:gd name="connsiteX1" fmla="*/ 342083 w 684166"/>
                <a:gd name="connsiteY1" fmla="*/ 0 h 684166"/>
                <a:gd name="connsiteX2" fmla="*/ 684166 w 684166"/>
                <a:gd name="connsiteY2" fmla="*/ 342083 h 684166"/>
                <a:gd name="connsiteX3" fmla="*/ 342083 w 684166"/>
                <a:gd name="connsiteY3" fmla="*/ 684166 h 684166"/>
                <a:gd name="connsiteX4" fmla="*/ 0 w 684166"/>
                <a:gd name="connsiteY4" fmla="*/ 342083 h 684166"/>
                <a:gd name="connsiteX0" fmla="*/ 684166 w 775606"/>
                <a:gd name="connsiteY0" fmla="*/ 342083 h 684166"/>
                <a:gd name="connsiteX1" fmla="*/ 342083 w 775606"/>
                <a:gd name="connsiteY1" fmla="*/ 684166 h 684166"/>
                <a:gd name="connsiteX2" fmla="*/ 0 w 775606"/>
                <a:gd name="connsiteY2" fmla="*/ 342083 h 684166"/>
                <a:gd name="connsiteX3" fmla="*/ 342083 w 775606"/>
                <a:gd name="connsiteY3" fmla="*/ 0 h 684166"/>
                <a:gd name="connsiteX4" fmla="*/ 775606 w 775606"/>
                <a:gd name="connsiteY4" fmla="*/ 433523 h 684166"/>
                <a:gd name="connsiteX0" fmla="*/ 684166 w 684166"/>
                <a:gd name="connsiteY0" fmla="*/ 342083 h 684166"/>
                <a:gd name="connsiteX1" fmla="*/ 342083 w 684166"/>
                <a:gd name="connsiteY1" fmla="*/ 684166 h 684166"/>
                <a:gd name="connsiteX2" fmla="*/ 0 w 684166"/>
                <a:gd name="connsiteY2" fmla="*/ 342083 h 684166"/>
                <a:gd name="connsiteX3" fmla="*/ 342083 w 684166"/>
                <a:gd name="connsiteY3" fmla="*/ 0 h 684166"/>
                <a:gd name="connsiteX0" fmla="*/ 342083 w 342083"/>
                <a:gd name="connsiteY0" fmla="*/ 684166 h 684166"/>
                <a:gd name="connsiteX1" fmla="*/ 0 w 342083"/>
                <a:gd name="connsiteY1" fmla="*/ 342083 h 684166"/>
                <a:gd name="connsiteX2" fmla="*/ 342083 w 342083"/>
                <a:gd name="connsiteY2" fmla="*/ 0 h 684166"/>
              </a:gdLst>
              <a:ahLst/>
              <a:cxnLst>
                <a:cxn ang="0">
                  <a:pos x="connsiteX0" y="connsiteY0"/>
                </a:cxn>
                <a:cxn ang="0">
                  <a:pos x="connsiteX1" y="connsiteY1"/>
                </a:cxn>
                <a:cxn ang="0">
                  <a:pos x="connsiteX2" y="connsiteY2"/>
                </a:cxn>
              </a:cxnLst>
              <a:rect l="l" t="t" r="r" b="b"/>
              <a:pathLst>
                <a:path w="342083" h="684166">
                  <a:moveTo>
                    <a:pt x="342083" y="684166"/>
                  </a:moveTo>
                  <a:cubicBezTo>
                    <a:pt x="153156" y="684166"/>
                    <a:pt x="0" y="531010"/>
                    <a:pt x="0" y="342083"/>
                  </a:cubicBezTo>
                  <a:cubicBezTo>
                    <a:pt x="0" y="153156"/>
                    <a:pt x="153156" y="0"/>
                    <a:pt x="342083" y="0"/>
                  </a:cubicBezTo>
                </a:path>
              </a:pathLst>
            </a:custGeom>
            <a:noFill/>
            <a:ln w="22225">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dirty="0">
                <a:solidFill>
                  <a:prstClr val="white"/>
                </a:solidFill>
              </a:endParaRPr>
            </a:p>
          </p:txBody>
        </p:sp>
        <p:sp>
          <p:nvSpPr>
            <p:cNvPr id="114" name="Oval 26">
              <a:extLst>
                <a:ext uri="{FF2B5EF4-FFF2-40B4-BE49-F238E27FC236}">
                  <a16:creationId xmlns:a16="http://schemas.microsoft.com/office/drawing/2014/main" id="{8C420007-AB18-4F47-AA0A-2B4D4E1C1CE0}"/>
                </a:ext>
              </a:extLst>
            </p:cNvPr>
            <p:cNvSpPr/>
            <p:nvPr/>
          </p:nvSpPr>
          <p:spPr>
            <a:xfrm flipH="1">
              <a:off x="7750914" y="3429166"/>
              <a:ext cx="115798" cy="231595"/>
            </a:xfrm>
            <a:custGeom>
              <a:avLst/>
              <a:gdLst>
                <a:gd name="connsiteX0" fmla="*/ 0 w 684166"/>
                <a:gd name="connsiteY0" fmla="*/ 342083 h 684166"/>
                <a:gd name="connsiteX1" fmla="*/ 342083 w 684166"/>
                <a:gd name="connsiteY1" fmla="*/ 0 h 684166"/>
                <a:gd name="connsiteX2" fmla="*/ 684166 w 684166"/>
                <a:gd name="connsiteY2" fmla="*/ 342083 h 684166"/>
                <a:gd name="connsiteX3" fmla="*/ 342083 w 684166"/>
                <a:gd name="connsiteY3" fmla="*/ 684166 h 684166"/>
                <a:gd name="connsiteX4" fmla="*/ 0 w 684166"/>
                <a:gd name="connsiteY4" fmla="*/ 342083 h 684166"/>
                <a:gd name="connsiteX0" fmla="*/ 684166 w 775606"/>
                <a:gd name="connsiteY0" fmla="*/ 342083 h 684166"/>
                <a:gd name="connsiteX1" fmla="*/ 342083 w 775606"/>
                <a:gd name="connsiteY1" fmla="*/ 684166 h 684166"/>
                <a:gd name="connsiteX2" fmla="*/ 0 w 775606"/>
                <a:gd name="connsiteY2" fmla="*/ 342083 h 684166"/>
                <a:gd name="connsiteX3" fmla="*/ 342083 w 775606"/>
                <a:gd name="connsiteY3" fmla="*/ 0 h 684166"/>
                <a:gd name="connsiteX4" fmla="*/ 775606 w 775606"/>
                <a:gd name="connsiteY4" fmla="*/ 433523 h 684166"/>
                <a:gd name="connsiteX0" fmla="*/ 684166 w 684166"/>
                <a:gd name="connsiteY0" fmla="*/ 342083 h 684166"/>
                <a:gd name="connsiteX1" fmla="*/ 342083 w 684166"/>
                <a:gd name="connsiteY1" fmla="*/ 684166 h 684166"/>
                <a:gd name="connsiteX2" fmla="*/ 0 w 684166"/>
                <a:gd name="connsiteY2" fmla="*/ 342083 h 684166"/>
                <a:gd name="connsiteX3" fmla="*/ 342083 w 684166"/>
                <a:gd name="connsiteY3" fmla="*/ 0 h 684166"/>
                <a:gd name="connsiteX0" fmla="*/ 342083 w 342083"/>
                <a:gd name="connsiteY0" fmla="*/ 684166 h 684166"/>
                <a:gd name="connsiteX1" fmla="*/ 0 w 342083"/>
                <a:gd name="connsiteY1" fmla="*/ 342083 h 684166"/>
                <a:gd name="connsiteX2" fmla="*/ 342083 w 342083"/>
                <a:gd name="connsiteY2" fmla="*/ 0 h 684166"/>
              </a:gdLst>
              <a:ahLst/>
              <a:cxnLst>
                <a:cxn ang="0">
                  <a:pos x="connsiteX0" y="connsiteY0"/>
                </a:cxn>
                <a:cxn ang="0">
                  <a:pos x="connsiteX1" y="connsiteY1"/>
                </a:cxn>
                <a:cxn ang="0">
                  <a:pos x="connsiteX2" y="connsiteY2"/>
                </a:cxn>
              </a:cxnLst>
              <a:rect l="l" t="t" r="r" b="b"/>
              <a:pathLst>
                <a:path w="342083" h="684166">
                  <a:moveTo>
                    <a:pt x="342083" y="684166"/>
                  </a:moveTo>
                  <a:cubicBezTo>
                    <a:pt x="153156" y="684166"/>
                    <a:pt x="0" y="531010"/>
                    <a:pt x="0" y="342083"/>
                  </a:cubicBezTo>
                  <a:cubicBezTo>
                    <a:pt x="0" y="153156"/>
                    <a:pt x="153156" y="0"/>
                    <a:pt x="342083" y="0"/>
                  </a:cubicBezTo>
                </a:path>
              </a:pathLst>
            </a:custGeom>
            <a:noFill/>
            <a:ln w="22225">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dirty="0">
                <a:solidFill>
                  <a:prstClr val="white"/>
                </a:solidFill>
              </a:endParaRPr>
            </a:p>
          </p:txBody>
        </p:sp>
        <p:sp>
          <p:nvSpPr>
            <p:cNvPr id="7" name="Oval 6">
              <a:extLst>
                <a:ext uri="{FF2B5EF4-FFF2-40B4-BE49-F238E27FC236}">
                  <a16:creationId xmlns:a16="http://schemas.microsoft.com/office/drawing/2014/main" id="{FFAEC9F0-FFFF-40C5-B98E-BE9907F2F6B9}"/>
                </a:ext>
              </a:extLst>
            </p:cNvPr>
            <p:cNvSpPr/>
            <p:nvPr/>
          </p:nvSpPr>
          <p:spPr>
            <a:xfrm>
              <a:off x="7097160" y="3590725"/>
              <a:ext cx="650147" cy="650147"/>
            </a:xfrm>
            <a:prstGeom prst="ellipse">
              <a:avLst/>
            </a:prstGeom>
            <a:solidFill>
              <a:srgbClr val="F7A028"/>
            </a:solidFill>
            <a:ln w="285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115" name="Group 398">
              <a:extLst>
                <a:ext uri="{FF2B5EF4-FFF2-40B4-BE49-F238E27FC236}">
                  <a16:creationId xmlns:a16="http://schemas.microsoft.com/office/drawing/2014/main" id="{65265EC3-A99C-4489-A53B-F8ABAF8DB117}"/>
                </a:ext>
              </a:extLst>
            </p:cNvPr>
            <p:cNvGrpSpPr>
              <a:grpSpLocks noChangeAspect="1"/>
            </p:cNvGrpSpPr>
            <p:nvPr/>
          </p:nvGrpSpPr>
          <p:grpSpPr bwMode="auto">
            <a:xfrm>
              <a:off x="7207917" y="3702502"/>
              <a:ext cx="428631" cy="426592"/>
              <a:chOff x="124" y="1278"/>
              <a:chExt cx="2102" cy="2092"/>
            </a:xfrm>
          </p:grpSpPr>
          <p:sp>
            <p:nvSpPr>
              <p:cNvPr id="117" name="Freeform 399">
                <a:extLst>
                  <a:ext uri="{FF2B5EF4-FFF2-40B4-BE49-F238E27FC236}">
                    <a16:creationId xmlns:a16="http://schemas.microsoft.com/office/drawing/2014/main" id="{A1D218A1-AE00-407E-B290-202810AB51AB}"/>
                  </a:ext>
                </a:extLst>
              </p:cNvPr>
              <p:cNvSpPr>
                <a:spLocks/>
              </p:cNvSpPr>
              <p:nvPr/>
            </p:nvSpPr>
            <p:spPr bwMode="auto">
              <a:xfrm>
                <a:off x="124" y="1278"/>
                <a:ext cx="2102" cy="2092"/>
              </a:xfrm>
              <a:custGeom>
                <a:avLst/>
                <a:gdLst>
                  <a:gd name="T0" fmla="*/ 846 w 2102"/>
                  <a:gd name="T1" fmla="*/ 0 h 2092"/>
                  <a:gd name="T2" fmla="*/ 1287 w 2102"/>
                  <a:gd name="T3" fmla="*/ 0 h 2092"/>
                  <a:gd name="T4" fmla="*/ 1687 w 2102"/>
                  <a:gd name="T5" fmla="*/ 196 h 2092"/>
                  <a:gd name="T6" fmla="*/ 1972 w 2102"/>
                  <a:gd name="T7" fmla="*/ 528 h 2092"/>
                  <a:gd name="T8" fmla="*/ 2102 w 2102"/>
                  <a:gd name="T9" fmla="*/ 942 h 2092"/>
                  <a:gd name="T10" fmla="*/ 2049 w 2102"/>
                  <a:gd name="T11" fmla="*/ 1384 h 2092"/>
                  <a:gd name="T12" fmla="*/ 1820 w 2102"/>
                  <a:gd name="T13" fmla="*/ 1758 h 2092"/>
                  <a:gd name="T14" fmla="*/ 1457 w 2102"/>
                  <a:gd name="T15" fmla="*/ 2011 h 2092"/>
                  <a:gd name="T16" fmla="*/ 1031 w 2102"/>
                  <a:gd name="T17" fmla="*/ 2092 h 2092"/>
                  <a:gd name="T18" fmla="*/ 596 w 2102"/>
                  <a:gd name="T19" fmla="*/ 1998 h 2092"/>
                  <a:gd name="T20" fmla="*/ 247 w 2102"/>
                  <a:gd name="T21" fmla="*/ 1731 h 2092"/>
                  <a:gd name="T22" fmla="*/ 35 w 2102"/>
                  <a:gd name="T23" fmla="*/ 1345 h 2092"/>
                  <a:gd name="T24" fmla="*/ 0 w 2102"/>
                  <a:gd name="T25" fmla="*/ 901 h 2092"/>
                  <a:gd name="T26" fmla="*/ 139 w 2102"/>
                  <a:gd name="T27" fmla="*/ 486 h 2092"/>
                  <a:gd name="T28" fmla="*/ 438 w 2102"/>
                  <a:gd name="T29" fmla="*/ 166 h 2092"/>
                  <a:gd name="T30" fmla="*/ 846 w 2102"/>
                  <a:gd name="T31" fmla="*/ 0 h 20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102" h="2092">
                    <a:moveTo>
                      <a:pt x="846" y="0"/>
                    </a:moveTo>
                    <a:lnTo>
                      <a:pt x="1287" y="0"/>
                    </a:lnTo>
                    <a:lnTo>
                      <a:pt x="1687" y="196"/>
                    </a:lnTo>
                    <a:lnTo>
                      <a:pt x="1972" y="528"/>
                    </a:lnTo>
                    <a:lnTo>
                      <a:pt x="2102" y="942"/>
                    </a:lnTo>
                    <a:lnTo>
                      <a:pt x="2049" y="1384"/>
                    </a:lnTo>
                    <a:lnTo>
                      <a:pt x="1820" y="1758"/>
                    </a:lnTo>
                    <a:lnTo>
                      <a:pt x="1457" y="2011"/>
                    </a:lnTo>
                    <a:lnTo>
                      <a:pt x="1031" y="2092"/>
                    </a:lnTo>
                    <a:lnTo>
                      <a:pt x="596" y="1998"/>
                    </a:lnTo>
                    <a:lnTo>
                      <a:pt x="247" y="1731"/>
                    </a:lnTo>
                    <a:lnTo>
                      <a:pt x="35" y="1345"/>
                    </a:lnTo>
                    <a:lnTo>
                      <a:pt x="0" y="901"/>
                    </a:lnTo>
                    <a:lnTo>
                      <a:pt x="139" y="486"/>
                    </a:lnTo>
                    <a:lnTo>
                      <a:pt x="438" y="166"/>
                    </a:lnTo>
                    <a:lnTo>
                      <a:pt x="846" y="0"/>
                    </a:lnTo>
                    <a:close/>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kern="0">
                  <a:solidFill>
                    <a:srgbClr val="474746"/>
                  </a:solidFill>
                  <a:latin typeface="Arial"/>
                </a:endParaRPr>
              </a:p>
            </p:txBody>
          </p:sp>
          <p:sp>
            <p:nvSpPr>
              <p:cNvPr id="118" name="Freeform 401">
                <a:extLst>
                  <a:ext uri="{FF2B5EF4-FFF2-40B4-BE49-F238E27FC236}">
                    <a16:creationId xmlns:a16="http://schemas.microsoft.com/office/drawing/2014/main" id="{27D286F0-AB29-48FA-88EA-CEDF026F7273}"/>
                  </a:ext>
                </a:extLst>
              </p:cNvPr>
              <p:cNvSpPr>
                <a:spLocks/>
              </p:cNvSpPr>
              <p:nvPr/>
            </p:nvSpPr>
            <p:spPr bwMode="auto">
              <a:xfrm>
                <a:off x="975" y="1278"/>
                <a:ext cx="1158" cy="1449"/>
              </a:xfrm>
              <a:custGeom>
                <a:avLst/>
                <a:gdLst>
                  <a:gd name="T0" fmla="*/ 0 w 1158"/>
                  <a:gd name="T1" fmla="*/ 0 h 1449"/>
                  <a:gd name="T2" fmla="*/ 38 w 1158"/>
                  <a:gd name="T3" fmla="*/ 108 h 1449"/>
                  <a:gd name="T4" fmla="*/ 112 w 1158"/>
                  <a:gd name="T5" fmla="*/ 441 h 1449"/>
                  <a:gd name="T6" fmla="*/ 247 w 1158"/>
                  <a:gd name="T7" fmla="*/ 883 h 1449"/>
                  <a:gd name="T8" fmla="*/ 415 w 1158"/>
                  <a:gd name="T9" fmla="*/ 1351 h 1449"/>
                  <a:gd name="T10" fmla="*/ 838 w 1158"/>
                  <a:gd name="T11" fmla="*/ 1422 h 1449"/>
                  <a:gd name="T12" fmla="*/ 1158 w 1158"/>
                  <a:gd name="T13" fmla="*/ 1449 h 1449"/>
                </a:gdLst>
                <a:ahLst/>
                <a:cxnLst>
                  <a:cxn ang="0">
                    <a:pos x="T0" y="T1"/>
                  </a:cxn>
                  <a:cxn ang="0">
                    <a:pos x="T2" y="T3"/>
                  </a:cxn>
                  <a:cxn ang="0">
                    <a:pos x="T4" y="T5"/>
                  </a:cxn>
                  <a:cxn ang="0">
                    <a:pos x="T6" y="T7"/>
                  </a:cxn>
                  <a:cxn ang="0">
                    <a:pos x="T8" y="T9"/>
                  </a:cxn>
                  <a:cxn ang="0">
                    <a:pos x="T10" y="T11"/>
                  </a:cxn>
                  <a:cxn ang="0">
                    <a:pos x="T12" y="T13"/>
                  </a:cxn>
                </a:cxnLst>
                <a:rect l="0" t="0" r="r" b="b"/>
                <a:pathLst>
                  <a:path w="1158" h="1449">
                    <a:moveTo>
                      <a:pt x="0" y="0"/>
                    </a:moveTo>
                    <a:lnTo>
                      <a:pt x="38" y="108"/>
                    </a:lnTo>
                    <a:lnTo>
                      <a:pt x="112" y="441"/>
                    </a:lnTo>
                    <a:lnTo>
                      <a:pt x="247" y="883"/>
                    </a:lnTo>
                    <a:lnTo>
                      <a:pt x="415" y="1351"/>
                    </a:lnTo>
                    <a:lnTo>
                      <a:pt x="838" y="1422"/>
                    </a:lnTo>
                    <a:lnTo>
                      <a:pt x="1158" y="1449"/>
                    </a:ln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kern="0">
                  <a:solidFill>
                    <a:srgbClr val="474746"/>
                  </a:solidFill>
                  <a:latin typeface="Arial"/>
                </a:endParaRPr>
              </a:p>
            </p:txBody>
          </p:sp>
          <p:sp>
            <p:nvSpPr>
              <p:cNvPr id="119" name="Freeform 402">
                <a:extLst>
                  <a:ext uri="{FF2B5EF4-FFF2-40B4-BE49-F238E27FC236}">
                    <a16:creationId xmlns:a16="http://schemas.microsoft.com/office/drawing/2014/main" id="{5497920B-7CDE-44FC-8969-5196810DDFC6}"/>
                  </a:ext>
                </a:extLst>
              </p:cNvPr>
              <p:cNvSpPr>
                <a:spLocks/>
              </p:cNvSpPr>
              <p:nvPr/>
            </p:nvSpPr>
            <p:spPr bwMode="auto">
              <a:xfrm>
                <a:off x="1411" y="1278"/>
                <a:ext cx="719" cy="1449"/>
              </a:xfrm>
              <a:custGeom>
                <a:avLst/>
                <a:gdLst>
                  <a:gd name="T0" fmla="*/ 0 w 719"/>
                  <a:gd name="T1" fmla="*/ 0 h 1449"/>
                  <a:gd name="T2" fmla="*/ 91 w 719"/>
                  <a:gd name="T3" fmla="*/ 225 h 1449"/>
                  <a:gd name="T4" fmla="*/ 457 w 719"/>
                  <a:gd name="T5" fmla="*/ 573 h 1449"/>
                  <a:gd name="T6" fmla="*/ 654 w 719"/>
                  <a:gd name="T7" fmla="*/ 1007 h 1449"/>
                  <a:gd name="T8" fmla="*/ 719 w 719"/>
                  <a:gd name="T9" fmla="*/ 1449 h 1449"/>
                </a:gdLst>
                <a:ahLst/>
                <a:cxnLst>
                  <a:cxn ang="0">
                    <a:pos x="T0" y="T1"/>
                  </a:cxn>
                  <a:cxn ang="0">
                    <a:pos x="T2" y="T3"/>
                  </a:cxn>
                  <a:cxn ang="0">
                    <a:pos x="T4" y="T5"/>
                  </a:cxn>
                  <a:cxn ang="0">
                    <a:pos x="T6" y="T7"/>
                  </a:cxn>
                  <a:cxn ang="0">
                    <a:pos x="T8" y="T9"/>
                  </a:cxn>
                </a:cxnLst>
                <a:rect l="0" t="0" r="r" b="b"/>
                <a:pathLst>
                  <a:path w="719" h="1449">
                    <a:moveTo>
                      <a:pt x="0" y="0"/>
                    </a:moveTo>
                    <a:lnTo>
                      <a:pt x="91" y="225"/>
                    </a:lnTo>
                    <a:lnTo>
                      <a:pt x="457" y="573"/>
                    </a:lnTo>
                    <a:lnTo>
                      <a:pt x="654" y="1007"/>
                    </a:lnTo>
                    <a:lnTo>
                      <a:pt x="719" y="1449"/>
                    </a:ln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kern="0">
                  <a:solidFill>
                    <a:srgbClr val="474746"/>
                  </a:solidFill>
                  <a:latin typeface="Arial"/>
                </a:endParaRPr>
              </a:p>
            </p:txBody>
          </p:sp>
          <p:sp>
            <p:nvSpPr>
              <p:cNvPr id="120" name="Freeform 403">
                <a:extLst>
                  <a:ext uri="{FF2B5EF4-FFF2-40B4-BE49-F238E27FC236}">
                    <a16:creationId xmlns:a16="http://schemas.microsoft.com/office/drawing/2014/main" id="{A3E68739-0F44-4BA7-8C4D-569111020167}"/>
                  </a:ext>
                </a:extLst>
              </p:cNvPr>
              <p:cNvSpPr>
                <a:spLocks/>
              </p:cNvSpPr>
              <p:nvPr/>
            </p:nvSpPr>
            <p:spPr bwMode="auto">
              <a:xfrm>
                <a:off x="1158" y="2700"/>
                <a:ext cx="655" cy="668"/>
              </a:xfrm>
              <a:custGeom>
                <a:avLst/>
                <a:gdLst>
                  <a:gd name="T0" fmla="*/ 655 w 655"/>
                  <a:gd name="T1" fmla="*/ 0 h 668"/>
                  <a:gd name="T2" fmla="*/ 608 w 655"/>
                  <a:gd name="T3" fmla="*/ 396 h 668"/>
                  <a:gd name="T4" fmla="*/ 137 w 655"/>
                  <a:gd name="T5" fmla="*/ 572 h 668"/>
                  <a:gd name="T6" fmla="*/ 0 w 655"/>
                  <a:gd name="T7" fmla="*/ 668 h 668"/>
                </a:gdLst>
                <a:ahLst/>
                <a:cxnLst>
                  <a:cxn ang="0">
                    <a:pos x="T0" y="T1"/>
                  </a:cxn>
                  <a:cxn ang="0">
                    <a:pos x="T2" y="T3"/>
                  </a:cxn>
                  <a:cxn ang="0">
                    <a:pos x="T4" y="T5"/>
                  </a:cxn>
                  <a:cxn ang="0">
                    <a:pos x="T6" y="T7"/>
                  </a:cxn>
                </a:cxnLst>
                <a:rect l="0" t="0" r="r" b="b"/>
                <a:pathLst>
                  <a:path w="655" h="668">
                    <a:moveTo>
                      <a:pt x="655" y="0"/>
                    </a:moveTo>
                    <a:lnTo>
                      <a:pt x="608" y="396"/>
                    </a:lnTo>
                    <a:lnTo>
                      <a:pt x="137" y="572"/>
                    </a:lnTo>
                    <a:lnTo>
                      <a:pt x="0" y="668"/>
                    </a:ln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kern="0">
                  <a:solidFill>
                    <a:srgbClr val="474746"/>
                  </a:solidFill>
                  <a:latin typeface="Arial"/>
                </a:endParaRPr>
              </a:p>
            </p:txBody>
          </p:sp>
          <p:sp>
            <p:nvSpPr>
              <p:cNvPr id="121" name="Freeform 404">
                <a:extLst>
                  <a:ext uri="{FF2B5EF4-FFF2-40B4-BE49-F238E27FC236}">
                    <a16:creationId xmlns:a16="http://schemas.microsoft.com/office/drawing/2014/main" id="{3B0CBED0-DC46-472B-AC64-F36CFDAC0F05}"/>
                  </a:ext>
                </a:extLst>
              </p:cNvPr>
              <p:cNvSpPr>
                <a:spLocks/>
              </p:cNvSpPr>
              <p:nvPr/>
            </p:nvSpPr>
            <p:spPr bwMode="auto">
              <a:xfrm>
                <a:off x="815" y="1851"/>
                <a:ext cx="1053" cy="1362"/>
              </a:xfrm>
              <a:custGeom>
                <a:avLst/>
                <a:gdLst>
                  <a:gd name="T0" fmla="*/ 0 w 1053"/>
                  <a:gd name="T1" fmla="*/ 1362 h 1362"/>
                  <a:gd name="T2" fmla="*/ 261 w 1053"/>
                  <a:gd name="T3" fmla="*/ 1151 h 1362"/>
                  <a:gd name="T4" fmla="*/ 575 w 1053"/>
                  <a:gd name="T5" fmla="*/ 778 h 1362"/>
                  <a:gd name="T6" fmla="*/ 899 w 1053"/>
                  <a:gd name="T7" fmla="*/ 397 h 1362"/>
                  <a:gd name="T8" fmla="*/ 1053 w 1053"/>
                  <a:gd name="T9" fmla="*/ 0 h 1362"/>
                </a:gdLst>
                <a:ahLst/>
                <a:cxnLst>
                  <a:cxn ang="0">
                    <a:pos x="T0" y="T1"/>
                  </a:cxn>
                  <a:cxn ang="0">
                    <a:pos x="T2" y="T3"/>
                  </a:cxn>
                  <a:cxn ang="0">
                    <a:pos x="T4" y="T5"/>
                  </a:cxn>
                  <a:cxn ang="0">
                    <a:pos x="T6" y="T7"/>
                  </a:cxn>
                  <a:cxn ang="0">
                    <a:pos x="T8" y="T9"/>
                  </a:cxn>
                </a:cxnLst>
                <a:rect l="0" t="0" r="r" b="b"/>
                <a:pathLst>
                  <a:path w="1053" h="1362">
                    <a:moveTo>
                      <a:pt x="0" y="1362"/>
                    </a:moveTo>
                    <a:lnTo>
                      <a:pt x="261" y="1151"/>
                    </a:lnTo>
                    <a:lnTo>
                      <a:pt x="575" y="778"/>
                    </a:lnTo>
                    <a:lnTo>
                      <a:pt x="899" y="397"/>
                    </a:lnTo>
                    <a:lnTo>
                      <a:pt x="1053" y="0"/>
                    </a:ln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kern="0">
                  <a:solidFill>
                    <a:srgbClr val="474746"/>
                  </a:solidFill>
                  <a:latin typeface="Arial"/>
                </a:endParaRPr>
              </a:p>
            </p:txBody>
          </p:sp>
          <p:sp>
            <p:nvSpPr>
              <p:cNvPr id="122" name="Freeform 405">
                <a:extLst>
                  <a:ext uri="{FF2B5EF4-FFF2-40B4-BE49-F238E27FC236}">
                    <a16:creationId xmlns:a16="http://schemas.microsoft.com/office/drawing/2014/main" id="{77922C53-0AD9-4083-8EB4-3BCC11B8AB30}"/>
                  </a:ext>
                </a:extLst>
              </p:cNvPr>
              <p:cNvSpPr>
                <a:spLocks/>
              </p:cNvSpPr>
              <p:nvPr/>
            </p:nvSpPr>
            <p:spPr bwMode="auto">
              <a:xfrm>
                <a:off x="243" y="1278"/>
                <a:ext cx="1471" cy="1728"/>
              </a:xfrm>
              <a:custGeom>
                <a:avLst/>
                <a:gdLst>
                  <a:gd name="T0" fmla="*/ 1168 w 1471"/>
                  <a:gd name="T1" fmla="*/ 0 h 1728"/>
                  <a:gd name="T2" fmla="*/ 770 w 1471"/>
                  <a:gd name="T3" fmla="*/ 108 h 1728"/>
                  <a:gd name="T4" fmla="*/ 387 w 1471"/>
                  <a:gd name="T5" fmla="*/ 391 h 1728"/>
                  <a:gd name="T6" fmla="*/ 111 w 1471"/>
                  <a:gd name="T7" fmla="*/ 794 h 1728"/>
                  <a:gd name="T8" fmla="*/ 0 w 1471"/>
                  <a:gd name="T9" fmla="*/ 1258 h 1728"/>
                  <a:gd name="T10" fmla="*/ 132 w 1471"/>
                  <a:gd name="T11" fmla="*/ 1728 h 1728"/>
                  <a:gd name="T12" fmla="*/ 357 w 1471"/>
                  <a:gd name="T13" fmla="*/ 1557 h 1728"/>
                  <a:gd name="T14" fmla="*/ 667 w 1471"/>
                  <a:gd name="T15" fmla="*/ 1256 h 1728"/>
                  <a:gd name="T16" fmla="*/ 979 w 1471"/>
                  <a:gd name="T17" fmla="*/ 883 h 1728"/>
                  <a:gd name="T18" fmla="*/ 1471 w 1471"/>
                  <a:gd name="T19" fmla="*/ 970 h 1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71" h="1728">
                    <a:moveTo>
                      <a:pt x="1168" y="0"/>
                    </a:moveTo>
                    <a:lnTo>
                      <a:pt x="770" y="108"/>
                    </a:lnTo>
                    <a:lnTo>
                      <a:pt x="387" y="391"/>
                    </a:lnTo>
                    <a:lnTo>
                      <a:pt x="111" y="794"/>
                    </a:lnTo>
                    <a:lnTo>
                      <a:pt x="0" y="1258"/>
                    </a:lnTo>
                    <a:lnTo>
                      <a:pt x="132" y="1728"/>
                    </a:lnTo>
                    <a:lnTo>
                      <a:pt x="357" y="1557"/>
                    </a:lnTo>
                    <a:lnTo>
                      <a:pt x="667" y="1256"/>
                    </a:lnTo>
                    <a:lnTo>
                      <a:pt x="979" y="883"/>
                    </a:lnTo>
                    <a:lnTo>
                      <a:pt x="1471" y="970"/>
                    </a:ln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kern="0">
                  <a:solidFill>
                    <a:srgbClr val="474746"/>
                  </a:solidFill>
                  <a:latin typeface="Arial"/>
                </a:endParaRPr>
              </a:p>
            </p:txBody>
          </p:sp>
          <p:sp>
            <p:nvSpPr>
              <p:cNvPr id="123" name="Freeform 406">
                <a:extLst>
                  <a:ext uri="{FF2B5EF4-FFF2-40B4-BE49-F238E27FC236}">
                    <a16:creationId xmlns:a16="http://schemas.microsoft.com/office/drawing/2014/main" id="{A35C8287-664F-45C2-BA6F-38937B00967B}"/>
                  </a:ext>
                </a:extLst>
              </p:cNvPr>
              <p:cNvSpPr>
                <a:spLocks/>
              </p:cNvSpPr>
              <p:nvPr/>
            </p:nvSpPr>
            <p:spPr bwMode="auto">
              <a:xfrm>
                <a:off x="159" y="2534"/>
                <a:ext cx="1229" cy="468"/>
              </a:xfrm>
              <a:custGeom>
                <a:avLst/>
                <a:gdLst>
                  <a:gd name="T0" fmla="*/ 0 w 1229"/>
                  <a:gd name="T1" fmla="*/ 89 h 468"/>
                  <a:gd name="T2" fmla="*/ 87 w 1229"/>
                  <a:gd name="T3" fmla="*/ 0 h 468"/>
                  <a:gd name="T4" fmla="*/ 441 w 1229"/>
                  <a:gd name="T5" fmla="*/ 301 h 468"/>
                  <a:gd name="T6" fmla="*/ 917 w 1229"/>
                  <a:gd name="T7" fmla="*/ 468 h 468"/>
                  <a:gd name="T8" fmla="*/ 747 w 1229"/>
                  <a:gd name="T9" fmla="*/ 4 h 468"/>
                  <a:gd name="T10" fmla="*/ 1229 w 1229"/>
                  <a:gd name="T11" fmla="*/ 94 h 468"/>
                </a:gdLst>
                <a:ahLst/>
                <a:cxnLst>
                  <a:cxn ang="0">
                    <a:pos x="T0" y="T1"/>
                  </a:cxn>
                  <a:cxn ang="0">
                    <a:pos x="T2" y="T3"/>
                  </a:cxn>
                  <a:cxn ang="0">
                    <a:pos x="T4" y="T5"/>
                  </a:cxn>
                  <a:cxn ang="0">
                    <a:pos x="T6" y="T7"/>
                  </a:cxn>
                  <a:cxn ang="0">
                    <a:pos x="T8" y="T9"/>
                  </a:cxn>
                  <a:cxn ang="0">
                    <a:pos x="T10" y="T11"/>
                  </a:cxn>
                </a:cxnLst>
                <a:rect l="0" t="0" r="r" b="b"/>
                <a:pathLst>
                  <a:path w="1229" h="468">
                    <a:moveTo>
                      <a:pt x="0" y="89"/>
                    </a:moveTo>
                    <a:lnTo>
                      <a:pt x="87" y="0"/>
                    </a:lnTo>
                    <a:lnTo>
                      <a:pt x="441" y="301"/>
                    </a:lnTo>
                    <a:lnTo>
                      <a:pt x="917" y="468"/>
                    </a:lnTo>
                    <a:lnTo>
                      <a:pt x="747" y="4"/>
                    </a:lnTo>
                    <a:lnTo>
                      <a:pt x="1229" y="94"/>
                    </a:ln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kern="0">
                  <a:solidFill>
                    <a:srgbClr val="474746"/>
                  </a:solidFill>
                  <a:latin typeface="Arial"/>
                </a:endParaRPr>
              </a:p>
            </p:txBody>
          </p:sp>
          <p:sp>
            <p:nvSpPr>
              <p:cNvPr id="124" name="Freeform 407">
                <a:extLst>
                  <a:ext uri="{FF2B5EF4-FFF2-40B4-BE49-F238E27FC236}">
                    <a16:creationId xmlns:a16="http://schemas.microsoft.com/office/drawing/2014/main" id="{FE1FFA22-4AE6-47F1-A876-A978589DBF5A}"/>
                  </a:ext>
                </a:extLst>
              </p:cNvPr>
              <p:cNvSpPr>
                <a:spLocks/>
              </p:cNvSpPr>
              <p:nvPr/>
            </p:nvSpPr>
            <p:spPr bwMode="auto">
              <a:xfrm>
                <a:off x="124" y="2072"/>
                <a:ext cx="1098" cy="107"/>
              </a:xfrm>
              <a:custGeom>
                <a:avLst/>
                <a:gdLst>
                  <a:gd name="T0" fmla="*/ 0 w 1098"/>
                  <a:gd name="T1" fmla="*/ 107 h 107"/>
                  <a:gd name="T2" fmla="*/ 230 w 1098"/>
                  <a:gd name="T3" fmla="*/ 0 h 107"/>
                  <a:gd name="T4" fmla="*/ 609 w 1098"/>
                  <a:gd name="T5" fmla="*/ 0 h 107"/>
                  <a:gd name="T6" fmla="*/ 1098 w 1098"/>
                  <a:gd name="T7" fmla="*/ 89 h 107"/>
                </a:gdLst>
                <a:ahLst/>
                <a:cxnLst>
                  <a:cxn ang="0">
                    <a:pos x="T0" y="T1"/>
                  </a:cxn>
                  <a:cxn ang="0">
                    <a:pos x="T2" y="T3"/>
                  </a:cxn>
                  <a:cxn ang="0">
                    <a:pos x="T4" y="T5"/>
                  </a:cxn>
                  <a:cxn ang="0">
                    <a:pos x="T6" y="T7"/>
                  </a:cxn>
                </a:cxnLst>
                <a:rect l="0" t="0" r="r" b="b"/>
                <a:pathLst>
                  <a:path w="1098" h="107">
                    <a:moveTo>
                      <a:pt x="0" y="107"/>
                    </a:moveTo>
                    <a:lnTo>
                      <a:pt x="230" y="0"/>
                    </a:lnTo>
                    <a:lnTo>
                      <a:pt x="609" y="0"/>
                    </a:lnTo>
                    <a:lnTo>
                      <a:pt x="1098" y="89"/>
                    </a:ln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kern="0">
                  <a:solidFill>
                    <a:srgbClr val="474746"/>
                  </a:solidFill>
                  <a:latin typeface="Arial"/>
                </a:endParaRPr>
              </a:p>
            </p:txBody>
          </p:sp>
          <p:sp>
            <p:nvSpPr>
              <p:cNvPr id="125" name="Freeform 408">
                <a:extLst>
                  <a:ext uri="{FF2B5EF4-FFF2-40B4-BE49-F238E27FC236}">
                    <a16:creationId xmlns:a16="http://schemas.microsoft.com/office/drawing/2014/main" id="{FE703D51-598D-4AB5-8D4D-5F54D6037399}"/>
                  </a:ext>
                </a:extLst>
              </p:cNvPr>
              <p:cNvSpPr>
                <a:spLocks/>
              </p:cNvSpPr>
              <p:nvPr/>
            </p:nvSpPr>
            <p:spPr bwMode="auto">
              <a:xfrm>
                <a:off x="374" y="3002"/>
                <a:ext cx="927" cy="264"/>
              </a:xfrm>
              <a:custGeom>
                <a:avLst/>
                <a:gdLst>
                  <a:gd name="T0" fmla="*/ 0 w 927"/>
                  <a:gd name="T1" fmla="*/ 8 h 264"/>
                  <a:gd name="T2" fmla="*/ 441 w 927"/>
                  <a:gd name="T3" fmla="*/ 211 h 264"/>
                  <a:gd name="T4" fmla="*/ 927 w 927"/>
                  <a:gd name="T5" fmla="*/ 264 h 264"/>
                  <a:gd name="T6" fmla="*/ 702 w 927"/>
                  <a:gd name="T7" fmla="*/ 0 h 264"/>
                </a:gdLst>
                <a:ahLst/>
                <a:cxnLst>
                  <a:cxn ang="0">
                    <a:pos x="T0" y="T1"/>
                  </a:cxn>
                  <a:cxn ang="0">
                    <a:pos x="T2" y="T3"/>
                  </a:cxn>
                  <a:cxn ang="0">
                    <a:pos x="T4" y="T5"/>
                  </a:cxn>
                  <a:cxn ang="0">
                    <a:pos x="T6" y="T7"/>
                  </a:cxn>
                </a:cxnLst>
                <a:rect l="0" t="0" r="r" b="b"/>
                <a:pathLst>
                  <a:path w="927" h="264">
                    <a:moveTo>
                      <a:pt x="0" y="8"/>
                    </a:moveTo>
                    <a:lnTo>
                      <a:pt x="441" y="211"/>
                    </a:lnTo>
                    <a:lnTo>
                      <a:pt x="927" y="264"/>
                    </a:lnTo>
                    <a:lnTo>
                      <a:pt x="702" y="0"/>
                    </a:ln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kern="0">
                  <a:solidFill>
                    <a:srgbClr val="474746"/>
                  </a:solidFill>
                  <a:latin typeface="Arial"/>
                </a:endParaRPr>
              </a:p>
            </p:txBody>
          </p:sp>
          <p:sp>
            <p:nvSpPr>
              <p:cNvPr id="126" name="Line 409">
                <a:extLst>
                  <a:ext uri="{FF2B5EF4-FFF2-40B4-BE49-F238E27FC236}">
                    <a16:creationId xmlns:a16="http://schemas.microsoft.com/office/drawing/2014/main" id="{553479BA-5CDD-4C40-966A-0F3DB3B6B321}"/>
                  </a:ext>
                </a:extLst>
              </p:cNvPr>
              <p:cNvSpPr>
                <a:spLocks noChangeShapeType="1"/>
              </p:cNvSpPr>
              <p:nvPr/>
            </p:nvSpPr>
            <p:spPr bwMode="auto">
              <a:xfrm>
                <a:off x="1714" y="2248"/>
                <a:ext cx="99" cy="452"/>
              </a:xfrm>
              <a:prstGeom prst="line">
                <a:avLst/>
              </a:prstGeom>
              <a:noFill/>
              <a:ln w="952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kern="0">
                  <a:solidFill>
                    <a:srgbClr val="474746"/>
                  </a:solidFill>
                  <a:latin typeface="Arial"/>
                </a:endParaRPr>
              </a:p>
            </p:txBody>
          </p:sp>
          <p:sp>
            <p:nvSpPr>
              <p:cNvPr id="127" name="Line 410">
                <a:extLst>
                  <a:ext uri="{FF2B5EF4-FFF2-40B4-BE49-F238E27FC236}">
                    <a16:creationId xmlns:a16="http://schemas.microsoft.com/office/drawing/2014/main" id="{10A8E5EB-3CAA-42B6-83B4-8A44E288CA5C}"/>
                  </a:ext>
                </a:extLst>
              </p:cNvPr>
              <p:cNvSpPr>
                <a:spLocks noChangeShapeType="1"/>
              </p:cNvSpPr>
              <p:nvPr/>
            </p:nvSpPr>
            <p:spPr bwMode="auto">
              <a:xfrm flipV="1">
                <a:off x="2065" y="1919"/>
                <a:ext cx="65" cy="366"/>
              </a:xfrm>
              <a:prstGeom prst="line">
                <a:avLst/>
              </a:prstGeom>
              <a:noFill/>
              <a:ln w="952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kern="0">
                  <a:solidFill>
                    <a:srgbClr val="474746"/>
                  </a:solidFill>
                  <a:latin typeface="Arial"/>
                </a:endParaRPr>
              </a:p>
            </p:txBody>
          </p:sp>
          <p:sp>
            <p:nvSpPr>
              <p:cNvPr id="128" name="Line 411">
                <a:extLst>
                  <a:ext uri="{FF2B5EF4-FFF2-40B4-BE49-F238E27FC236}">
                    <a16:creationId xmlns:a16="http://schemas.microsoft.com/office/drawing/2014/main" id="{9AE2CE9C-EF52-4CE2-91B1-5CF6457D3D10}"/>
                  </a:ext>
                </a:extLst>
              </p:cNvPr>
              <p:cNvSpPr>
                <a:spLocks noChangeShapeType="1"/>
              </p:cNvSpPr>
              <p:nvPr/>
            </p:nvSpPr>
            <p:spPr bwMode="auto">
              <a:xfrm flipH="1" flipV="1">
                <a:off x="1823" y="1489"/>
                <a:ext cx="310" cy="433"/>
              </a:xfrm>
              <a:prstGeom prst="line">
                <a:avLst/>
              </a:prstGeom>
              <a:noFill/>
              <a:ln w="952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kern="0">
                  <a:solidFill>
                    <a:srgbClr val="474746"/>
                  </a:solidFill>
                  <a:latin typeface="Arial"/>
                </a:endParaRPr>
              </a:p>
            </p:txBody>
          </p:sp>
          <p:sp>
            <p:nvSpPr>
              <p:cNvPr id="129" name="Freeform 412">
                <a:extLst>
                  <a:ext uri="{FF2B5EF4-FFF2-40B4-BE49-F238E27FC236}">
                    <a16:creationId xmlns:a16="http://schemas.microsoft.com/office/drawing/2014/main" id="{C3A3AC3E-CBD4-4317-933A-E85C7CC6722F}"/>
                  </a:ext>
                </a:extLst>
              </p:cNvPr>
              <p:cNvSpPr>
                <a:spLocks/>
              </p:cNvSpPr>
              <p:nvPr/>
            </p:nvSpPr>
            <p:spPr bwMode="auto">
              <a:xfrm>
                <a:off x="733" y="1474"/>
                <a:ext cx="1078" cy="1064"/>
              </a:xfrm>
              <a:custGeom>
                <a:avLst/>
                <a:gdLst>
                  <a:gd name="T0" fmla="*/ 792 w 792"/>
                  <a:gd name="T1" fmla="*/ 0 h 782"/>
                  <a:gd name="T2" fmla="*/ 565 w 792"/>
                  <a:gd name="T3" fmla="*/ 21 h 782"/>
                  <a:gd name="T4" fmla="*/ 260 w 792"/>
                  <a:gd name="T5" fmla="*/ 180 h 782"/>
                  <a:gd name="T6" fmla="*/ 260 w 792"/>
                  <a:gd name="T7" fmla="*/ 180 h 782"/>
                  <a:gd name="T8" fmla="*/ 0 w 792"/>
                  <a:gd name="T9" fmla="*/ 439 h 782"/>
                  <a:gd name="T10" fmla="*/ 127 w 792"/>
                  <a:gd name="T11" fmla="*/ 782 h 782"/>
                </a:gdLst>
                <a:ahLst/>
                <a:cxnLst>
                  <a:cxn ang="0">
                    <a:pos x="T0" y="T1"/>
                  </a:cxn>
                  <a:cxn ang="0">
                    <a:pos x="T2" y="T3"/>
                  </a:cxn>
                  <a:cxn ang="0">
                    <a:pos x="T4" y="T5"/>
                  </a:cxn>
                  <a:cxn ang="0">
                    <a:pos x="T6" y="T7"/>
                  </a:cxn>
                  <a:cxn ang="0">
                    <a:pos x="T8" y="T9"/>
                  </a:cxn>
                  <a:cxn ang="0">
                    <a:pos x="T10" y="T11"/>
                  </a:cxn>
                </a:cxnLst>
                <a:rect l="0" t="0" r="r" b="b"/>
                <a:pathLst>
                  <a:path w="792" h="782">
                    <a:moveTo>
                      <a:pt x="792" y="0"/>
                    </a:moveTo>
                    <a:cubicBezTo>
                      <a:pt x="565" y="21"/>
                      <a:pt x="565" y="21"/>
                      <a:pt x="565" y="21"/>
                    </a:cubicBezTo>
                    <a:cubicBezTo>
                      <a:pt x="260" y="180"/>
                      <a:pt x="260" y="180"/>
                      <a:pt x="260" y="180"/>
                    </a:cubicBezTo>
                    <a:cubicBezTo>
                      <a:pt x="260" y="180"/>
                      <a:pt x="260" y="180"/>
                      <a:pt x="260" y="180"/>
                    </a:cubicBezTo>
                    <a:cubicBezTo>
                      <a:pt x="0" y="439"/>
                      <a:pt x="0" y="439"/>
                      <a:pt x="0" y="439"/>
                    </a:cubicBezTo>
                    <a:cubicBezTo>
                      <a:pt x="127" y="782"/>
                      <a:pt x="127" y="782"/>
                      <a:pt x="127" y="782"/>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kern="0">
                  <a:solidFill>
                    <a:srgbClr val="474746"/>
                  </a:solidFill>
                  <a:latin typeface="Arial"/>
                </a:endParaRPr>
              </a:p>
            </p:txBody>
          </p:sp>
          <p:sp>
            <p:nvSpPr>
              <p:cNvPr id="130" name="Line 413">
                <a:extLst>
                  <a:ext uri="{FF2B5EF4-FFF2-40B4-BE49-F238E27FC236}">
                    <a16:creationId xmlns:a16="http://schemas.microsoft.com/office/drawing/2014/main" id="{987B5689-710F-4D02-BCD1-7D51863C78B4}"/>
                  </a:ext>
                </a:extLst>
              </p:cNvPr>
              <p:cNvSpPr>
                <a:spLocks noChangeShapeType="1"/>
              </p:cNvSpPr>
              <p:nvPr/>
            </p:nvSpPr>
            <p:spPr bwMode="auto">
              <a:xfrm>
                <a:off x="1013" y="1386"/>
                <a:ext cx="489" cy="117"/>
              </a:xfrm>
              <a:prstGeom prst="line">
                <a:avLst/>
              </a:prstGeom>
              <a:noFill/>
              <a:ln w="952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kern="0">
                  <a:solidFill>
                    <a:srgbClr val="474746"/>
                  </a:solidFill>
                  <a:latin typeface="Arial"/>
                </a:endParaRPr>
              </a:p>
            </p:txBody>
          </p:sp>
          <p:sp>
            <p:nvSpPr>
              <p:cNvPr id="131" name="Line 414">
                <a:extLst>
                  <a:ext uri="{FF2B5EF4-FFF2-40B4-BE49-F238E27FC236}">
                    <a16:creationId xmlns:a16="http://schemas.microsoft.com/office/drawing/2014/main" id="{0976AAC1-82FE-4DE3-ACB5-54770C3809A9}"/>
                  </a:ext>
                </a:extLst>
              </p:cNvPr>
              <p:cNvSpPr>
                <a:spLocks noChangeShapeType="1"/>
              </p:cNvSpPr>
              <p:nvPr/>
            </p:nvSpPr>
            <p:spPr bwMode="auto">
              <a:xfrm>
                <a:off x="630" y="1669"/>
                <a:ext cx="454" cy="50"/>
              </a:xfrm>
              <a:prstGeom prst="line">
                <a:avLst/>
              </a:prstGeom>
              <a:noFill/>
              <a:ln w="952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kern="0">
                  <a:solidFill>
                    <a:srgbClr val="474746"/>
                  </a:solidFill>
                  <a:latin typeface="Arial"/>
                </a:endParaRPr>
              </a:p>
            </p:txBody>
          </p:sp>
          <p:sp>
            <p:nvSpPr>
              <p:cNvPr id="132" name="Line 415">
                <a:extLst>
                  <a:ext uri="{FF2B5EF4-FFF2-40B4-BE49-F238E27FC236}">
                    <a16:creationId xmlns:a16="http://schemas.microsoft.com/office/drawing/2014/main" id="{9DC0D111-DDDA-4A4C-A72C-7E053D3B358A}"/>
                  </a:ext>
                </a:extLst>
              </p:cNvPr>
              <p:cNvSpPr>
                <a:spLocks noChangeShapeType="1"/>
              </p:cNvSpPr>
              <p:nvPr/>
            </p:nvSpPr>
            <p:spPr bwMode="auto">
              <a:xfrm flipH="1" flipV="1">
                <a:off x="630" y="1669"/>
                <a:ext cx="103" cy="405"/>
              </a:xfrm>
              <a:prstGeom prst="line">
                <a:avLst/>
              </a:prstGeom>
              <a:noFill/>
              <a:ln w="952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kern="0">
                  <a:solidFill>
                    <a:srgbClr val="474746"/>
                  </a:solidFill>
                  <a:latin typeface="Arial"/>
                </a:endParaRPr>
              </a:p>
            </p:txBody>
          </p:sp>
          <p:sp>
            <p:nvSpPr>
              <p:cNvPr id="133" name="Freeform 416">
                <a:extLst>
                  <a:ext uri="{FF2B5EF4-FFF2-40B4-BE49-F238E27FC236}">
                    <a16:creationId xmlns:a16="http://schemas.microsoft.com/office/drawing/2014/main" id="{CD57FF09-ABEE-4A60-812F-9AB1E0706842}"/>
                  </a:ext>
                </a:extLst>
              </p:cNvPr>
              <p:cNvSpPr>
                <a:spLocks/>
              </p:cNvSpPr>
              <p:nvPr/>
            </p:nvSpPr>
            <p:spPr bwMode="auto">
              <a:xfrm>
                <a:off x="318" y="1666"/>
                <a:ext cx="315" cy="406"/>
              </a:xfrm>
              <a:custGeom>
                <a:avLst/>
                <a:gdLst>
                  <a:gd name="T0" fmla="*/ 315 w 315"/>
                  <a:gd name="T1" fmla="*/ 0 h 406"/>
                  <a:gd name="T2" fmla="*/ 0 w 315"/>
                  <a:gd name="T3" fmla="*/ 41 h 406"/>
                  <a:gd name="T4" fmla="*/ 36 w 315"/>
                  <a:gd name="T5" fmla="*/ 406 h 406"/>
                </a:gdLst>
                <a:ahLst/>
                <a:cxnLst>
                  <a:cxn ang="0">
                    <a:pos x="T0" y="T1"/>
                  </a:cxn>
                  <a:cxn ang="0">
                    <a:pos x="T2" y="T3"/>
                  </a:cxn>
                  <a:cxn ang="0">
                    <a:pos x="T4" y="T5"/>
                  </a:cxn>
                </a:cxnLst>
                <a:rect l="0" t="0" r="r" b="b"/>
                <a:pathLst>
                  <a:path w="315" h="406">
                    <a:moveTo>
                      <a:pt x="315" y="0"/>
                    </a:moveTo>
                    <a:lnTo>
                      <a:pt x="0" y="41"/>
                    </a:lnTo>
                    <a:lnTo>
                      <a:pt x="36" y="406"/>
                    </a:ln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kern="0">
                  <a:solidFill>
                    <a:srgbClr val="474746"/>
                  </a:solidFill>
                  <a:latin typeface="Arial"/>
                </a:endParaRPr>
              </a:p>
            </p:txBody>
          </p:sp>
          <p:sp>
            <p:nvSpPr>
              <p:cNvPr id="153" name="Line 417">
                <a:extLst>
                  <a:ext uri="{FF2B5EF4-FFF2-40B4-BE49-F238E27FC236}">
                    <a16:creationId xmlns:a16="http://schemas.microsoft.com/office/drawing/2014/main" id="{8316CEF3-E11B-4E68-B936-F31CD2CFAB57}"/>
                  </a:ext>
                </a:extLst>
              </p:cNvPr>
              <p:cNvSpPr>
                <a:spLocks noChangeShapeType="1"/>
              </p:cNvSpPr>
              <p:nvPr/>
            </p:nvSpPr>
            <p:spPr bwMode="auto">
              <a:xfrm flipH="1">
                <a:off x="720" y="3213"/>
                <a:ext cx="95" cy="63"/>
              </a:xfrm>
              <a:prstGeom prst="line">
                <a:avLst/>
              </a:prstGeom>
              <a:noFill/>
              <a:ln w="952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kern="0">
                  <a:solidFill>
                    <a:srgbClr val="474746"/>
                  </a:solidFill>
                  <a:latin typeface="Arial"/>
                </a:endParaRPr>
              </a:p>
            </p:txBody>
          </p:sp>
          <p:sp>
            <p:nvSpPr>
              <p:cNvPr id="154" name="Line 418">
                <a:extLst>
                  <a:ext uri="{FF2B5EF4-FFF2-40B4-BE49-F238E27FC236}">
                    <a16:creationId xmlns:a16="http://schemas.microsoft.com/office/drawing/2014/main" id="{95D3F1E5-B9C7-4FD6-81C7-08C0B6E349EA}"/>
                  </a:ext>
                </a:extLst>
              </p:cNvPr>
              <p:cNvSpPr>
                <a:spLocks noChangeShapeType="1"/>
              </p:cNvSpPr>
              <p:nvPr/>
            </p:nvSpPr>
            <p:spPr bwMode="auto">
              <a:xfrm>
                <a:off x="1001" y="3288"/>
                <a:ext cx="0" cy="0"/>
              </a:xfrm>
              <a:prstGeom prst="line">
                <a:avLst/>
              </a:prstGeom>
              <a:noFill/>
              <a:ln w="952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kern="0">
                  <a:solidFill>
                    <a:srgbClr val="474746"/>
                  </a:solidFill>
                  <a:latin typeface="Arial"/>
                </a:endParaRPr>
              </a:p>
            </p:txBody>
          </p:sp>
        </p:grpSp>
      </p:grpSp>
      <p:sp>
        <p:nvSpPr>
          <p:cNvPr id="39" name="Text Placeholder 2">
            <a:extLst>
              <a:ext uri="{FF2B5EF4-FFF2-40B4-BE49-F238E27FC236}">
                <a16:creationId xmlns:a16="http://schemas.microsoft.com/office/drawing/2014/main" id="{619FBE08-098F-4A32-A6E8-81D2D5327507}"/>
              </a:ext>
            </a:extLst>
          </p:cNvPr>
          <p:cNvSpPr txBox="1">
            <a:spLocks/>
          </p:cNvSpPr>
          <p:nvPr/>
        </p:nvSpPr>
        <p:spPr>
          <a:xfrm>
            <a:off x="331729" y="2763108"/>
            <a:ext cx="7306748" cy="574816"/>
          </a:xfrm>
          <a:prstGeom prst="rect">
            <a:avLst/>
          </a:prstGeom>
        </p:spPr>
        <p:txBody>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b="0" i="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800" b="0" i="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R="0" lvl="0" indent="0" fontAlgn="auto">
              <a:lnSpc>
                <a:spcPct val="90000"/>
              </a:lnSpc>
              <a:spcBef>
                <a:spcPct val="0"/>
              </a:spcBef>
              <a:spcAft>
                <a:spcPts val="0"/>
              </a:spcAft>
              <a:buClrTx/>
              <a:buSzTx/>
              <a:tabLst/>
              <a:defRPr/>
            </a:pPr>
            <a:r>
              <a:rPr lang="en-US" sz="2200" b="1" dirty="0">
                <a:ea typeface="+mj-ea"/>
              </a:rPr>
              <a:t>Adrian Cockcroft</a:t>
            </a:r>
          </a:p>
        </p:txBody>
      </p:sp>
      <p:sp>
        <p:nvSpPr>
          <p:cNvPr id="40" name="Text Placeholder 3">
            <a:extLst>
              <a:ext uri="{FF2B5EF4-FFF2-40B4-BE49-F238E27FC236}">
                <a16:creationId xmlns:a16="http://schemas.microsoft.com/office/drawing/2014/main" id="{9CBE12A8-B2FA-4F61-A7B1-223E365513EA}"/>
              </a:ext>
            </a:extLst>
          </p:cNvPr>
          <p:cNvSpPr txBox="1">
            <a:spLocks/>
          </p:cNvSpPr>
          <p:nvPr/>
        </p:nvSpPr>
        <p:spPr>
          <a:xfrm>
            <a:off x="331729" y="3104294"/>
            <a:ext cx="7306747" cy="352511"/>
          </a:xfrm>
          <a:prstGeom prst="rect">
            <a:avLst/>
          </a:prstGeom>
        </p:spPr>
        <p:txBody>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b="0" i="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800" b="0" i="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effectLst/>
                <a:uLnTx/>
                <a:uFillTx/>
                <a:latin typeface="Arial"/>
                <a:ea typeface="+mn-ea"/>
                <a:cs typeface="Arial"/>
              </a:rPr>
              <a:t>AWS VP Cloud Architecture Strategy</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effectLst/>
                <a:uLnTx/>
                <a:uFillTx/>
                <a:latin typeface="Arial"/>
                <a:ea typeface="+mn-ea"/>
                <a:cs typeface="Arial"/>
              </a:rPr>
              <a:t>@</a:t>
            </a:r>
            <a:r>
              <a:rPr kumimoji="0" lang="en-US" sz="2000" b="0" i="0" u="none" strike="noStrike" kern="1200" cap="none" spc="0" normalizeH="0" baseline="0" noProof="0" dirty="0" err="1">
                <a:ln>
                  <a:noFill/>
                </a:ln>
                <a:effectLst/>
                <a:uLnTx/>
                <a:uFillTx/>
                <a:latin typeface="Arial"/>
                <a:ea typeface="+mn-ea"/>
                <a:cs typeface="Arial"/>
              </a:rPr>
              <a:t>adrianco</a:t>
            </a:r>
            <a:endParaRPr kumimoji="0" lang="en-US" sz="2000" b="0" i="0" u="none" strike="noStrike" kern="1200" cap="none" spc="0" normalizeH="0" baseline="0" noProof="0" dirty="0">
              <a:ln>
                <a:noFill/>
              </a:ln>
              <a:effectLst/>
              <a:uLnTx/>
              <a:uFillTx/>
              <a:latin typeface="Arial"/>
              <a:ea typeface="+mn-ea"/>
              <a:cs typeface="Arial"/>
            </a:endParaRPr>
          </a:p>
        </p:txBody>
      </p:sp>
    </p:spTree>
    <p:extLst>
      <p:ext uri="{BB962C8B-B14F-4D97-AF65-F5344CB8AC3E}">
        <p14:creationId xmlns:p14="http://schemas.microsoft.com/office/powerpoint/2010/main" val="3900456434"/>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grpSp>
        <p:nvGrpSpPr>
          <p:cNvPr id="261" name="Group 260">
            <a:extLst>
              <a:ext uri="{FF2B5EF4-FFF2-40B4-BE49-F238E27FC236}">
                <a16:creationId xmlns:a16="http://schemas.microsoft.com/office/drawing/2014/main" id="{BF364A67-10BF-4B82-BA14-F1E733D68798}"/>
              </a:ext>
            </a:extLst>
          </p:cNvPr>
          <p:cNvGrpSpPr/>
          <p:nvPr/>
        </p:nvGrpSpPr>
        <p:grpSpPr>
          <a:xfrm>
            <a:off x="5697183" y="2695118"/>
            <a:ext cx="2027451" cy="945791"/>
            <a:chOff x="5092505" y="3530381"/>
            <a:chExt cx="2352662" cy="1097500"/>
          </a:xfrm>
        </p:grpSpPr>
        <p:grpSp>
          <p:nvGrpSpPr>
            <p:cNvPr id="262" name="Group 261">
              <a:extLst>
                <a:ext uri="{FF2B5EF4-FFF2-40B4-BE49-F238E27FC236}">
                  <a16:creationId xmlns:a16="http://schemas.microsoft.com/office/drawing/2014/main" id="{E8A4A553-4A80-40C5-9DBA-BFDCC7018260}"/>
                </a:ext>
              </a:extLst>
            </p:cNvPr>
            <p:cNvGrpSpPr/>
            <p:nvPr/>
          </p:nvGrpSpPr>
          <p:grpSpPr>
            <a:xfrm>
              <a:off x="5092505" y="3921465"/>
              <a:ext cx="2352662" cy="706416"/>
              <a:chOff x="5092505" y="3995206"/>
              <a:chExt cx="2352662" cy="706416"/>
            </a:xfrm>
          </p:grpSpPr>
          <p:sp>
            <p:nvSpPr>
              <p:cNvPr id="283" name="Rectangle 14">
                <a:extLst>
                  <a:ext uri="{FF2B5EF4-FFF2-40B4-BE49-F238E27FC236}">
                    <a16:creationId xmlns:a16="http://schemas.microsoft.com/office/drawing/2014/main" id="{CB83790A-1FA2-4C26-A6EC-076C9927297A}"/>
                  </a:ext>
                </a:extLst>
              </p:cNvPr>
              <p:cNvSpPr>
                <a:spLocks noChangeArrowheads="1"/>
              </p:cNvSpPr>
              <p:nvPr/>
            </p:nvSpPr>
            <p:spPr bwMode="auto">
              <a:xfrm>
                <a:off x="5889825" y="4192169"/>
                <a:ext cx="66286" cy="509453"/>
              </a:xfrm>
              <a:prstGeom prst="rect">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284" name="Rectangle 15">
                <a:extLst>
                  <a:ext uri="{FF2B5EF4-FFF2-40B4-BE49-F238E27FC236}">
                    <a16:creationId xmlns:a16="http://schemas.microsoft.com/office/drawing/2014/main" id="{DB908174-1F51-4BB0-87F6-A19F220D8CE4}"/>
                  </a:ext>
                </a:extLst>
              </p:cNvPr>
              <p:cNvSpPr>
                <a:spLocks noChangeArrowheads="1"/>
              </p:cNvSpPr>
              <p:nvPr/>
            </p:nvSpPr>
            <p:spPr bwMode="auto">
              <a:xfrm>
                <a:off x="6546998" y="4192169"/>
                <a:ext cx="66286" cy="509453"/>
              </a:xfrm>
              <a:prstGeom prst="rect">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285" name="Freeform 5">
                <a:extLst>
                  <a:ext uri="{FF2B5EF4-FFF2-40B4-BE49-F238E27FC236}">
                    <a16:creationId xmlns:a16="http://schemas.microsoft.com/office/drawing/2014/main" id="{E9C12833-3994-4E02-9E48-5260D44CAAFC}"/>
                  </a:ext>
                </a:extLst>
              </p:cNvPr>
              <p:cNvSpPr>
                <a:spLocks/>
              </p:cNvSpPr>
              <p:nvPr/>
            </p:nvSpPr>
            <p:spPr bwMode="auto">
              <a:xfrm>
                <a:off x="5092505" y="3995206"/>
                <a:ext cx="2352662" cy="366939"/>
              </a:xfrm>
              <a:custGeom>
                <a:avLst/>
                <a:gdLst>
                  <a:gd name="T0" fmla="*/ 3526 w 3824"/>
                  <a:gd name="T1" fmla="*/ 596 h 596"/>
                  <a:gd name="T2" fmla="*/ 298 w 3824"/>
                  <a:gd name="T3" fmla="*/ 596 h 596"/>
                  <a:gd name="T4" fmla="*/ 0 w 3824"/>
                  <a:gd name="T5" fmla="*/ 298 h 596"/>
                  <a:gd name="T6" fmla="*/ 0 w 3824"/>
                  <a:gd name="T7" fmla="*/ 298 h 596"/>
                  <a:gd name="T8" fmla="*/ 298 w 3824"/>
                  <a:gd name="T9" fmla="*/ 0 h 596"/>
                  <a:gd name="T10" fmla="*/ 3526 w 3824"/>
                  <a:gd name="T11" fmla="*/ 0 h 596"/>
                  <a:gd name="T12" fmla="*/ 3824 w 3824"/>
                  <a:gd name="T13" fmla="*/ 298 h 596"/>
                  <a:gd name="T14" fmla="*/ 3824 w 3824"/>
                  <a:gd name="T15" fmla="*/ 298 h 596"/>
                  <a:gd name="T16" fmla="*/ 3526 w 3824"/>
                  <a:gd name="T17" fmla="*/ 596 h 5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24" h="596">
                    <a:moveTo>
                      <a:pt x="3526" y="596"/>
                    </a:moveTo>
                    <a:cubicBezTo>
                      <a:pt x="298" y="596"/>
                      <a:pt x="298" y="596"/>
                      <a:pt x="298" y="596"/>
                    </a:cubicBezTo>
                    <a:cubicBezTo>
                      <a:pt x="134" y="596"/>
                      <a:pt x="0" y="462"/>
                      <a:pt x="0" y="298"/>
                    </a:cubicBezTo>
                    <a:cubicBezTo>
                      <a:pt x="0" y="298"/>
                      <a:pt x="0" y="298"/>
                      <a:pt x="0" y="298"/>
                    </a:cubicBezTo>
                    <a:cubicBezTo>
                      <a:pt x="0" y="134"/>
                      <a:pt x="134" y="0"/>
                      <a:pt x="298" y="0"/>
                    </a:cubicBezTo>
                    <a:cubicBezTo>
                      <a:pt x="3526" y="0"/>
                      <a:pt x="3526" y="0"/>
                      <a:pt x="3526" y="0"/>
                    </a:cubicBezTo>
                    <a:cubicBezTo>
                      <a:pt x="3690" y="0"/>
                      <a:pt x="3824" y="134"/>
                      <a:pt x="3824" y="298"/>
                    </a:cubicBezTo>
                    <a:cubicBezTo>
                      <a:pt x="3824" y="298"/>
                      <a:pt x="3824" y="298"/>
                      <a:pt x="3824" y="298"/>
                    </a:cubicBezTo>
                    <a:cubicBezTo>
                      <a:pt x="3824" y="462"/>
                      <a:pt x="3690" y="596"/>
                      <a:pt x="3526" y="596"/>
                    </a:cubicBezTo>
                    <a:close/>
                  </a:path>
                </a:pathLst>
              </a:custGeom>
              <a:solidFill>
                <a:srgbClr val="F59324"/>
              </a:solidFill>
              <a:ln w="127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grpSp>
        <p:grpSp>
          <p:nvGrpSpPr>
            <p:cNvPr id="263" name="Group 262">
              <a:extLst>
                <a:ext uri="{FF2B5EF4-FFF2-40B4-BE49-F238E27FC236}">
                  <a16:creationId xmlns:a16="http://schemas.microsoft.com/office/drawing/2014/main" id="{77E70B4C-2293-4039-9431-E342013DC6A0}"/>
                </a:ext>
              </a:extLst>
            </p:cNvPr>
            <p:cNvGrpSpPr/>
            <p:nvPr/>
          </p:nvGrpSpPr>
          <p:grpSpPr>
            <a:xfrm>
              <a:off x="5483589" y="3983016"/>
              <a:ext cx="241470" cy="241470"/>
              <a:chOff x="2341661" y="3556349"/>
              <a:chExt cx="251607" cy="251607"/>
            </a:xfrm>
          </p:grpSpPr>
          <p:sp>
            <p:nvSpPr>
              <p:cNvPr id="281" name="Freeform 16">
                <a:extLst>
                  <a:ext uri="{FF2B5EF4-FFF2-40B4-BE49-F238E27FC236}">
                    <a16:creationId xmlns:a16="http://schemas.microsoft.com/office/drawing/2014/main" id="{D62CB478-8C4C-49FE-94EE-BCA029327BD4}"/>
                  </a:ext>
                </a:extLst>
              </p:cNvPr>
              <p:cNvSpPr>
                <a:spLocks/>
              </p:cNvSpPr>
              <p:nvPr/>
            </p:nvSpPr>
            <p:spPr bwMode="auto">
              <a:xfrm>
                <a:off x="2352567" y="3561390"/>
                <a:ext cx="212198" cy="230310"/>
              </a:xfrm>
              <a:custGeom>
                <a:avLst/>
                <a:gdLst>
                  <a:gd name="T0" fmla="*/ 32 w 32"/>
                  <a:gd name="T1" fmla="*/ 7 h 35"/>
                  <a:gd name="T2" fmla="*/ 18 w 32"/>
                  <a:gd name="T3" fmla="*/ 0 h 35"/>
                  <a:gd name="T4" fmla="*/ 0 w 32"/>
                  <a:gd name="T5" fmla="*/ 18 h 35"/>
                  <a:gd name="T6" fmla="*/ 11 w 32"/>
                  <a:gd name="T7" fmla="*/ 35 h 35"/>
                  <a:gd name="T8" fmla="*/ 32 w 32"/>
                  <a:gd name="T9" fmla="*/ 7 h 35"/>
                </a:gdLst>
                <a:ahLst/>
                <a:cxnLst>
                  <a:cxn ang="0">
                    <a:pos x="T0" y="T1"/>
                  </a:cxn>
                  <a:cxn ang="0">
                    <a:pos x="T2" y="T3"/>
                  </a:cxn>
                  <a:cxn ang="0">
                    <a:pos x="T4" y="T5"/>
                  </a:cxn>
                  <a:cxn ang="0">
                    <a:pos x="T6" y="T7"/>
                  </a:cxn>
                  <a:cxn ang="0">
                    <a:pos x="T8" y="T9"/>
                  </a:cxn>
                </a:cxnLst>
                <a:rect l="0" t="0" r="r" b="b"/>
                <a:pathLst>
                  <a:path w="32" h="35">
                    <a:moveTo>
                      <a:pt x="32" y="7"/>
                    </a:moveTo>
                    <a:cubicBezTo>
                      <a:pt x="28" y="3"/>
                      <a:pt x="23" y="0"/>
                      <a:pt x="18" y="0"/>
                    </a:cubicBezTo>
                    <a:cubicBezTo>
                      <a:pt x="8" y="0"/>
                      <a:pt x="0" y="8"/>
                      <a:pt x="0" y="18"/>
                    </a:cubicBezTo>
                    <a:cubicBezTo>
                      <a:pt x="0" y="26"/>
                      <a:pt x="4" y="32"/>
                      <a:pt x="11" y="35"/>
                    </a:cubicBezTo>
                    <a:cubicBezTo>
                      <a:pt x="12" y="22"/>
                      <a:pt x="20" y="11"/>
                      <a:pt x="32" y="7"/>
                    </a:cubicBezTo>
                    <a:close/>
                  </a:path>
                </a:pathLst>
              </a:custGeom>
              <a:solidFill>
                <a:schemeClr val="tx1">
                  <a:alpha val="46000"/>
                </a:schemeClr>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282" name="Oval 281">
                <a:extLst>
                  <a:ext uri="{FF2B5EF4-FFF2-40B4-BE49-F238E27FC236}">
                    <a16:creationId xmlns:a16="http://schemas.microsoft.com/office/drawing/2014/main" id="{118B0A37-218F-4818-8F92-DCEF8AD8A2DE}"/>
                  </a:ext>
                </a:extLst>
              </p:cNvPr>
              <p:cNvSpPr>
                <a:spLocks noChangeArrowheads="1"/>
              </p:cNvSpPr>
              <p:nvPr/>
            </p:nvSpPr>
            <p:spPr bwMode="auto">
              <a:xfrm>
                <a:off x="2341661" y="3556349"/>
                <a:ext cx="251607" cy="251607"/>
              </a:xfrm>
              <a:prstGeom prst="ellipse">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grpSp>
        <p:grpSp>
          <p:nvGrpSpPr>
            <p:cNvPr id="264" name="Group 263">
              <a:extLst>
                <a:ext uri="{FF2B5EF4-FFF2-40B4-BE49-F238E27FC236}">
                  <a16:creationId xmlns:a16="http://schemas.microsoft.com/office/drawing/2014/main" id="{EF3C970A-B697-4284-9C14-E6144B1D04CF}"/>
                </a:ext>
              </a:extLst>
            </p:cNvPr>
            <p:cNvGrpSpPr/>
            <p:nvPr/>
          </p:nvGrpSpPr>
          <p:grpSpPr>
            <a:xfrm>
              <a:off x="5813595" y="3983016"/>
              <a:ext cx="240996" cy="241470"/>
              <a:chOff x="2685521" y="3556349"/>
              <a:chExt cx="251113" cy="251607"/>
            </a:xfrm>
          </p:grpSpPr>
          <p:sp>
            <p:nvSpPr>
              <p:cNvPr id="279" name="Freeform 16">
                <a:extLst>
                  <a:ext uri="{FF2B5EF4-FFF2-40B4-BE49-F238E27FC236}">
                    <a16:creationId xmlns:a16="http://schemas.microsoft.com/office/drawing/2014/main" id="{A119F0EB-1735-44CC-BEE5-90DCEF49F7E0}"/>
                  </a:ext>
                </a:extLst>
              </p:cNvPr>
              <p:cNvSpPr>
                <a:spLocks/>
              </p:cNvSpPr>
              <p:nvPr/>
            </p:nvSpPr>
            <p:spPr bwMode="auto">
              <a:xfrm>
                <a:off x="2694107" y="3561390"/>
                <a:ext cx="212198" cy="230310"/>
              </a:xfrm>
              <a:custGeom>
                <a:avLst/>
                <a:gdLst>
                  <a:gd name="T0" fmla="*/ 32 w 32"/>
                  <a:gd name="T1" fmla="*/ 7 h 35"/>
                  <a:gd name="T2" fmla="*/ 18 w 32"/>
                  <a:gd name="T3" fmla="*/ 0 h 35"/>
                  <a:gd name="T4" fmla="*/ 0 w 32"/>
                  <a:gd name="T5" fmla="*/ 18 h 35"/>
                  <a:gd name="T6" fmla="*/ 11 w 32"/>
                  <a:gd name="T7" fmla="*/ 35 h 35"/>
                  <a:gd name="T8" fmla="*/ 32 w 32"/>
                  <a:gd name="T9" fmla="*/ 7 h 35"/>
                </a:gdLst>
                <a:ahLst/>
                <a:cxnLst>
                  <a:cxn ang="0">
                    <a:pos x="T0" y="T1"/>
                  </a:cxn>
                  <a:cxn ang="0">
                    <a:pos x="T2" y="T3"/>
                  </a:cxn>
                  <a:cxn ang="0">
                    <a:pos x="T4" y="T5"/>
                  </a:cxn>
                  <a:cxn ang="0">
                    <a:pos x="T6" y="T7"/>
                  </a:cxn>
                  <a:cxn ang="0">
                    <a:pos x="T8" y="T9"/>
                  </a:cxn>
                </a:cxnLst>
                <a:rect l="0" t="0" r="r" b="b"/>
                <a:pathLst>
                  <a:path w="32" h="35">
                    <a:moveTo>
                      <a:pt x="32" y="7"/>
                    </a:moveTo>
                    <a:cubicBezTo>
                      <a:pt x="28" y="3"/>
                      <a:pt x="23" y="0"/>
                      <a:pt x="18" y="0"/>
                    </a:cubicBezTo>
                    <a:cubicBezTo>
                      <a:pt x="8" y="0"/>
                      <a:pt x="0" y="8"/>
                      <a:pt x="0" y="18"/>
                    </a:cubicBezTo>
                    <a:cubicBezTo>
                      <a:pt x="0" y="26"/>
                      <a:pt x="4" y="32"/>
                      <a:pt x="11" y="35"/>
                    </a:cubicBezTo>
                    <a:cubicBezTo>
                      <a:pt x="12" y="22"/>
                      <a:pt x="20" y="11"/>
                      <a:pt x="32" y="7"/>
                    </a:cubicBezTo>
                    <a:close/>
                  </a:path>
                </a:pathLst>
              </a:custGeom>
              <a:solidFill>
                <a:schemeClr val="tx1">
                  <a:alpha val="46000"/>
                </a:schemeClr>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280" name="Oval 8">
                <a:extLst>
                  <a:ext uri="{FF2B5EF4-FFF2-40B4-BE49-F238E27FC236}">
                    <a16:creationId xmlns:a16="http://schemas.microsoft.com/office/drawing/2014/main" id="{F02057E3-F72F-47AA-B4B3-06EBA897F345}"/>
                  </a:ext>
                </a:extLst>
              </p:cNvPr>
              <p:cNvSpPr>
                <a:spLocks noChangeArrowheads="1"/>
              </p:cNvSpPr>
              <p:nvPr/>
            </p:nvSpPr>
            <p:spPr bwMode="auto">
              <a:xfrm>
                <a:off x="2685521" y="3556349"/>
                <a:ext cx="251113" cy="251607"/>
              </a:xfrm>
              <a:prstGeom prst="ellipse">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grpSp>
        <p:grpSp>
          <p:nvGrpSpPr>
            <p:cNvPr id="265" name="Group 264">
              <a:extLst>
                <a:ext uri="{FF2B5EF4-FFF2-40B4-BE49-F238E27FC236}">
                  <a16:creationId xmlns:a16="http://schemas.microsoft.com/office/drawing/2014/main" id="{33AE0E97-0D07-48D8-A210-F3BE16FF72B6}"/>
                </a:ext>
              </a:extLst>
            </p:cNvPr>
            <p:cNvGrpSpPr/>
            <p:nvPr/>
          </p:nvGrpSpPr>
          <p:grpSpPr>
            <a:xfrm>
              <a:off x="6140763" y="3983016"/>
              <a:ext cx="241470" cy="241470"/>
              <a:chOff x="3026424" y="3556349"/>
              <a:chExt cx="251607" cy="251607"/>
            </a:xfrm>
          </p:grpSpPr>
          <p:sp>
            <p:nvSpPr>
              <p:cNvPr id="277" name="Freeform 16">
                <a:extLst>
                  <a:ext uri="{FF2B5EF4-FFF2-40B4-BE49-F238E27FC236}">
                    <a16:creationId xmlns:a16="http://schemas.microsoft.com/office/drawing/2014/main" id="{11CBDE63-E209-447B-8027-98271E979353}"/>
                  </a:ext>
                </a:extLst>
              </p:cNvPr>
              <p:cNvSpPr>
                <a:spLocks/>
              </p:cNvSpPr>
              <p:nvPr/>
            </p:nvSpPr>
            <p:spPr bwMode="auto">
              <a:xfrm>
                <a:off x="3032011" y="3561390"/>
                <a:ext cx="212198" cy="230310"/>
              </a:xfrm>
              <a:custGeom>
                <a:avLst/>
                <a:gdLst>
                  <a:gd name="T0" fmla="*/ 32 w 32"/>
                  <a:gd name="T1" fmla="*/ 7 h 35"/>
                  <a:gd name="T2" fmla="*/ 18 w 32"/>
                  <a:gd name="T3" fmla="*/ 0 h 35"/>
                  <a:gd name="T4" fmla="*/ 0 w 32"/>
                  <a:gd name="T5" fmla="*/ 18 h 35"/>
                  <a:gd name="T6" fmla="*/ 11 w 32"/>
                  <a:gd name="T7" fmla="*/ 35 h 35"/>
                  <a:gd name="T8" fmla="*/ 32 w 32"/>
                  <a:gd name="T9" fmla="*/ 7 h 35"/>
                </a:gdLst>
                <a:ahLst/>
                <a:cxnLst>
                  <a:cxn ang="0">
                    <a:pos x="T0" y="T1"/>
                  </a:cxn>
                  <a:cxn ang="0">
                    <a:pos x="T2" y="T3"/>
                  </a:cxn>
                  <a:cxn ang="0">
                    <a:pos x="T4" y="T5"/>
                  </a:cxn>
                  <a:cxn ang="0">
                    <a:pos x="T6" y="T7"/>
                  </a:cxn>
                  <a:cxn ang="0">
                    <a:pos x="T8" y="T9"/>
                  </a:cxn>
                </a:cxnLst>
                <a:rect l="0" t="0" r="r" b="b"/>
                <a:pathLst>
                  <a:path w="32" h="35">
                    <a:moveTo>
                      <a:pt x="32" y="7"/>
                    </a:moveTo>
                    <a:cubicBezTo>
                      <a:pt x="28" y="3"/>
                      <a:pt x="23" y="0"/>
                      <a:pt x="18" y="0"/>
                    </a:cubicBezTo>
                    <a:cubicBezTo>
                      <a:pt x="8" y="0"/>
                      <a:pt x="0" y="8"/>
                      <a:pt x="0" y="18"/>
                    </a:cubicBezTo>
                    <a:cubicBezTo>
                      <a:pt x="0" y="26"/>
                      <a:pt x="4" y="32"/>
                      <a:pt x="11" y="35"/>
                    </a:cubicBezTo>
                    <a:cubicBezTo>
                      <a:pt x="12" y="22"/>
                      <a:pt x="20" y="11"/>
                      <a:pt x="32" y="7"/>
                    </a:cubicBezTo>
                    <a:close/>
                  </a:path>
                </a:pathLst>
              </a:custGeom>
              <a:solidFill>
                <a:schemeClr val="tx1">
                  <a:alpha val="46000"/>
                </a:schemeClr>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278" name="Oval 9">
                <a:extLst>
                  <a:ext uri="{FF2B5EF4-FFF2-40B4-BE49-F238E27FC236}">
                    <a16:creationId xmlns:a16="http://schemas.microsoft.com/office/drawing/2014/main" id="{C9666443-6799-4878-954F-B52AD04597C0}"/>
                  </a:ext>
                </a:extLst>
              </p:cNvPr>
              <p:cNvSpPr>
                <a:spLocks noChangeArrowheads="1"/>
              </p:cNvSpPr>
              <p:nvPr/>
            </p:nvSpPr>
            <p:spPr bwMode="auto">
              <a:xfrm>
                <a:off x="3026424" y="3556349"/>
                <a:ext cx="251607" cy="251607"/>
              </a:xfrm>
              <a:prstGeom prst="ellipse">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grpSp>
        <p:grpSp>
          <p:nvGrpSpPr>
            <p:cNvPr id="266" name="Group 265">
              <a:extLst>
                <a:ext uri="{FF2B5EF4-FFF2-40B4-BE49-F238E27FC236}">
                  <a16:creationId xmlns:a16="http://schemas.microsoft.com/office/drawing/2014/main" id="{CA7064AA-99DB-47A6-979C-5245B126874A}"/>
                </a:ext>
              </a:extLst>
            </p:cNvPr>
            <p:cNvGrpSpPr/>
            <p:nvPr/>
          </p:nvGrpSpPr>
          <p:grpSpPr>
            <a:xfrm>
              <a:off x="6463193" y="3983016"/>
              <a:ext cx="241470" cy="241470"/>
              <a:chOff x="3362390" y="3556349"/>
              <a:chExt cx="251607" cy="251607"/>
            </a:xfrm>
          </p:grpSpPr>
          <p:sp>
            <p:nvSpPr>
              <p:cNvPr id="275" name="Freeform 16">
                <a:extLst>
                  <a:ext uri="{FF2B5EF4-FFF2-40B4-BE49-F238E27FC236}">
                    <a16:creationId xmlns:a16="http://schemas.microsoft.com/office/drawing/2014/main" id="{C38F77B1-5C41-456E-9619-665449853AA0}"/>
                  </a:ext>
                </a:extLst>
              </p:cNvPr>
              <p:cNvSpPr>
                <a:spLocks/>
              </p:cNvSpPr>
              <p:nvPr/>
            </p:nvSpPr>
            <p:spPr bwMode="auto">
              <a:xfrm>
                <a:off x="3363196" y="3561390"/>
                <a:ext cx="212198" cy="230310"/>
              </a:xfrm>
              <a:custGeom>
                <a:avLst/>
                <a:gdLst>
                  <a:gd name="T0" fmla="*/ 32 w 32"/>
                  <a:gd name="T1" fmla="*/ 7 h 35"/>
                  <a:gd name="T2" fmla="*/ 18 w 32"/>
                  <a:gd name="T3" fmla="*/ 0 h 35"/>
                  <a:gd name="T4" fmla="*/ 0 w 32"/>
                  <a:gd name="T5" fmla="*/ 18 h 35"/>
                  <a:gd name="T6" fmla="*/ 11 w 32"/>
                  <a:gd name="T7" fmla="*/ 35 h 35"/>
                  <a:gd name="T8" fmla="*/ 32 w 32"/>
                  <a:gd name="T9" fmla="*/ 7 h 35"/>
                </a:gdLst>
                <a:ahLst/>
                <a:cxnLst>
                  <a:cxn ang="0">
                    <a:pos x="T0" y="T1"/>
                  </a:cxn>
                  <a:cxn ang="0">
                    <a:pos x="T2" y="T3"/>
                  </a:cxn>
                  <a:cxn ang="0">
                    <a:pos x="T4" y="T5"/>
                  </a:cxn>
                  <a:cxn ang="0">
                    <a:pos x="T6" y="T7"/>
                  </a:cxn>
                  <a:cxn ang="0">
                    <a:pos x="T8" y="T9"/>
                  </a:cxn>
                </a:cxnLst>
                <a:rect l="0" t="0" r="r" b="b"/>
                <a:pathLst>
                  <a:path w="32" h="35">
                    <a:moveTo>
                      <a:pt x="32" y="7"/>
                    </a:moveTo>
                    <a:cubicBezTo>
                      <a:pt x="28" y="3"/>
                      <a:pt x="23" y="0"/>
                      <a:pt x="18" y="0"/>
                    </a:cubicBezTo>
                    <a:cubicBezTo>
                      <a:pt x="8" y="0"/>
                      <a:pt x="0" y="8"/>
                      <a:pt x="0" y="18"/>
                    </a:cubicBezTo>
                    <a:cubicBezTo>
                      <a:pt x="0" y="26"/>
                      <a:pt x="4" y="32"/>
                      <a:pt x="11" y="35"/>
                    </a:cubicBezTo>
                    <a:cubicBezTo>
                      <a:pt x="12" y="22"/>
                      <a:pt x="20" y="11"/>
                      <a:pt x="32" y="7"/>
                    </a:cubicBezTo>
                    <a:close/>
                  </a:path>
                </a:pathLst>
              </a:custGeom>
              <a:solidFill>
                <a:schemeClr val="tx1">
                  <a:alpha val="46000"/>
                </a:schemeClr>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276" name="Oval 10">
                <a:extLst>
                  <a:ext uri="{FF2B5EF4-FFF2-40B4-BE49-F238E27FC236}">
                    <a16:creationId xmlns:a16="http://schemas.microsoft.com/office/drawing/2014/main" id="{8D4B286E-162B-41CF-B65E-3B11DA8BD4BB}"/>
                  </a:ext>
                </a:extLst>
              </p:cNvPr>
              <p:cNvSpPr>
                <a:spLocks noChangeArrowheads="1"/>
              </p:cNvSpPr>
              <p:nvPr/>
            </p:nvSpPr>
            <p:spPr bwMode="auto">
              <a:xfrm>
                <a:off x="3362390" y="3556349"/>
                <a:ext cx="251607" cy="251607"/>
              </a:xfrm>
              <a:prstGeom prst="ellipse">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grpSp>
        <p:grpSp>
          <p:nvGrpSpPr>
            <p:cNvPr id="267" name="Group 266">
              <a:extLst>
                <a:ext uri="{FF2B5EF4-FFF2-40B4-BE49-F238E27FC236}">
                  <a16:creationId xmlns:a16="http://schemas.microsoft.com/office/drawing/2014/main" id="{8E89A07A-460C-464C-9E8D-75CAA43140F0}"/>
                </a:ext>
              </a:extLst>
            </p:cNvPr>
            <p:cNvGrpSpPr/>
            <p:nvPr/>
          </p:nvGrpSpPr>
          <p:grpSpPr>
            <a:xfrm>
              <a:off x="6790361" y="3983016"/>
              <a:ext cx="241470" cy="241470"/>
              <a:chOff x="3703292" y="3556349"/>
              <a:chExt cx="251607" cy="251607"/>
            </a:xfrm>
          </p:grpSpPr>
          <p:sp>
            <p:nvSpPr>
              <p:cNvPr id="273" name="Freeform 16">
                <a:extLst>
                  <a:ext uri="{FF2B5EF4-FFF2-40B4-BE49-F238E27FC236}">
                    <a16:creationId xmlns:a16="http://schemas.microsoft.com/office/drawing/2014/main" id="{65138E14-3E6B-43CA-8563-2112704B9A66}"/>
                  </a:ext>
                </a:extLst>
              </p:cNvPr>
              <p:cNvSpPr>
                <a:spLocks/>
              </p:cNvSpPr>
              <p:nvPr/>
            </p:nvSpPr>
            <p:spPr bwMode="auto">
              <a:xfrm>
                <a:off x="3709158" y="3561390"/>
                <a:ext cx="212198" cy="230310"/>
              </a:xfrm>
              <a:custGeom>
                <a:avLst/>
                <a:gdLst>
                  <a:gd name="T0" fmla="*/ 32 w 32"/>
                  <a:gd name="T1" fmla="*/ 7 h 35"/>
                  <a:gd name="T2" fmla="*/ 18 w 32"/>
                  <a:gd name="T3" fmla="*/ 0 h 35"/>
                  <a:gd name="T4" fmla="*/ 0 w 32"/>
                  <a:gd name="T5" fmla="*/ 18 h 35"/>
                  <a:gd name="T6" fmla="*/ 11 w 32"/>
                  <a:gd name="T7" fmla="*/ 35 h 35"/>
                  <a:gd name="T8" fmla="*/ 32 w 32"/>
                  <a:gd name="T9" fmla="*/ 7 h 35"/>
                </a:gdLst>
                <a:ahLst/>
                <a:cxnLst>
                  <a:cxn ang="0">
                    <a:pos x="T0" y="T1"/>
                  </a:cxn>
                  <a:cxn ang="0">
                    <a:pos x="T2" y="T3"/>
                  </a:cxn>
                  <a:cxn ang="0">
                    <a:pos x="T4" y="T5"/>
                  </a:cxn>
                  <a:cxn ang="0">
                    <a:pos x="T6" y="T7"/>
                  </a:cxn>
                  <a:cxn ang="0">
                    <a:pos x="T8" y="T9"/>
                  </a:cxn>
                </a:cxnLst>
                <a:rect l="0" t="0" r="r" b="b"/>
                <a:pathLst>
                  <a:path w="32" h="35">
                    <a:moveTo>
                      <a:pt x="32" y="7"/>
                    </a:moveTo>
                    <a:cubicBezTo>
                      <a:pt x="28" y="3"/>
                      <a:pt x="23" y="0"/>
                      <a:pt x="18" y="0"/>
                    </a:cubicBezTo>
                    <a:cubicBezTo>
                      <a:pt x="8" y="0"/>
                      <a:pt x="0" y="8"/>
                      <a:pt x="0" y="18"/>
                    </a:cubicBezTo>
                    <a:cubicBezTo>
                      <a:pt x="0" y="26"/>
                      <a:pt x="4" y="32"/>
                      <a:pt x="11" y="35"/>
                    </a:cubicBezTo>
                    <a:cubicBezTo>
                      <a:pt x="12" y="22"/>
                      <a:pt x="20" y="11"/>
                      <a:pt x="32" y="7"/>
                    </a:cubicBezTo>
                    <a:close/>
                  </a:path>
                </a:pathLst>
              </a:custGeom>
              <a:solidFill>
                <a:schemeClr val="tx1">
                  <a:alpha val="46000"/>
                </a:schemeClr>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274" name="Oval 11">
                <a:extLst>
                  <a:ext uri="{FF2B5EF4-FFF2-40B4-BE49-F238E27FC236}">
                    <a16:creationId xmlns:a16="http://schemas.microsoft.com/office/drawing/2014/main" id="{761C6DEC-54D9-4499-B4A6-2DD18E227886}"/>
                  </a:ext>
                </a:extLst>
              </p:cNvPr>
              <p:cNvSpPr>
                <a:spLocks noChangeArrowheads="1"/>
              </p:cNvSpPr>
              <p:nvPr/>
            </p:nvSpPr>
            <p:spPr bwMode="auto">
              <a:xfrm>
                <a:off x="3703292" y="3556349"/>
                <a:ext cx="251607" cy="251607"/>
              </a:xfrm>
              <a:prstGeom prst="ellipse">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grpSp>
        <p:grpSp>
          <p:nvGrpSpPr>
            <p:cNvPr id="268" name="Group 267">
              <a:extLst>
                <a:ext uri="{FF2B5EF4-FFF2-40B4-BE49-F238E27FC236}">
                  <a16:creationId xmlns:a16="http://schemas.microsoft.com/office/drawing/2014/main" id="{113F2156-4787-458E-BF08-2A04CD593AB8}"/>
                </a:ext>
              </a:extLst>
            </p:cNvPr>
            <p:cNvGrpSpPr/>
            <p:nvPr/>
          </p:nvGrpSpPr>
          <p:grpSpPr>
            <a:xfrm>
              <a:off x="5269582" y="3530381"/>
              <a:ext cx="2158037" cy="391086"/>
              <a:chOff x="2118670" y="3084712"/>
              <a:chExt cx="2248633" cy="407504"/>
            </a:xfrm>
            <a:solidFill>
              <a:srgbClr val="61615F"/>
            </a:solidFill>
          </p:grpSpPr>
          <p:sp>
            <p:nvSpPr>
              <p:cNvPr id="269" name="Rectangle 17">
                <a:extLst>
                  <a:ext uri="{FF2B5EF4-FFF2-40B4-BE49-F238E27FC236}">
                    <a16:creationId xmlns:a16="http://schemas.microsoft.com/office/drawing/2014/main" id="{E0877247-0AC7-45EC-8702-E627B7B1E24B}"/>
                  </a:ext>
                </a:extLst>
              </p:cNvPr>
              <p:cNvSpPr>
                <a:spLocks noChangeArrowheads="1"/>
              </p:cNvSpPr>
              <p:nvPr/>
            </p:nvSpPr>
            <p:spPr bwMode="auto">
              <a:xfrm>
                <a:off x="3368126" y="3084712"/>
                <a:ext cx="374449" cy="407504"/>
              </a:xfrm>
              <a:prstGeom prst="rect">
                <a:avLst/>
              </a:prstGeom>
              <a:solidFill>
                <a:schemeClr val="accent2"/>
              </a:solidFill>
              <a:ln w="1270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270" name="Rectangle 18">
                <a:extLst>
                  <a:ext uri="{FF2B5EF4-FFF2-40B4-BE49-F238E27FC236}">
                    <a16:creationId xmlns:a16="http://schemas.microsoft.com/office/drawing/2014/main" id="{B6BB55A5-F0F9-4674-8F27-51E4E2289E02}"/>
                  </a:ext>
                </a:extLst>
              </p:cNvPr>
              <p:cNvSpPr>
                <a:spLocks noChangeArrowheads="1"/>
              </p:cNvSpPr>
              <p:nvPr/>
            </p:nvSpPr>
            <p:spPr bwMode="auto">
              <a:xfrm>
                <a:off x="2743398" y="3084712"/>
                <a:ext cx="374449" cy="407504"/>
              </a:xfrm>
              <a:prstGeom prst="rect">
                <a:avLst/>
              </a:prstGeom>
              <a:solidFill>
                <a:schemeClr val="accent2"/>
              </a:solidFill>
              <a:ln w="1270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271" name="Rectangle 19">
                <a:extLst>
                  <a:ext uri="{FF2B5EF4-FFF2-40B4-BE49-F238E27FC236}">
                    <a16:creationId xmlns:a16="http://schemas.microsoft.com/office/drawing/2014/main" id="{7D1014C6-269B-4E5D-8535-339BA6980D49}"/>
                  </a:ext>
                </a:extLst>
              </p:cNvPr>
              <p:cNvSpPr>
                <a:spLocks noChangeArrowheads="1"/>
              </p:cNvSpPr>
              <p:nvPr/>
            </p:nvSpPr>
            <p:spPr bwMode="auto">
              <a:xfrm>
                <a:off x="2118670" y="3084712"/>
                <a:ext cx="374449" cy="407504"/>
              </a:xfrm>
              <a:prstGeom prst="rect">
                <a:avLst/>
              </a:prstGeom>
              <a:solidFill>
                <a:schemeClr val="accent2"/>
              </a:solidFill>
              <a:ln w="1270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272" name="Rectangle 17">
                <a:extLst>
                  <a:ext uri="{FF2B5EF4-FFF2-40B4-BE49-F238E27FC236}">
                    <a16:creationId xmlns:a16="http://schemas.microsoft.com/office/drawing/2014/main" id="{0C54DAC6-E738-45BE-A6A5-CC479413D302}"/>
                  </a:ext>
                </a:extLst>
              </p:cNvPr>
              <p:cNvSpPr>
                <a:spLocks noChangeArrowheads="1"/>
              </p:cNvSpPr>
              <p:nvPr/>
            </p:nvSpPr>
            <p:spPr bwMode="auto">
              <a:xfrm>
                <a:off x="3992854" y="3084712"/>
                <a:ext cx="374449" cy="407504"/>
              </a:xfrm>
              <a:prstGeom prst="rect">
                <a:avLst/>
              </a:prstGeom>
              <a:solidFill>
                <a:schemeClr val="accent2"/>
              </a:solidFill>
              <a:ln w="1270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grpSp>
      </p:grpSp>
      <p:sp>
        <p:nvSpPr>
          <p:cNvPr id="364" name="Freeform: Shape 363">
            <a:extLst>
              <a:ext uri="{FF2B5EF4-FFF2-40B4-BE49-F238E27FC236}">
                <a16:creationId xmlns:a16="http://schemas.microsoft.com/office/drawing/2014/main" id="{BA7C9C42-18E3-4D26-9B80-9F08D4AF2F78}"/>
              </a:ext>
            </a:extLst>
          </p:cNvPr>
          <p:cNvSpPr/>
          <p:nvPr/>
        </p:nvSpPr>
        <p:spPr>
          <a:xfrm>
            <a:off x="-2" y="-2"/>
            <a:ext cx="9144000" cy="5143500"/>
          </a:xfrm>
          <a:custGeom>
            <a:avLst/>
            <a:gdLst>
              <a:gd name="connsiteX0" fmla="*/ 0 w 9144000"/>
              <a:gd name="connsiteY0" fmla="*/ 0 h 5143500"/>
              <a:gd name="connsiteX1" fmla="*/ 9144000 w 9144000"/>
              <a:gd name="connsiteY1" fmla="*/ 0 h 5143500"/>
              <a:gd name="connsiteX2" fmla="*/ 9144000 w 9144000"/>
              <a:gd name="connsiteY2" fmla="*/ 5143500 h 5143500"/>
              <a:gd name="connsiteX3" fmla="*/ 0 w 9144000"/>
              <a:gd name="connsiteY3" fmla="*/ 5143500 h 5143500"/>
              <a:gd name="connsiteX4" fmla="*/ 0 w 9144000"/>
              <a:gd name="connsiteY4" fmla="*/ 0 h 5143500"/>
              <a:gd name="connsiteX5" fmla="*/ 2205585 w 9144000"/>
              <a:gd name="connsiteY5" fmla="*/ 700976 h 5143500"/>
              <a:gd name="connsiteX6" fmla="*/ 1600729 w 9144000"/>
              <a:gd name="connsiteY6" fmla="*/ 1305832 h 5143500"/>
              <a:gd name="connsiteX7" fmla="*/ 2205585 w 9144000"/>
              <a:gd name="connsiteY7" fmla="*/ 1910688 h 5143500"/>
              <a:gd name="connsiteX8" fmla="*/ 2810441 w 9144000"/>
              <a:gd name="connsiteY8" fmla="*/ 1305832 h 5143500"/>
              <a:gd name="connsiteX9" fmla="*/ 2205585 w 9144000"/>
              <a:gd name="connsiteY9" fmla="*/ 700976 h 5143500"/>
              <a:gd name="connsiteX10" fmla="*/ 879477 w 9144000"/>
              <a:gd name="connsiteY10" fmla="*/ 1576707 h 5143500"/>
              <a:gd name="connsiteX11" fmla="*/ 347409 w 9144000"/>
              <a:gd name="connsiteY11" fmla="*/ 2108775 h 5143500"/>
              <a:gd name="connsiteX12" fmla="*/ 879477 w 9144000"/>
              <a:gd name="connsiteY12" fmla="*/ 2640843 h 5143500"/>
              <a:gd name="connsiteX13" fmla="*/ 1411545 w 9144000"/>
              <a:gd name="connsiteY13" fmla="*/ 2108775 h 5143500"/>
              <a:gd name="connsiteX14" fmla="*/ 879477 w 9144000"/>
              <a:gd name="connsiteY14" fmla="*/ 1576707 h 5143500"/>
              <a:gd name="connsiteX15" fmla="*/ 6510744 w 9144000"/>
              <a:gd name="connsiteY15" fmla="*/ 2391945 h 5143500"/>
              <a:gd name="connsiteX16" fmla="*/ 5905888 w 9144000"/>
              <a:gd name="connsiteY16" fmla="*/ 2996801 h 5143500"/>
              <a:gd name="connsiteX17" fmla="*/ 6510744 w 9144000"/>
              <a:gd name="connsiteY17" fmla="*/ 3601657 h 5143500"/>
              <a:gd name="connsiteX18" fmla="*/ 7115600 w 9144000"/>
              <a:gd name="connsiteY18" fmla="*/ 2996801 h 5143500"/>
              <a:gd name="connsiteX19" fmla="*/ 6510744 w 9144000"/>
              <a:gd name="connsiteY19" fmla="*/ 2391945 h 5143500"/>
              <a:gd name="connsiteX20" fmla="*/ 8099112 w 9144000"/>
              <a:gd name="connsiteY20" fmla="*/ 3069786 h 5143500"/>
              <a:gd name="connsiteX21" fmla="*/ 7702845 w 9144000"/>
              <a:gd name="connsiteY21" fmla="*/ 3466053 h 5143500"/>
              <a:gd name="connsiteX22" fmla="*/ 8099112 w 9144000"/>
              <a:gd name="connsiteY22" fmla="*/ 3862320 h 5143500"/>
              <a:gd name="connsiteX23" fmla="*/ 8495379 w 9144000"/>
              <a:gd name="connsiteY23" fmla="*/ 3466053 h 5143500"/>
              <a:gd name="connsiteX24" fmla="*/ 8099112 w 9144000"/>
              <a:gd name="connsiteY24" fmla="*/ 3069786 h 5143500"/>
              <a:gd name="connsiteX25" fmla="*/ 2478377 w 9144000"/>
              <a:gd name="connsiteY25" fmla="*/ 2952385 h 5143500"/>
              <a:gd name="connsiteX26" fmla="*/ 1697105 w 9144000"/>
              <a:gd name="connsiteY26" fmla="*/ 3733657 h 5143500"/>
              <a:gd name="connsiteX27" fmla="*/ 2478377 w 9144000"/>
              <a:gd name="connsiteY27" fmla="*/ 4514929 h 5143500"/>
              <a:gd name="connsiteX28" fmla="*/ 3259649 w 9144000"/>
              <a:gd name="connsiteY28" fmla="*/ 3733657 h 5143500"/>
              <a:gd name="connsiteX29" fmla="*/ 2478377 w 9144000"/>
              <a:gd name="connsiteY29" fmla="*/ 2952385 h 5143500"/>
              <a:gd name="connsiteX30" fmla="*/ 5060034 w 9144000"/>
              <a:gd name="connsiteY30" fmla="*/ 3052363 h 5143500"/>
              <a:gd name="connsiteX31" fmla="*/ 4455178 w 9144000"/>
              <a:gd name="connsiteY31" fmla="*/ 3657219 h 5143500"/>
              <a:gd name="connsiteX32" fmla="*/ 5060034 w 9144000"/>
              <a:gd name="connsiteY32" fmla="*/ 4262075 h 5143500"/>
              <a:gd name="connsiteX33" fmla="*/ 5664890 w 9144000"/>
              <a:gd name="connsiteY33" fmla="*/ 3657219 h 5143500"/>
              <a:gd name="connsiteX34" fmla="*/ 5060034 w 9144000"/>
              <a:gd name="connsiteY34" fmla="*/ 3052363 h 5143500"/>
              <a:gd name="connsiteX35" fmla="*/ 7439470 w 9144000"/>
              <a:gd name="connsiteY35" fmla="*/ 4006932 h 5143500"/>
              <a:gd name="connsiteX36" fmla="*/ 7043203 w 9144000"/>
              <a:gd name="connsiteY36" fmla="*/ 4403199 h 5143500"/>
              <a:gd name="connsiteX37" fmla="*/ 7439470 w 9144000"/>
              <a:gd name="connsiteY37" fmla="*/ 4799466 h 5143500"/>
              <a:gd name="connsiteX38" fmla="*/ 7835737 w 9144000"/>
              <a:gd name="connsiteY38" fmla="*/ 4403199 h 5143500"/>
              <a:gd name="connsiteX39" fmla="*/ 7439470 w 9144000"/>
              <a:gd name="connsiteY39" fmla="*/ 4006932 h 5143500"/>
              <a:gd name="connsiteX40" fmla="*/ 4138986 w 9144000"/>
              <a:gd name="connsiteY40" fmla="*/ 3865905 h 5143500"/>
              <a:gd name="connsiteX41" fmla="*/ 3742719 w 9144000"/>
              <a:gd name="connsiteY41" fmla="*/ 4262172 h 5143500"/>
              <a:gd name="connsiteX42" fmla="*/ 4138986 w 9144000"/>
              <a:gd name="connsiteY42" fmla="*/ 4658439 h 5143500"/>
              <a:gd name="connsiteX43" fmla="*/ 4535253 w 9144000"/>
              <a:gd name="connsiteY43" fmla="*/ 4262172 h 5143500"/>
              <a:gd name="connsiteX44" fmla="*/ 4138986 w 9144000"/>
              <a:gd name="connsiteY44" fmla="*/ 3865905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9144000" h="5143500">
                <a:moveTo>
                  <a:pt x="0" y="0"/>
                </a:moveTo>
                <a:lnTo>
                  <a:pt x="9144000" y="0"/>
                </a:lnTo>
                <a:lnTo>
                  <a:pt x="9144000" y="5143500"/>
                </a:lnTo>
                <a:lnTo>
                  <a:pt x="0" y="5143500"/>
                </a:lnTo>
                <a:lnTo>
                  <a:pt x="0" y="0"/>
                </a:lnTo>
                <a:close/>
                <a:moveTo>
                  <a:pt x="2205585" y="700976"/>
                </a:moveTo>
                <a:cubicBezTo>
                  <a:pt x="1871532" y="700976"/>
                  <a:pt x="1600729" y="971779"/>
                  <a:pt x="1600729" y="1305832"/>
                </a:cubicBezTo>
                <a:cubicBezTo>
                  <a:pt x="1600729" y="1639885"/>
                  <a:pt x="1871532" y="1910688"/>
                  <a:pt x="2205585" y="1910688"/>
                </a:cubicBezTo>
                <a:cubicBezTo>
                  <a:pt x="2539638" y="1910688"/>
                  <a:pt x="2810441" y="1639885"/>
                  <a:pt x="2810441" y="1305832"/>
                </a:cubicBezTo>
                <a:cubicBezTo>
                  <a:pt x="2810441" y="971779"/>
                  <a:pt x="2539638" y="700976"/>
                  <a:pt x="2205585" y="700976"/>
                </a:cubicBezTo>
                <a:close/>
                <a:moveTo>
                  <a:pt x="879477" y="1576707"/>
                </a:moveTo>
                <a:cubicBezTo>
                  <a:pt x="585624" y="1576707"/>
                  <a:pt x="347409" y="1814922"/>
                  <a:pt x="347409" y="2108775"/>
                </a:cubicBezTo>
                <a:cubicBezTo>
                  <a:pt x="347409" y="2402628"/>
                  <a:pt x="585624" y="2640843"/>
                  <a:pt x="879477" y="2640843"/>
                </a:cubicBezTo>
                <a:cubicBezTo>
                  <a:pt x="1173330" y="2640843"/>
                  <a:pt x="1411545" y="2402628"/>
                  <a:pt x="1411545" y="2108775"/>
                </a:cubicBezTo>
                <a:cubicBezTo>
                  <a:pt x="1411545" y="1814922"/>
                  <a:pt x="1173330" y="1576707"/>
                  <a:pt x="879477" y="1576707"/>
                </a:cubicBezTo>
                <a:close/>
                <a:moveTo>
                  <a:pt x="6510744" y="2391945"/>
                </a:moveTo>
                <a:cubicBezTo>
                  <a:pt x="6176691" y="2391945"/>
                  <a:pt x="5905888" y="2662748"/>
                  <a:pt x="5905888" y="2996801"/>
                </a:cubicBezTo>
                <a:cubicBezTo>
                  <a:pt x="5905888" y="3330854"/>
                  <a:pt x="6176691" y="3601657"/>
                  <a:pt x="6510744" y="3601657"/>
                </a:cubicBezTo>
                <a:cubicBezTo>
                  <a:pt x="6844797" y="3601657"/>
                  <a:pt x="7115600" y="3330854"/>
                  <a:pt x="7115600" y="2996801"/>
                </a:cubicBezTo>
                <a:cubicBezTo>
                  <a:pt x="7115600" y="2662748"/>
                  <a:pt x="6844797" y="2391945"/>
                  <a:pt x="6510744" y="2391945"/>
                </a:cubicBezTo>
                <a:close/>
                <a:moveTo>
                  <a:pt x="8099112" y="3069786"/>
                </a:moveTo>
                <a:cubicBezTo>
                  <a:pt x="7880260" y="3069786"/>
                  <a:pt x="7702845" y="3247201"/>
                  <a:pt x="7702845" y="3466053"/>
                </a:cubicBezTo>
                <a:cubicBezTo>
                  <a:pt x="7702845" y="3684905"/>
                  <a:pt x="7880260" y="3862320"/>
                  <a:pt x="8099112" y="3862320"/>
                </a:cubicBezTo>
                <a:cubicBezTo>
                  <a:pt x="8317964" y="3862320"/>
                  <a:pt x="8495379" y="3684905"/>
                  <a:pt x="8495379" y="3466053"/>
                </a:cubicBezTo>
                <a:cubicBezTo>
                  <a:pt x="8495379" y="3247201"/>
                  <a:pt x="8317964" y="3069786"/>
                  <a:pt x="8099112" y="3069786"/>
                </a:cubicBezTo>
                <a:close/>
                <a:moveTo>
                  <a:pt x="2478377" y="2952385"/>
                </a:moveTo>
                <a:cubicBezTo>
                  <a:pt x="2046892" y="2952385"/>
                  <a:pt x="1697105" y="3302172"/>
                  <a:pt x="1697105" y="3733657"/>
                </a:cubicBezTo>
                <a:cubicBezTo>
                  <a:pt x="1697105" y="4165142"/>
                  <a:pt x="2046892" y="4514929"/>
                  <a:pt x="2478377" y="4514929"/>
                </a:cubicBezTo>
                <a:cubicBezTo>
                  <a:pt x="2909862" y="4514929"/>
                  <a:pt x="3259649" y="4165142"/>
                  <a:pt x="3259649" y="3733657"/>
                </a:cubicBezTo>
                <a:cubicBezTo>
                  <a:pt x="3259649" y="3302172"/>
                  <a:pt x="2909862" y="2952385"/>
                  <a:pt x="2478377" y="2952385"/>
                </a:cubicBezTo>
                <a:close/>
                <a:moveTo>
                  <a:pt x="5060034" y="3052363"/>
                </a:moveTo>
                <a:cubicBezTo>
                  <a:pt x="4725981" y="3052363"/>
                  <a:pt x="4455178" y="3323166"/>
                  <a:pt x="4455178" y="3657219"/>
                </a:cubicBezTo>
                <a:cubicBezTo>
                  <a:pt x="4455178" y="3991272"/>
                  <a:pt x="4725981" y="4262075"/>
                  <a:pt x="5060034" y="4262075"/>
                </a:cubicBezTo>
                <a:cubicBezTo>
                  <a:pt x="5394087" y="4262075"/>
                  <a:pt x="5664890" y="3991272"/>
                  <a:pt x="5664890" y="3657219"/>
                </a:cubicBezTo>
                <a:cubicBezTo>
                  <a:pt x="5664890" y="3323166"/>
                  <a:pt x="5394087" y="3052363"/>
                  <a:pt x="5060034" y="3052363"/>
                </a:cubicBezTo>
                <a:close/>
                <a:moveTo>
                  <a:pt x="7439470" y="4006932"/>
                </a:moveTo>
                <a:cubicBezTo>
                  <a:pt x="7220618" y="4006932"/>
                  <a:pt x="7043203" y="4184347"/>
                  <a:pt x="7043203" y="4403199"/>
                </a:cubicBezTo>
                <a:cubicBezTo>
                  <a:pt x="7043203" y="4622051"/>
                  <a:pt x="7220618" y="4799466"/>
                  <a:pt x="7439470" y="4799466"/>
                </a:cubicBezTo>
                <a:cubicBezTo>
                  <a:pt x="7658322" y="4799466"/>
                  <a:pt x="7835737" y="4622051"/>
                  <a:pt x="7835737" y="4403199"/>
                </a:cubicBezTo>
                <a:cubicBezTo>
                  <a:pt x="7835737" y="4184347"/>
                  <a:pt x="7658322" y="4006932"/>
                  <a:pt x="7439470" y="4006932"/>
                </a:cubicBezTo>
                <a:close/>
                <a:moveTo>
                  <a:pt x="4138986" y="3865905"/>
                </a:moveTo>
                <a:cubicBezTo>
                  <a:pt x="3920134" y="3865905"/>
                  <a:pt x="3742719" y="4043320"/>
                  <a:pt x="3742719" y="4262172"/>
                </a:cubicBezTo>
                <a:cubicBezTo>
                  <a:pt x="3742719" y="4481024"/>
                  <a:pt x="3920134" y="4658439"/>
                  <a:pt x="4138986" y="4658439"/>
                </a:cubicBezTo>
                <a:cubicBezTo>
                  <a:pt x="4357838" y="4658439"/>
                  <a:pt x="4535253" y="4481024"/>
                  <a:pt x="4535253" y="4262172"/>
                </a:cubicBezTo>
                <a:cubicBezTo>
                  <a:pt x="4535253" y="4043320"/>
                  <a:pt x="4357838" y="3865905"/>
                  <a:pt x="4138986" y="3865905"/>
                </a:cubicBezTo>
                <a:close/>
              </a:path>
            </a:pathLst>
          </a:custGeom>
          <a:solidFill>
            <a:schemeClr val="accent2"/>
          </a:solidFill>
          <a:ln w="19050">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208" name="Freeform: Shape 207">
            <a:extLst>
              <a:ext uri="{FF2B5EF4-FFF2-40B4-BE49-F238E27FC236}">
                <a16:creationId xmlns:a16="http://schemas.microsoft.com/office/drawing/2014/main" id="{5D8ABAB4-7972-4F44-8168-E51FA071032B}"/>
              </a:ext>
            </a:extLst>
          </p:cNvPr>
          <p:cNvSpPr/>
          <p:nvPr/>
        </p:nvSpPr>
        <p:spPr>
          <a:xfrm rot="1996534">
            <a:off x="6542900" y="358870"/>
            <a:ext cx="2073930" cy="620999"/>
          </a:xfrm>
          <a:custGeom>
            <a:avLst/>
            <a:gdLst>
              <a:gd name="connsiteX0" fmla="*/ 394091 w 2073930"/>
              <a:gd name="connsiteY0" fmla="*/ 201770 h 620999"/>
              <a:gd name="connsiteX1" fmla="*/ 2005337 w 2073930"/>
              <a:gd name="connsiteY1" fmla="*/ 498174 h 620999"/>
              <a:gd name="connsiteX2" fmla="*/ 2063718 w 2073930"/>
              <a:gd name="connsiteY2" fmla="*/ 598279 h 620999"/>
              <a:gd name="connsiteX3" fmla="*/ 2073930 w 2073930"/>
              <a:gd name="connsiteY3" fmla="*/ 620999 h 620999"/>
              <a:gd name="connsiteX4" fmla="*/ 0 w 2073930"/>
              <a:gd name="connsiteY4" fmla="*/ 620999 h 620999"/>
              <a:gd name="connsiteX5" fmla="*/ 57446 w 2073930"/>
              <a:gd name="connsiteY5" fmla="*/ 529089 h 620999"/>
              <a:gd name="connsiteX6" fmla="*/ 394091 w 2073930"/>
              <a:gd name="connsiteY6" fmla="*/ 201770 h 620999"/>
              <a:gd name="connsiteX0" fmla="*/ 394091 w 2073930"/>
              <a:gd name="connsiteY0" fmla="*/ 201770 h 620999"/>
              <a:gd name="connsiteX1" fmla="*/ 2005337 w 2073930"/>
              <a:gd name="connsiteY1" fmla="*/ 498174 h 620999"/>
              <a:gd name="connsiteX2" fmla="*/ 2063718 w 2073930"/>
              <a:gd name="connsiteY2" fmla="*/ 598279 h 620999"/>
              <a:gd name="connsiteX3" fmla="*/ 2073930 w 2073930"/>
              <a:gd name="connsiteY3" fmla="*/ 620999 h 620999"/>
              <a:gd name="connsiteX4" fmla="*/ 1101853 w 2073930"/>
              <a:gd name="connsiteY4" fmla="*/ 618135 h 620999"/>
              <a:gd name="connsiteX5" fmla="*/ 0 w 2073930"/>
              <a:gd name="connsiteY5" fmla="*/ 620999 h 620999"/>
              <a:gd name="connsiteX6" fmla="*/ 57446 w 2073930"/>
              <a:gd name="connsiteY6" fmla="*/ 529089 h 620999"/>
              <a:gd name="connsiteX7" fmla="*/ 394091 w 2073930"/>
              <a:gd name="connsiteY7" fmla="*/ 201770 h 620999"/>
              <a:gd name="connsiteX0" fmla="*/ 1101853 w 2073930"/>
              <a:gd name="connsiteY0" fmla="*/ 618135 h 709575"/>
              <a:gd name="connsiteX1" fmla="*/ 0 w 2073930"/>
              <a:gd name="connsiteY1" fmla="*/ 620999 h 709575"/>
              <a:gd name="connsiteX2" fmla="*/ 57446 w 2073930"/>
              <a:gd name="connsiteY2" fmla="*/ 529089 h 709575"/>
              <a:gd name="connsiteX3" fmla="*/ 394091 w 2073930"/>
              <a:gd name="connsiteY3" fmla="*/ 201770 h 709575"/>
              <a:gd name="connsiteX4" fmla="*/ 2005337 w 2073930"/>
              <a:gd name="connsiteY4" fmla="*/ 498174 h 709575"/>
              <a:gd name="connsiteX5" fmla="*/ 2063718 w 2073930"/>
              <a:gd name="connsiteY5" fmla="*/ 598279 h 709575"/>
              <a:gd name="connsiteX6" fmla="*/ 2073930 w 2073930"/>
              <a:gd name="connsiteY6" fmla="*/ 620999 h 709575"/>
              <a:gd name="connsiteX7" fmla="*/ 1193293 w 2073930"/>
              <a:gd name="connsiteY7" fmla="*/ 709575 h 709575"/>
              <a:gd name="connsiteX0" fmla="*/ 1101853 w 2073930"/>
              <a:gd name="connsiteY0" fmla="*/ 618135 h 620999"/>
              <a:gd name="connsiteX1" fmla="*/ 0 w 2073930"/>
              <a:gd name="connsiteY1" fmla="*/ 620999 h 620999"/>
              <a:gd name="connsiteX2" fmla="*/ 57446 w 2073930"/>
              <a:gd name="connsiteY2" fmla="*/ 529089 h 620999"/>
              <a:gd name="connsiteX3" fmla="*/ 394091 w 2073930"/>
              <a:gd name="connsiteY3" fmla="*/ 201770 h 620999"/>
              <a:gd name="connsiteX4" fmla="*/ 2005337 w 2073930"/>
              <a:gd name="connsiteY4" fmla="*/ 498174 h 620999"/>
              <a:gd name="connsiteX5" fmla="*/ 2063718 w 2073930"/>
              <a:gd name="connsiteY5" fmla="*/ 598279 h 620999"/>
              <a:gd name="connsiteX6" fmla="*/ 2073930 w 2073930"/>
              <a:gd name="connsiteY6" fmla="*/ 620999 h 620999"/>
              <a:gd name="connsiteX0" fmla="*/ 0 w 2073930"/>
              <a:gd name="connsiteY0" fmla="*/ 620999 h 620999"/>
              <a:gd name="connsiteX1" fmla="*/ 57446 w 2073930"/>
              <a:gd name="connsiteY1" fmla="*/ 529089 h 620999"/>
              <a:gd name="connsiteX2" fmla="*/ 394091 w 2073930"/>
              <a:gd name="connsiteY2" fmla="*/ 201770 h 620999"/>
              <a:gd name="connsiteX3" fmla="*/ 2005337 w 2073930"/>
              <a:gd name="connsiteY3" fmla="*/ 498174 h 620999"/>
              <a:gd name="connsiteX4" fmla="*/ 2063718 w 2073930"/>
              <a:gd name="connsiteY4" fmla="*/ 598279 h 620999"/>
              <a:gd name="connsiteX5" fmla="*/ 2073930 w 2073930"/>
              <a:gd name="connsiteY5" fmla="*/ 620999 h 620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73930" h="620999">
                <a:moveTo>
                  <a:pt x="0" y="620999"/>
                </a:moveTo>
                <a:lnTo>
                  <a:pt x="57446" y="529089"/>
                </a:lnTo>
                <a:cubicBezTo>
                  <a:pt x="144492" y="403456"/>
                  <a:pt x="257368" y="291497"/>
                  <a:pt x="394091" y="201770"/>
                </a:cubicBezTo>
                <a:cubicBezTo>
                  <a:pt x="940987" y="-157140"/>
                  <a:pt x="1662366" y="-24435"/>
                  <a:pt x="2005337" y="498174"/>
                </a:cubicBezTo>
                <a:cubicBezTo>
                  <a:pt x="2026772" y="530837"/>
                  <a:pt x="2046223" y="564250"/>
                  <a:pt x="2063718" y="598279"/>
                </a:cubicBezTo>
                <a:lnTo>
                  <a:pt x="2073930" y="620999"/>
                </a:lnTo>
              </a:path>
            </a:pathLst>
          </a:custGeom>
          <a:noFill/>
          <a:ln w="22225">
            <a:solidFill>
              <a:schemeClr val="tx1">
                <a:alpha val="50000"/>
              </a:schemeClr>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471" name="Oval 470">
            <a:extLst>
              <a:ext uri="{FF2B5EF4-FFF2-40B4-BE49-F238E27FC236}">
                <a16:creationId xmlns:a16="http://schemas.microsoft.com/office/drawing/2014/main" id="{F4FEA520-4C3A-4D16-888D-A662D595632F}"/>
              </a:ext>
            </a:extLst>
          </p:cNvPr>
          <p:cNvSpPr/>
          <p:nvPr/>
        </p:nvSpPr>
        <p:spPr>
          <a:xfrm>
            <a:off x="6059604" y="198631"/>
            <a:ext cx="543637" cy="543637"/>
          </a:xfrm>
          <a:prstGeom prst="ellipse">
            <a:avLst/>
          </a:prstGeom>
          <a:solidFill>
            <a:schemeClr val="accent2"/>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472" name="Oval 471">
            <a:extLst>
              <a:ext uri="{FF2B5EF4-FFF2-40B4-BE49-F238E27FC236}">
                <a16:creationId xmlns:a16="http://schemas.microsoft.com/office/drawing/2014/main" id="{158293B4-3467-4255-8DC0-BD75CA4B66C3}"/>
              </a:ext>
            </a:extLst>
          </p:cNvPr>
          <p:cNvSpPr/>
          <p:nvPr/>
        </p:nvSpPr>
        <p:spPr>
          <a:xfrm>
            <a:off x="7897503" y="1196844"/>
            <a:ext cx="543637" cy="543637"/>
          </a:xfrm>
          <a:prstGeom prst="ellipse">
            <a:avLst/>
          </a:prstGeom>
          <a:solidFill>
            <a:schemeClr val="accent2"/>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473" name="Oval 472">
            <a:extLst>
              <a:ext uri="{FF2B5EF4-FFF2-40B4-BE49-F238E27FC236}">
                <a16:creationId xmlns:a16="http://schemas.microsoft.com/office/drawing/2014/main" id="{87588081-F99F-4B12-A950-87A657E36D35}"/>
              </a:ext>
            </a:extLst>
          </p:cNvPr>
          <p:cNvSpPr/>
          <p:nvPr/>
        </p:nvSpPr>
        <p:spPr>
          <a:xfrm>
            <a:off x="7774137" y="300806"/>
            <a:ext cx="543637" cy="543637"/>
          </a:xfrm>
          <a:prstGeom prst="ellipse">
            <a:avLst/>
          </a:prstGeom>
          <a:solidFill>
            <a:schemeClr val="accent2"/>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475" name="Oval 474">
            <a:extLst>
              <a:ext uri="{FF2B5EF4-FFF2-40B4-BE49-F238E27FC236}">
                <a16:creationId xmlns:a16="http://schemas.microsoft.com/office/drawing/2014/main" id="{F4C41DB1-08E3-43BB-BD4D-F62B7EE19EAC}"/>
              </a:ext>
            </a:extLst>
          </p:cNvPr>
          <p:cNvSpPr/>
          <p:nvPr/>
        </p:nvSpPr>
        <p:spPr>
          <a:xfrm>
            <a:off x="3742717" y="3865903"/>
            <a:ext cx="792534" cy="792534"/>
          </a:xfrm>
          <a:prstGeom prst="ellipse">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476" name="Oval 475">
            <a:extLst>
              <a:ext uri="{FF2B5EF4-FFF2-40B4-BE49-F238E27FC236}">
                <a16:creationId xmlns:a16="http://schemas.microsoft.com/office/drawing/2014/main" id="{5C60F9CC-6783-4722-81B9-D4E6C38121C7}"/>
              </a:ext>
            </a:extLst>
          </p:cNvPr>
          <p:cNvSpPr/>
          <p:nvPr/>
        </p:nvSpPr>
        <p:spPr>
          <a:xfrm>
            <a:off x="3895117" y="3742638"/>
            <a:ext cx="401218" cy="401218"/>
          </a:xfrm>
          <a:prstGeom prst="ellipse">
            <a:avLst/>
          </a:prstGeom>
          <a:solidFill>
            <a:schemeClr val="accent2"/>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grpSp>
        <p:nvGrpSpPr>
          <p:cNvPr id="18" name="Group 17">
            <a:extLst>
              <a:ext uri="{FF2B5EF4-FFF2-40B4-BE49-F238E27FC236}">
                <a16:creationId xmlns:a16="http://schemas.microsoft.com/office/drawing/2014/main" id="{E2C22CA5-D31B-40AC-92E6-9C02C6E2D6A0}"/>
              </a:ext>
            </a:extLst>
          </p:cNvPr>
          <p:cNvGrpSpPr/>
          <p:nvPr/>
        </p:nvGrpSpPr>
        <p:grpSpPr>
          <a:xfrm>
            <a:off x="3405324" y="294166"/>
            <a:ext cx="2331720" cy="2331720"/>
            <a:chOff x="-2845237" y="1550456"/>
            <a:chExt cx="2331720" cy="2331720"/>
          </a:xfrm>
        </p:grpSpPr>
        <p:grpSp>
          <p:nvGrpSpPr>
            <p:cNvPr id="17" name="Group 16">
              <a:extLst>
                <a:ext uri="{FF2B5EF4-FFF2-40B4-BE49-F238E27FC236}">
                  <a16:creationId xmlns:a16="http://schemas.microsoft.com/office/drawing/2014/main" id="{7BDDCBA5-3BD4-417F-A57C-956A3D77682F}"/>
                </a:ext>
              </a:extLst>
            </p:cNvPr>
            <p:cNvGrpSpPr/>
            <p:nvPr/>
          </p:nvGrpSpPr>
          <p:grpSpPr>
            <a:xfrm>
              <a:off x="-2845237" y="1550456"/>
              <a:ext cx="2331720" cy="2331720"/>
              <a:chOff x="-2845237" y="1550456"/>
              <a:chExt cx="2331720" cy="2331720"/>
            </a:xfrm>
          </p:grpSpPr>
          <p:sp>
            <p:nvSpPr>
              <p:cNvPr id="138" name="Freeform: Shape 137">
                <a:extLst>
                  <a:ext uri="{FF2B5EF4-FFF2-40B4-BE49-F238E27FC236}">
                    <a16:creationId xmlns:a16="http://schemas.microsoft.com/office/drawing/2014/main" id="{6B698B17-6827-4333-9FC9-F67D91C89B7F}"/>
                  </a:ext>
                </a:extLst>
              </p:cNvPr>
              <p:cNvSpPr/>
              <p:nvPr/>
            </p:nvSpPr>
            <p:spPr>
              <a:xfrm>
                <a:off x="-2843605" y="1552088"/>
                <a:ext cx="2330088" cy="2330088"/>
              </a:xfrm>
              <a:custGeom>
                <a:avLst/>
                <a:gdLst>
                  <a:gd name="connsiteX0" fmla="*/ 1165044 w 2330088"/>
                  <a:gd name="connsiteY0" fmla="*/ 0 h 2330088"/>
                  <a:gd name="connsiteX1" fmla="*/ 2330088 w 2330088"/>
                  <a:gd name="connsiteY1" fmla="*/ 1165044 h 2330088"/>
                  <a:gd name="connsiteX2" fmla="*/ 1165044 w 2330088"/>
                  <a:gd name="connsiteY2" fmla="*/ 2330088 h 2330088"/>
                  <a:gd name="connsiteX3" fmla="*/ 0 w 2330088"/>
                  <a:gd name="connsiteY3" fmla="*/ 1165044 h 2330088"/>
                  <a:gd name="connsiteX4" fmla="*/ 1165044 w 2330088"/>
                  <a:gd name="connsiteY4" fmla="*/ 0 h 23300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0088" h="2330088">
                    <a:moveTo>
                      <a:pt x="1165044" y="0"/>
                    </a:moveTo>
                    <a:cubicBezTo>
                      <a:pt x="1808480" y="0"/>
                      <a:pt x="2330088" y="521608"/>
                      <a:pt x="2330088" y="1165044"/>
                    </a:cubicBezTo>
                    <a:cubicBezTo>
                      <a:pt x="2330088" y="1808480"/>
                      <a:pt x="1808480" y="2330088"/>
                      <a:pt x="1165044" y="2330088"/>
                    </a:cubicBezTo>
                    <a:cubicBezTo>
                      <a:pt x="521608" y="2330088"/>
                      <a:pt x="0" y="1808480"/>
                      <a:pt x="0" y="1165044"/>
                    </a:cubicBezTo>
                    <a:cubicBezTo>
                      <a:pt x="0" y="521608"/>
                      <a:pt x="521608" y="0"/>
                      <a:pt x="1165044" y="0"/>
                    </a:cubicBezTo>
                    <a:close/>
                  </a:path>
                </a:pathLst>
              </a:custGeom>
              <a:solidFill>
                <a:schemeClr val="accent2"/>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pic>
            <p:nvPicPr>
              <p:cNvPr id="15" name="Picture 14">
                <a:extLst>
                  <a:ext uri="{FF2B5EF4-FFF2-40B4-BE49-F238E27FC236}">
                    <a16:creationId xmlns:a16="http://schemas.microsoft.com/office/drawing/2014/main" id="{7911F4EC-88F8-406B-ADFD-8FD3506E17EF}"/>
                  </a:ext>
                </a:extLst>
              </p:cNvPr>
              <p:cNvPicPr>
                <a:picLocks noChangeAspect="1"/>
              </p:cNvPicPr>
              <p:nvPr/>
            </p:nvPicPr>
            <p:blipFill rotWithShape="1">
              <a:blip r:embed="rId3"/>
              <a:srcRect l="11758" r="11758"/>
              <a:stretch/>
            </p:blipFill>
            <p:spPr>
              <a:xfrm>
                <a:off x="-2845237" y="1550456"/>
                <a:ext cx="2331720" cy="2331720"/>
              </a:xfrm>
              <a:prstGeom prst="ellipse">
                <a:avLst/>
              </a:prstGeom>
            </p:spPr>
          </p:pic>
        </p:grpSp>
        <p:sp>
          <p:nvSpPr>
            <p:cNvPr id="139" name="TextBox 138">
              <a:extLst>
                <a:ext uri="{FF2B5EF4-FFF2-40B4-BE49-F238E27FC236}">
                  <a16:creationId xmlns:a16="http://schemas.microsoft.com/office/drawing/2014/main" id="{E196AC02-3DBF-472F-9F26-01437AC71CAF}"/>
                </a:ext>
              </a:extLst>
            </p:cNvPr>
            <p:cNvSpPr txBox="1"/>
            <p:nvPr/>
          </p:nvSpPr>
          <p:spPr>
            <a:xfrm>
              <a:off x="-2461293" y="3059937"/>
              <a:ext cx="1540807" cy="307777"/>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Arial"/>
                  <a:ea typeface="+mn-ea"/>
                  <a:cs typeface="+mn-cs"/>
                </a:rPr>
                <a:t>NEW WORLD IT</a:t>
              </a:r>
            </a:p>
          </p:txBody>
        </p:sp>
        <p:grpSp>
          <p:nvGrpSpPr>
            <p:cNvPr id="11" name="Group 10">
              <a:extLst>
                <a:ext uri="{FF2B5EF4-FFF2-40B4-BE49-F238E27FC236}">
                  <a16:creationId xmlns:a16="http://schemas.microsoft.com/office/drawing/2014/main" id="{2860962F-FACE-4D7F-BBAA-2ABD4DF06E1E}"/>
                </a:ext>
              </a:extLst>
            </p:cNvPr>
            <p:cNvGrpSpPr/>
            <p:nvPr/>
          </p:nvGrpSpPr>
          <p:grpSpPr>
            <a:xfrm>
              <a:off x="-2420933" y="2039815"/>
              <a:ext cx="1564783" cy="844334"/>
              <a:chOff x="-2463135" y="1927274"/>
              <a:chExt cx="1564783" cy="844334"/>
            </a:xfrm>
          </p:grpSpPr>
          <p:sp>
            <p:nvSpPr>
              <p:cNvPr id="145" name="Freeform 128">
                <a:extLst>
                  <a:ext uri="{FF2B5EF4-FFF2-40B4-BE49-F238E27FC236}">
                    <a16:creationId xmlns:a16="http://schemas.microsoft.com/office/drawing/2014/main" id="{D8328911-09DC-4953-A372-BDC22D8E8C92}"/>
                  </a:ext>
                </a:extLst>
              </p:cNvPr>
              <p:cNvSpPr>
                <a:spLocks noChangeAspect="1"/>
              </p:cNvSpPr>
              <p:nvPr/>
            </p:nvSpPr>
            <p:spPr bwMode="white">
              <a:xfrm flipH="1">
                <a:off x="-1750323" y="1927274"/>
                <a:ext cx="851971" cy="470640"/>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AC276"/>
              </a:solidFill>
              <a:ln w="22225">
                <a:noFill/>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74746"/>
                  </a:solidFill>
                  <a:effectLst/>
                  <a:uLnTx/>
                  <a:uFillTx/>
                  <a:latin typeface="Arial"/>
                  <a:ea typeface="+mn-ea"/>
                  <a:cs typeface="+mn-cs"/>
                </a:endParaRPr>
              </a:p>
            </p:txBody>
          </p:sp>
          <p:grpSp>
            <p:nvGrpSpPr>
              <p:cNvPr id="142" name="Group 141">
                <a:extLst>
                  <a:ext uri="{FF2B5EF4-FFF2-40B4-BE49-F238E27FC236}">
                    <a16:creationId xmlns:a16="http://schemas.microsoft.com/office/drawing/2014/main" id="{611E3578-0D3C-4A1C-BFF3-63AA628F645C}"/>
                  </a:ext>
                </a:extLst>
              </p:cNvPr>
              <p:cNvGrpSpPr/>
              <p:nvPr/>
            </p:nvGrpSpPr>
            <p:grpSpPr>
              <a:xfrm>
                <a:off x="-2463135" y="2017088"/>
                <a:ext cx="1365854" cy="754520"/>
                <a:chOff x="1097879" y="4182384"/>
                <a:chExt cx="729348" cy="402903"/>
              </a:xfrm>
            </p:grpSpPr>
            <p:sp>
              <p:nvSpPr>
                <p:cNvPr id="143" name="Freeform 128">
                  <a:extLst>
                    <a:ext uri="{FF2B5EF4-FFF2-40B4-BE49-F238E27FC236}">
                      <a16:creationId xmlns:a16="http://schemas.microsoft.com/office/drawing/2014/main" id="{C50DF131-8E12-4D1F-8E9F-BD005ECD2E6E}"/>
                    </a:ext>
                  </a:extLst>
                </p:cNvPr>
                <p:cNvSpPr>
                  <a:spLocks noChangeAspect="1"/>
                </p:cNvSpPr>
                <p:nvPr/>
              </p:nvSpPr>
              <p:spPr bwMode="white">
                <a:xfrm>
                  <a:off x="1097879" y="4182384"/>
                  <a:ext cx="729348" cy="402903"/>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59324"/>
                </a:solidFill>
                <a:ln w="15875">
                  <a:solidFill>
                    <a:schemeClr val="tx1"/>
                  </a:solidFill>
                </a:ln>
                <a:effectLst/>
                <a:ex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144" name="Freeform: Shape 143">
                  <a:extLst>
                    <a:ext uri="{FF2B5EF4-FFF2-40B4-BE49-F238E27FC236}">
                      <a16:creationId xmlns:a16="http://schemas.microsoft.com/office/drawing/2014/main" id="{9964CD1C-1E74-48DE-BCFB-0AD35F3AE260}"/>
                    </a:ext>
                  </a:extLst>
                </p:cNvPr>
                <p:cNvSpPr>
                  <a:spLocks noChangeAspect="1"/>
                </p:cNvSpPr>
                <p:nvPr/>
              </p:nvSpPr>
              <p:spPr bwMode="white">
                <a:xfrm>
                  <a:off x="1097879" y="4182384"/>
                  <a:ext cx="483702" cy="402903"/>
                </a:xfrm>
                <a:custGeom>
                  <a:avLst/>
                  <a:gdLst>
                    <a:gd name="connsiteX0" fmla="*/ 722930 w 1051885"/>
                    <a:gd name="connsiteY0" fmla="*/ 0 h 876174"/>
                    <a:gd name="connsiteX1" fmla="*/ 1009511 w 1051885"/>
                    <a:gd name="connsiteY1" fmla="*/ 128912 h 876174"/>
                    <a:gd name="connsiteX2" fmla="*/ 1051885 w 1051885"/>
                    <a:gd name="connsiteY2" fmla="*/ 192757 h 876174"/>
                    <a:gd name="connsiteX3" fmla="*/ 528103 w 1051885"/>
                    <a:gd name="connsiteY3" fmla="*/ 876174 h 876174"/>
                    <a:gd name="connsiteX4" fmla="*/ 520878 w 1051885"/>
                    <a:gd name="connsiteY4" fmla="*/ 876174 h 876174"/>
                    <a:gd name="connsiteX5" fmla="*/ 177616 w 1051885"/>
                    <a:gd name="connsiteY5" fmla="*/ 876174 h 876174"/>
                    <a:gd name="connsiteX6" fmla="*/ 0 w 1051885"/>
                    <a:gd name="connsiteY6" fmla="*/ 695327 h 876174"/>
                    <a:gd name="connsiteX7" fmla="*/ 133991 w 1051885"/>
                    <a:gd name="connsiteY7" fmla="*/ 523834 h 876174"/>
                    <a:gd name="connsiteX8" fmla="*/ 342768 w 1051885"/>
                    <a:gd name="connsiteY8" fmla="*/ 361695 h 876174"/>
                    <a:gd name="connsiteX9" fmla="*/ 722930 w 1051885"/>
                    <a:gd name="connsiteY9" fmla="*/ 0 h 876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51885" h="876174">
                      <a:moveTo>
                        <a:pt x="722930" y="0"/>
                      </a:moveTo>
                      <a:cubicBezTo>
                        <a:pt x="835108" y="0"/>
                        <a:pt x="938523" y="49110"/>
                        <a:pt x="1009511" y="128912"/>
                      </a:cubicBezTo>
                      <a:lnTo>
                        <a:pt x="1051885" y="192757"/>
                      </a:lnTo>
                      <a:lnTo>
                        <a:pt x="528103" y="876174"/>
                      </a:lnTo>
                      <a:lnTo>
                        <a:pt x="520878" y="876174"/>
                      </a:lnTo>
                      <a:cubicBezTo>
                        <a:pt x="177616" y="876174"/>
                        <a:pt x="177616" y="876174"/>
                        <a:pt x="177616" y="876174"/>
                      </a:cubicBezTo>
                      <a:cubicBezTo>
                        <a:pt x="81018" y="876174"/>
                        <a:pt x="0" y="795105"/>
                        <a:pt x="0" y="695327"/>
                      </a:cubicBezTo>
                      <a:cubicBezTo>
                        <a:pt x="0" y="611139"/>
                        <a:pt x="56090" y="542542"/>
                        <a:pt x="133991" y="523834"/>
                      </a:cubicBezTo>
                      <a:cubicBezTo>
                        <a:pt x="171384" y="436528"/>
                        <a:pt x="249286" y="374167"/>
                        <a:pt x="342768" y="361695"/>
                      </a:cubicBezTo>
                      <a:cubicBezTo>
                        <a:pt x="352117" y="162139"/>
                        <a:pt x="520385" y="0"/>
                        <a:pt x="722930" y="0"/>
                      </a:cubicBezTo>
                      <a:close/>
                    </a:path>
                  </a:pathLst>
                </a:custGeom>
                <a:solidFill>
                  <a:schemeClr val="tx1">
                    <a:alpha val="36000"/>
                  </a:schemeClr>
                </a:solidFill>
                <a:ln w="25400">
                  <a:noFill/>
                </a:ln>
                <a:effectLst/>
                <a:extLst/>
              </p:spPr>
              <p:txBody>
                <a:bodyPr vert="horz" wrap="square" lIns="121920" tIns="60960" rIns="121920" bIns="60960" numCol="1" anchor="t" anchorCtr="0" compatLnSpc="1">
                  <a:prstTxWarp prst="textNoShape">
                    <a:avLst/>
                  </a:prstTxWarp>
                  <a:noAutofit/>
                </a:bodyPr>
                <a:lstStyle/>
                <a:p>
                  <a:pPr marL="0" marR="0" lvl="0" indent="0" algn="l" defTabSz="121912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grpSp>
      </p:grpSp>
      <p:cxnSp>
        <p:nvCxnSpPr>
          <p:cNvPr id="147" name="Straight Connector 146">
            <a:extLst>
              <a:ext uri="{FF2B5EF4-FFF2-40B4-BE49-F238E27FC236}">
                <a16:creationId xmlns:a16="http://schemas.microsoft.com/office/drawing/2014/main" id="{CB1D3854-B879-46E6-9403-A708485BE196}"/>
              </a:ext>
            </a:extLst>
          </p:cNvPr>
          <p:cNvCxnSpPr>
            <a:cxnSpLocks/>
          </p:cNvCxnSpPr>
          <p:nvPr/>
        </p:nvCxnSpPr>
        <p:spPr>
          <a:xfrm flipV="1">
            <a:off x="2797791" y="1269242"/>
            <a:ext cx="614149" cy="47767"/>
          </a:xfrm>
          <a:prstGeom prst="line">
            <a:avLst/>
          </a:prstGeom>
          <a:gradFill rotWithShape="0">
            <a:gsLst>
              <a:gs pos="100000">
                <a:srgbClr val="6B6C6B"/>
              </a:gs>
              <a:gs pos="21000">
                <a:srgbClr val="545554"/>
              </a:gs>
            </a:gsLst>
            <a:path path="circle">
              <a:fillToRect l="147405" t="283793" r="-47405" b="-183793"/>
            </a:path>
            <a:tileRect l="-448624" t="-51474" r="-47405" b="-183793"/>
          </a:gradFill>
          <a:ln w="19050">
            <a:solidFill>
              <a:schemeClr val="tx1"/>
            </a:solidFill>
          </a:ln>
          <a:effectLst/>
        </p:spPr>
        <p:style>
          <a:lnRef idx="1">
            <a:schemeClr val="accent1"/>
          </a:lnRef>
          <a:fillRef idx="3">
            <a:schemeClr val="accent1"/>
          </a:fillRef>
          <a:effectRef idx="2">
            <a:schemeClr val="accent1"/>
          </a:effectRef>
          <a:fontRef idx="minor">
            <a:schemeClr val="lt1"/>
          </a:fontRef>
        </p:style>
      </p:cxnSp>
      <p:cxnSp>
        <p:nvCxnSpPr>
          <p:cNvPr id="150" name="Straight Connector 149">
            <a:extLst>
              <a:ext uri="{FF2B5EF4-FFF2-40B4-BE49-F238E27FC236}">
                <a16:creationId xmlns:a16="http://schemas.microsoft.com/office/drawing/2014/main" id="{A404DD04-5A2B-442B-9CE7-2C562371875D}"/>
              </a:ext>
            </a:extLst>
          </p:cNvPr>
          <p:cNvCxnSpPr>
            <a:cxnSpLocks/>
          </p:cNvCxnSpPr>
          <p:nvPr/>
        </p:nvCxnSpPr>
        <p:spPr>
          <a:xfrm flipH="1">
            <a:off x="5737046" y="1262418"/>
            <a:ext cx="800232" cy="196793"/>
          </a:xfrm>
          <a:prstGeom prst="line">
            <a:avLst/>
          </a:prstGeom>
          <a:gradFill rotWithShape="0">
            <a:gsLst>
              <a:gs pos="100000">
                <a:srgbClr val="6B6C6B"/>
              </a:gs>
              <a:gs pos="21000">
                <a:srgbClr val="545554"/>
              </a:gs>
            </a:gsLst>
            <a:path path="circle">
              <a:fillToRect l="147405" t="283793" r="-47405" b="-183793"/>
            </a:path>
            <a:tileRect l="-448624" t="-51474" r="-47405" b="-183793"/>
          </a:gradFill>
          <a:ln w="19050">
            <a:solidFill>
              <a:schemeClr val="tx1"/>
            </a:solidFill>
          </a:ln>
          <a:effectLst/>
        </p:spPr>
        <p:style>
          <a:lnRef idx="1">
            <a:schemeClr val="accent1"/>
          </a:lnRef>
          <a:fillRef idx="3">
            <a:schemeClr val="accent1"/>
          </a:fillRef>
          <a:effectRef idx="2">
            <a:schemeClr val="accent1"/>
          </a:effectRef>
          <a:fontRef idx="minor">
            <a:schemeClr val="lt1"/>
          </a:fontRef>
        </p:style>
      </p:cxnSp>
      <p:cxnSp>
        <p:nvCxnSpPr>
          <p:cNvPr id="151" name="Straight Connector 150">
            <a:extLst>
              <a:ext uri="{FF2B5EF4-FFF2-40B4-BE49-F238E27FC236}">
                <a16:creationId xmlns:a16="http://schemas.microsoft.com/office/drawing/2014/main" id="{3624940D-869D-4698-8BF8-6914616A28DE}"/>
              </a:ext>
            </a:extLst>
          </p:cNvPr>
          <p:cNvCxnSpPr>
            <a:cxnSpLocks/>
          </p:cNvCxnSpPr>
          <p:nvPr/>
        </p:nvCxnSpPr>
        <p:spPr>
          <a:xfrm flipH="1" flipV="1">
            <a:off x="5479302" y="2183477"/>
            <a:ext cx="574788" cy="421031"/>
          </a:xfrm>
          <a:prstGeom prst="line">
            <a:avLst/>
          </a:prstGeom>
          <a:gradFill rotWithShape="0">
            <a:gsLst>
              <a:gs pos="100000">
                <a:srgbClr val="6B6C6B"/>
              </a:gs>
              <a:gs pos="21000">
                <a:srgbClr val="545554"/>
              </a:gs>
            </a:gsLst>
            <a:path path="circle">
              <a:fillToRect l="147405" t="283793" r="-47405" b="-183793"/>
            </a:path>
            <a:tileRect l="-448624" t="-51474" r="-47405" b="-183793"/>
          </a:gradFill>
          <a:ln w="19050">
            <a:solidFill>
              <a:schemeClr val="tx1"/>
            </a:solidFill>
          </a:ln>
          <a:effectLst/>
        </p:spPr>
        <p:style>
          <a:lnRef idx="1">
            <a:schemeClr val="accent1"/>
          </a:lnRef>
          <a:fillRef idx="3">
            <a:schemeClr val="accent1"/>
          </a:fillRef>
          <a:effectRef idx="2">
            <a:schemeClr val="accent1"/>
          </a:effectRef>
          <a:fontRef idx="minor">
            <a:schemeClr val="lt1"/>
          </a:fontRef>
        </p:style>
      </p:cxnSp>
      <p:cxnSp>
        <p:nvCxnSpPr>
          <p:cNvPr id="152" name="Straight Connector 151">
            <a:extLst>
              <a:ext uri="{FF2B5EF4-FFF2-40B4-BE49-F238E27FC236}">
                <a16:creationId xmlns:a16="http://schemas.microsoft.com/office/drawing/2014/main" id="{11F59A25-C4ED-4B1B-BDFD-5C2210FB04FE}"/>
              </a:ext>
            </a:extLst>
          </p:cNvPr>
          <p:cNvCxnSpPr>
            <a:cxnSpLocks/>
          </p:cNvCxnSpPr>
          <p:nvPr/>
        </p:nvCxnSpPr>
        <p:spPr>
          <a:xfrm flipV="1">
            <a:off x="3036627" y="2271521"/>
            <a:ext cx="689433" cy="908407"/>
          </a:xfrm>
          <a:prstGeom prst="line">
            <a:avLst/>
          </a:prstGeom>
          <a:gradFill rotWithShape="0">
            <a:gsLst>
              <a:gs pos="100000">
                <a:srgbClr val="6B6C6B"/>
              </a:gs>
              <a:gs pos="21000">
                <a:srgbClr val="545554"/>
              </a:gs>
            </a:gsLst>
            <a:path path="circle">
              <a:fillToRect l="147405" t="283793" r="-47405" b="-183793"/>
            </a:path>
            <a:tileRect l="-448624" t="-51474" r="-47405" b="-183793"/>
          </a:gradFill>
          <a:ln w="19050">
            <a:solidFill>
              <a:schemeClr val="tx1"/>
            </a:solidFill>
          </a:ln>
          <a:effectLst/>
        </p:spPr>
        <p:style>
          <a:lnRef idx="1">
            <a:schemeClr val="accent1"/>
          </a:lnRef>
          <a:fillRef idx="3">
            <a:schemeClr val="accent1"/>
          </a:fillRef>
          <a:effectRef idx="2">
            <a:schemeClr val="accent1"/>
          </a:effectRef>
          <a:fontRef idx="minor">
            <a:schemeClr val="lt1"/>
          </a:fontRef>
        </p:style>
      </p:cxnSp>
      <p:cxnSp>
        <p:nvCxnSpPr>
          <p:cNvPr id="164" name="Straight Connector 163">
            <a:extLst>
              <a:ext uri="{FF2B5EF4-FFF2-40B4-BE49-F238E27FC236}">
                <a16:creationId xmlns:a16="http://schemas.microsoft.com/office/drawing/2014/main" id="{21FD84D2-CCD3-4995-AA71-B8505B8FC550}"/>
              </a:ext>
            </a:extLst>
          </p:cNvPr>
          <p:cNvCxnSpPr>
            <a:cxnSpLocks/>
          </p:cNvCxnSpPr>
          <p:nvPr/>
        </p:nvCxnSpPr>
        <p:spPr>
          <a:xfrm flipH="1" flipV="1">
            <a:off x="6547424" y="631816"/>
            <a:ext cx="151956" cy="103969"/>
          </a:xfrm>
          <a:prstGeom prst="line">
            <a:avLst/>
          </a:prstGeom>
          <a:gradFill rotWithShape="0">
            <a:gsLst>
              <a:gs pos="100000">
                <a:srgbClr val="6B6C6B"/>
              </a:gs>
              <a:gs pos="21000">
                <a:srgbClr val="545554"/>
              </a:gs>
            </a:gsLst>
            <a:path path="circle">
              <a:fillToRect l="147405" t="283793" r="-47405" b="-183793"/>
            </a:path>
            <a:tileRect l="-448624" t="-51474" r="-47405" b="-183793"/>
          </a:gradFill>
          <a:ln w="19050">
            <a:solidFill>
              <a:schemeClr val="tx1"/>
            </a:solidFill>
          </a:ln>
          <a:effectLst/>
        </p:spPr>
        <p:style>
          <a:lnRef idx="1">
            <a:schemeClr val="accent1"/>
          </a:lnRef>
          <a:fillRef idx="3">
            <a:schemeClr val="accent1"/>
          </a:fillRef>
          <a:effectRef idx="2">
            <a:schemeClr val="accent1"/>
          </a:effectRef>
          <a:fontRef idx="minor">
            <a:schemeClr val="lt1"/>
          </a:fontRef>
        </p:style>
      </p:cxnSp>
      <p:cxnSp>
        <p:nvCxnSpPr>
          <p:cNvPr id="168" name="Straight Connector 167">
            <a:extLst>
              <a:ext uri="{FF2B5EF4-FFF2-40B4-BE49-F238E27FC236}">
                <a16:creationId xmlns:a16="http://schemas.microsoft.com/office/drawing/2014/main" id="{BFC0C9CB-D712-4D86-96FC-26703FAF92CC}"/>
              </a:ext>
            </a:extLst>
          </p:cNvPr>
          <p:cNvCxnSpPr>
            <a:cxnSpLocks/>
          </p:cNvCxnSpPr>
          <p:nvPr/>
        </p:nvCxnSpPr>
        <p:spPr>
          <a:xfrm flipH="1">
            <a:off x="7603117" y="679801"/>
            <a:ext cx="183947" cy="111968"/>
          </a:xfrm>
          <a:prstGeom prst="line">
            <a:avLst/>
          </a:prstGeom>
          <a:gradFill rotWithShape="0">
            <a:gsLst>
              <a:gs pos="100000">
                <a:srgbClr val="6B6C6B"/>
              </a:gs>
              <a:gs pos="21000">
                <a:srgbClr val="545554"/>
              </a:gs>
            </a:gsLst>
            <a:path path="circle">
              <a:fillToRect l="147405" t="283793" r="-47405" b="-183793"/>
            </a:path>
            <a:tileRect l="-448624" t="-51474" r="-47405" b="-183793"/>
          </a:gradFill>
          <a:ln w="19050">
            <a:solidFill>
              <a:schemeClr val="tx1"/>
            </a:solidFill>
          </a:ln>
          <a:effectLst/>
        </p:spPr>
        <p:style>
          <a:lnRef idx="1">
            <a:schemeClr val="accent1"/>
          </a:lnRef>
          <a:fillRef idx="3">
            <a:schemeClr val="accent1"/>
          </a:fillRef>
          <a:effectRef idx="2">
            <a:schemeClr val="accent1"/>
          </a:effectRef>
          <a:fontRef idx="minor">
            <a:schemeClr val="lt1"/>
          </a:fontRef>
        </p:style>
      </p:cxnSp>
      <p:cxnSp>
        <p:nvCxnSpPr>
          <p:cNvPr id="171" name="Straight Connector 170">
            <a:extLst>
              <a:ext uri="{FF2B5EF4-FFF2-40B4-BE49-F238E27FC236}">
                <a16:creationId xmlns:a16="http://schemas.microsoft.com/office/drawing/2014/main" id="{DAD9F43F-F699-4DD7-B020-F46767140A47}"/>
              </a:ext>
            </a:extLst>
          </p:cNvPr>
          <p:cNvCxnSpPr>
            <a:cxnSpLocks/>
          </p:cNvCxnSpPr>
          <p:nvPr/>
        </p:nvCxnSpPr>
        <p:spPr>
          <a:xfrm flipH="1" flipV="1">
            <a:off x="7712864" y="1328057"/>
            <a:ext cx="194163" cy="63537"/>
          </a:xfrm>
          <a:prstGeom prst="line">
            <a:avLst/>
          </a:prstGeom>
          <a:gradFill rotWithShape="0">
            <a:gsLst>
              <a:gs pos="100000">
                <a:srgbClr val="6B6C6B"/>
              </a:gs>
              <a:gs pos="21000">
                <a:srgbClr val="545554"/>
              </a:gs>
            </a:gsLst>
            <a:path path="circle">
              <a:fillToRect l="147405" t="283793" r="-47405" b="-183793"/>
            </a:path>
            <a:tileRect l="-448624" t="-51474" r="-47405" b="-183793"/>
          </a:gradFill>
          <a:ln w="19050">
            <a:solidFill>
              <a:schemeClr val="tx1"/>
            </a:solidFill>
          </a:ln>
          <a:effectLst/>
        </p:spPr>
        <p:style>
          <a:lnRef idx="1">
            <a:schemeClr val="accent1"/>
          </a:lnRef>
          <a:fillRef idx="3">
            <a:schemeClr val="accent1"/>
          </a:fillRef>
          <a:effectRef idx="2">
            <a:schemeClr val="accent1"/>
          </a:effectRef>
          <a:fontRef idx="minor">
            <a:schemeClr val="lt1"/>
          </a:fontRef>
        </p:style>
      </p:cxnSp>
      <p:cxnSp>
        <p:nvCxnSpPr>
          <p:cNvPr id="191" name="Straight Connector 190">
            <a:extLst>
              <a:ext uri="{FF2B5EF4-FFF2-40B4-BE49-F238E27FC236}">
                <a16:creationId xmlns:a16="http://schemas.microsoft.com/office/drawing/2014/main" id="{ABCEFB83-225B-4A4A-ADD3-EFC5804773DF}"/>
              </a:ext>
            </a:extLst>
          </p:cNvPr>
          <p:cNvCxnSpPr>
            <a:cxnSpLocks/>
          </p:cNvCxnSpPr>
          <p:nvPr/>
        </p:nvCxnSpPr>
        <p:spPr>
          <a:xfrm flipV="1">
            <a:off x="1310185" y="1555845"/>
            <a:ext cx="334370" cy="218364"/>
          </a:xfrm>
          <a:prstGeom prst="line">
            <a:avLst/>
          </a:prstGeom>
          <a:gradFill rotWithShape="0">
            <a:gsLst>
              <a:gs pos="100000">
                <a:srgbClr val="6B6C6B"/>
              </a:gs>
              <a:gs pos="21000">
                <a:srgbClr val="545554"/>
              </a:gs>
            </a:gsLst>
            <a:path path="circle">
              <a:fillToRect l="147405" t="283793" r="-47405" b="-183793"/>
            </a:path>
            <a:tileRect l="-448624" t="-51474" r="-47405" b="-183793"/>
          </a:gradFill>
          <a:ln w="19050">
            <a:solidFill>
              <a:schemeClr val="tx1"/>
            </a:solidFill>
          </a:ln>
          <a:effectLst/>
        </p:spPr>
        <p:style>
          <a:lnRef idx="1">
            <a:schemeClr val="accent1"/>
          </a:lnRef>
          <a:fillRef idx="3">
            <a:schemeClr val="accent1"/>
          </a:fillRef>
          <a:effectRef idx="2">
            <a:schemeClr val="accent1"/>
          </a:effectRef>
          <a:fontRef idx="minor">
            <a:schemeClr val="lt1"/>
          </a:fontRef>
        </p:style>
      </p:cxnSp>
      <p:cxnSp>
        <p:nvCxnSpPr>
          <p:cNvPr id="198" name="Straight Connector 197">
            <a:extLst>
              <a:ext uri="{FF2B5EF4-FFF2-40B4-BE49-F238E27FC236}">
                <a16:creationId xmlns:a16="http://schemas.microsoft.com/office/drawing/2014/main" id="{3726714A-7C19-491D-8ADF-3741A99D8202}"/>
              </a:ext>
            </a:extLst>
          </p:cNvPr>
          <p:cNvCxnSpPr>
            <a:cxnSpLocks/>
          </p:cNvCxnSpPr>
          <p:nvPr/>
        </p:nvCxnSpPr>
        <p:spPr>
          <a:xfrm flipH="1" flipV="1">
            <a:off x="4787285" y="2608721"/>
            <a:ext cx="109182" cy="464025"/>
          </a:xfrm>
          <a:prstGeom prst="line">
            <a:avLst/>
          </a:prstGeom>
          <a:gradFill rotWithShape="0">
            <a:gsLst>
              <a:gs pos="100000">
                <a:srgbClr val="6B6C6B"/>
              </a:gs>
              <a:gs pos="21000">
                <a:srgbClr val="545554"/>
              </a:gs>
            </a:gsLst>
            <a:path path="circle">
              <a:fillToRect l="147405" t="283793" r="-47405" b="-183793"/>
            </a:path>
            <a:tileRect l="-448624" t="-51474" r="-47405" b="-183793"/>
          </a:gradFill>
          <a:ln w="19050">
            <a:solidFill>
              <a:schemeClr val="tx1"/>
            </a:solidFill>
          </a:ln>
          <a:effectLst/>
        </p:spPr>
        <p:style>
          <a:lnRef idx="1">
            <a:schemeClr val="accent1"/>
          </a:lnRef>
          <a:fillRef idx="3">
            <a:schemeClr val="accent1"/>
          </a:fillRef>
          <a:effectRef idx="2">
            <a:schemeClr val="accent1"/>
          </a:effectRef>
          <a:fontRef idx="minor">
            <a:schemeClr val="lt1"/>
          </a:fontRef>
        </p:style>
      </p:cxnSp>
      <p:cxnSp>
        <p:nvCxnSpPr>
          <p:cNvPr id="200" name="Straight Connector 199">
            <a:extLst>
              <a:ext uri="{FF2B5EF4-FFF2-40B4-BE49-F238E27FC236}">
                <a16:creationId xmlns:a16="http://schemas.microsoft.com/office/drawing/2014/main" id="{E9ED033C-0210-4401-91F5-ACC02605AA3F}"/>
              </a:ext>
            </a:extLst>
          </p:cNvPr>
          <p:cNvCxnSpPr>
            <a:cxnSpLocks/>
          </p:cNvCxnSpPr>
          <p:nvPr/>
        </p:nvCxnSpPr>
        <p:spPr>
          <a:xfrm flipH="1" flipV="1">
            <a:off x="7098836" y="3147920"/>
            <a:ext cx="618973" cy="195781"/>
          </a:xfrm>
          <a:prstGeom prst="line">
            <a:avLst/>
          </a:prstGeom>
          <a:gradFill rotWithShape="0">
            <a:gsLst>
              <a:gs pos="100000">
                <a:srgbClr val="6B6C6B"/>
              </a:gs>
              <a:gs pos="21000">
                <a:srgbClr val="545554"/>
              </a:gs>
            </a:gsLst>
            <a:path path="circle">
              <a:fillToRect l="147405" t="283793" r="-47405" b="-183793"/>
            </a:path>
            <a:tileRect l="-448624" t="-51474" r="-47405" b="-183793"/>
          </a:gradFill>
          <a:ln w="19050">
            <a:solidFill>
              <a:schemeClr val="tx1"/>
            </a:solidFill>
          </a:ln>
          <a:effectLst/>
        </p:spPr>
        <p:style>
          <a:lnRef idx="1">
            <a:schemeClr val="accent1"/>
          </a:lnRef>
          <a:fillRef idx="3">
            <a:schemeClr val="accent1"/>
          </a:fillRef>
          <a:effectRef idx="2">
            <a:schemeClr val="accent1"/>
          </a:effectRef>
          <a:fontRef idx="minor">
            <a:schemeClr val="lt1"/>
          </a:fontRef>
        </p:style>
      </p:cxnSp>
      <p:cxnSp>
        <p:nvCxnSpPr>
          <p:cNvPr id="202" name="Straight Connector 201">
            <a:extLst>
              <a:ext uri="{FF2B5EF4-FFF2-40B4-BE49-F238E27FC236}">
                <a16:creationId xmlns:a16="http://schemas.microsoft.com/office/drawing/2014/main" id="{18635942-838B-4C60-8A8C-13AEF3E7FF98}"/>
              </a:ext>
            </a:extLst>
          </p:cNvPr>
          <p:cNvCxnSpPr>
            <a:cxnSpLocks/>
          </p:cNvCxnSpPr>
          <p:nvPr/>
        </p:nvCxnSpPr>
        <p:spPr>
          <a:xfrm flipH="1" flipV="1">
            <a:off x="6834981" y="3511861"/>
            <a:ext cx="371037" cy="561996"/>
          </a:xfrm>
          <a:prstGeom prst="line">
            <a:avLst/>
          </a:prstGeom>
          <a:gradFill rotWithShape="0">
            <a:gsLst>
              <a:gs pos="100000">
                <a:srgbClr val="6B6C6B"/>
              </a:gs>
              <a:gs pos="21000">
                <a:srgbClr val="545554"/>
              </a:gs>
            </a:gsLst>
            <a:path path="circle">
              <a:fillToRect l="147405" t="283793" r="-47405" b="-183793"/>
            </a:path>
            <a:tileRect l="-448624" t="-51474" r="-47405" b="-183793"/>
          </a:gradFill>
          <a:ln w="19050">
            <a:solidFill>
              <a:schemeClr val="tx1"/>
            </a:solidFill>
          </a:ln>
          <a:effectLst/>
        </p:spPr>
        <p:style>
          <a:lnRef idx="1">
            <a:schemeClr val="accent1"/>
          </a:lnRef>
          <a:fillRef idx="3">
            <a:schemeClr val="accent1"/>
          </a:fillRef>
          <a:effectRef idx="2">
            <a:schemeClr val="accent1"/>
          </a:effectRef>
          <a:fontRef idx="minor">
            <a:schemeClr val="lt1"/>
          </a:fontRef>
        </p:style>
      </p:cxnSp>
      <p:grpSp>
        <p:nvGrpSpPr>
          <p:cNvPr id="135" name="Group 134">
            <a:extLst>
              <a:ext uri="{FF2B5EF4-FFF2-40B4-BE49-F238E27FC236}">
                <a16:creationId xmlns:a16="http://schemas.microsoft.com/office/drawing/2014/main" id="{9CF6EC8D-4B4C-4C56-8BF4-84AE1C2CD1A4}"/>
              </a:ext>
            </a:extLst>
          </p:cNvPr>
          <p:cNvGrpSpPr/>
          <p:nvPr/>
        </p:nvGrpSpPr>
        <p:grpSpPr>
          <a:xfrm>
            <a:off x="342266" y="355846"/>
            <a:ext cx="8590721" cy="4596584"/>
            <a:chOff x="342266" y="355846"/>
            <a:chExt cx="8590721" cy="4596584"/>
          </a:xfrm>
        </p:grpSpPr>
        <p:sp>
          <p:nvSpPr>
            <p:cNvPr id="159" name="TextBox 158">
              <a:extLst>
                <a:ext uri="{FF2B5EF4-FFF2-40B4-BE49-F238E27FC236}">
                  <a16:creationId xmlns:a16="http://schemas.microsoft.com/office/drawing/2014/main" id="{EB395277-4324-4E45-8F13-6593ABAE810B}"/>
                </a:ext>
              </a:extLst>
            </p:cNvPr>
            <p:cNvSpPr txBox="1"/>
            <p:nvPr/>
          </p:nvSpPr>
          <p:spPr>
            <a:xfrm>
              <a:off x="6442553" y="1758234"/>
              <a:ext cx="1481496" cy="276999"/>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Arial"/>
                  <a:ea typeface="+mn-ea"/>
                  <a:cs typeface="+mn-cs"/>
                </a:rPr>
                <a:t>Employees at work</a:t>
              </a:r>
            </a:p>
          </p:txBody>
        </p:sp>
        <p:sp>
          <p:nvSpPr>
            <p:cNvPr id="160" name="TextBox 159">
              <a:extLst>
                <a:ext uri="{FF2B5EF4-FFF2-40B4-BE49-F238E27FC236}">
                  <a16:creationId xmlns:a16="http://schemas.microsoft.com/office/drawing/2014/main" id="{5B8BD460-7230-484E-9371-2BD45C591EDF}"/>
                </a:ext>
              </a:extLst>
            </p:cNvPr>
            <p:cNvSpPr txBox="1"/>
            <p:nvPr/>
          </p:nvSpPr>
          <p:spPr>
            <a:xfrm>
              <a:off x="5945045" y="3626946"/>
              <a:ext cx="1035860" cy="424732"/>
            </a:xfrm>
            <a:prstGeom prst="rect">
              <a:avLst/>
            </a:prstGeom>
            <a:noFill/>
          </p:spPr>
          <p:txBody>
            <a:bodyPr wrap="none" rtlCol="0">
              <a:spAutoFit/>
            </a:bodyPr>
            <a:lstStyle/>
            <a:p>
              <a:pPr marL="0" marR="0" lvl="0" indent="0" algn="ctr" defTabSz="457200"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Arial"/>
                  <a:ea typeface="+mn-ea"/>
                  <a:cs typeface="+mn-cs"/>
                </a:rPr>
                <a:t>Factories +</a:t>
              </a:r>
              <a:br>
                <a:rPr kumimoji="0" lang="en-US" sz="1200" b="0" i="0" u="none" strike="noStrike" kern="1200" cap="none" spc="0" normalizeH="0" baseline="0" noProof="0" dirty="0">
                  <a:ln>
                    <a:noFill/>
                  </a:ln>
                  <a:solidFill>
                    <a:prstClr val="white"/>
                  </a:solidFill>
                  <a:effectLst/>
                  <a:uLnTx/>
                  <a:uFillTx/>
                  <a:latin typeface="Arial"/>
                  <a:ea typeface="+mn-ea"/>
                  <a:cs typeface="+mn-cs"/>
                </a:rPr>
              </a:br>
              <a:r>
                <a:rPr kumimoji="0" lang="en-US" sz="1200" b="0" i="0" u="none" strike="noStrike" kern="1200" cap="none" spc="0" normalizeH="0" baseline="0" noProof="0" dirty="0">
                  <a:ln>
                    <a:noFill/>
                  </a:ln>
                  <a:solidFill>
                    <a:prstClr val="white"/>
                  </a:solidFill>
                  <a:effectLst/>
                  <a:uLnTx/>
                  <a:uFillTx/>
                  <a:latin typeface="Arial"/>
                  <a:ea typeface="+mn-ea"/>
                  <a:cs typeface="+mn-cs"/>
                </a:rPr>
                <a:t>supply chain</a:t>
              </a:r>
            </a:p>
          </p:txBody>
        </p:sp>
        <p:sp>
          <p:nvSpPr>
            <p:cNvPr id="161" name="TextBox 160">
              <a:extLst>
                <a:ext uri="{FF2B5EF4-FFF2-40B4-BE49-F238E27FC236}">
                  <a16:creationId xmlns:a16="http://schemas.microsoft.com/office/drawing/2014/main" id="{98182289-96FD-46D8-B213-7141FEDA9F84}"/>
                </a:ext>
              </a:extLst>
            </p:cNvPr>
            <p:cNvSpPr txBox="1"/>
            <p:nvPr/>
          </p:nvSpPr>
          <p:spPr>
            <a:xfrm>
              <a:off x="1879269" y="4527698"/>
              <a:ext cx="1198213" cy="424732"/>
            </a:xfrm>
            <a:prstGeom prst="rect">
              <a:avLst/>
            </a:prstGeom>
            <a:noFill/>
          </p:spPr>
          <p:txBody>
            <a:bodyPr wrap="none" rtlCol="0">
              <a:spAutoFit/>
            </a:bodyPr>
            <a:lstStyle/>
            <a:p>
              <a:pPr marL="0" marR="0" lvl="0" indent="0" algn="ctr" defTabSz="457200"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Arial"/>
                  <a:ea typeface="+mn-ea"/>
                  <a:cs typeface="+mn-cs"/>
                </a:rPr>
                <a:t>IoT connected </a:t>
              </a:r>
              <a:br>
                <a:rPr kumimoji="0" lang="en-US" sz="1200" b="0" i="0" u="none" strike="noStrike" kern="1200" cap="none" spc="0" normalizeH="0" baseline="0" noProof="0" dirty="0">
                  <a:ln>
                    <a:noFill/>
                  </a:ln>
                  <a:solidFill>
                    <a:prstClr val="white"/>
                  </a:solidFill>
                  <a:effectLst/>
                  <a:uLnTx/>
                  <a:uFillTx/>
                  <a:latin typeface="Arial"/>
                  <a:ea typeface="+mn-ea"/>
                  <a:cs typeface="+mn-cs"/>
                </a:rPr>
              </a:br>
              <a:r>
                <a:rPr kumimoji="0" lang="en-US" sz="1200" b="0" i="0" u="none" strike="noStrike" kern="1200" cap="none" spc="0" normalizeH="0" baseline="0" noProof="0" dirty="0">
                  <a:ln>
                    <a:noFill/>
                  </a:ln>
                  <a:solidFill>
                    <a:prstClr val="white"/>
                  </a:solidFill>
                  <a:effectLst/>
                  <a:uLnTx/>
                  <a:uFillTx/>
                  <a:latin typeface="Arial"/>
                  <a:ea typeface="+mn-ea"/>
                  <a:cs typeface="+mn-cs"/>
                </a:rPr>
                <a:t>things</a:t>
              </a:r>
            </a:p>
          </p:txBody>
        </p:sp>
        <p:sp>
          <p:nvSpPr>
            <p:cNvPr id="162" name="TextBox 161">
              <a:extLst>
                <a:ext uri="{FF2B5EF4-FFF2-40B4-BE49-F238E27FC236}">
                  <a16:creationId xmlns:a16="http://schemas.microsoft.com/office/drawing/2014/main" id="{929FDE48-9DE3-4CA0-87DA-94304EB21550}"/>
                </a:ext>
              </a:extLst>
            </p:cNvPr>
            <p:cNvSpPr txBox="1"/>
            <p:nvPr/>
          </p:nvSpPr>
          <p:spPr>
            <a:xfrm>
              <a:off x="1776625" y="1935654"/>
              <a:ext cx="857927" cy="424732"/>
            </a:xfrm>
            <a:prstGeom prst="rect">
              <a:avLst/>
            </a:prstGeom>
            <a:noFill/>
          </p:spPr>
          <p:txBody>
            <a:bodyPr wrap="none" rtlCol="0">
              <a:spAutoFit/>
            </a:bodyPr>
            <a:lstStyle/>
            <a:p>
              <a:pPr marL="0" marR="0" lvl="0" indent="0" algn="ctr" defTabSz="457200"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Arial"/>
                  <a:ea typeface="+mn-ea"/>
                  <a:cs typeface="+mn-cs"/>
                </a:rPr>
                <a:t>Online</a:t>
              </a:r>
              <a:br>
                <a:rPr kumimoji="0" lang="en-US" sz="1200" b="0" i="0" u="none" strike="noStrike" kern="1200" cap="none" spc="0" normalizeH="0" baseline="0" noProof="0" dirty="0">
                  <a:ln>
                    <a:noFill/>
                  </a:ln>
                  <a:solidFill>
                    <a:prstClr val="white"/>
                  </a:solidFill>
                  <a:effectLst/>
                  <a:uLnTx/>
                  <a:uFillTx/>
                  <a:latin typeface="Arial"/>
                  <a:ea typeface="+mn-ea"/>
                  <a:cs typeface="+mn-cs"/>
                </a:rPr>
              </a:br>
              <a:r>
                <a:rPr kumimoji="0" lang="en-US" sz="1200" b="0" i="0" u="none" strike="noStrike" kern="1200" cap="none" spc="0" normalizeH="0" baseline="0" noProof="0" dirty="0">
                  <a:ln>
                    <a:noFill/>
                  </a:ln>
                  <a:solidFill>
                    <a:prstClr val="white"/>
                  </a:solidFill>
                  <a:effectLst/>
                  <a:uLnTx/>
                  <a:uFillTx/>
                  <a:latin typeface="Arial"/>
                  <a:ea typeface="+mn-ea"/>
                  <a:cs typeface="+mn-cs"/>
                </a:rPr>
                <a:t>marketing</a:t>
              </a:r>
            </a:p>
          </p:txBody>
        </p:sp>
        <p:sp>
          <p:nvSpPr>
            <p:cNvPr id="179" name="TextBox 178">
              <a:extLst>
                <a:ext uri="{FF2B5EF4-FFF2-40B4-BE49-F238E27FC236}">
                  <a16:creationId xmlns:a16="http://schemas.microsoft.com/office/drawing/2014/main" id="{6339D65F-4B56-4F93-8A79-1C69574CD19B}"/>
                </a:ext>
              </a:extLst>
            </p:cNvPr>
            <p:cNvSpPr txBox="1"/>
            <p:nvPr/>
          </p:nvSpPr>
          <p:spPr>
            <a:xfrm>
              <a:off x="7547158" y="2717649"/>
              <a:ext cx="1105524" cy="341632"/>
            </a:xfrm>
            <a:prstGeom prst="rect">
              <a:avLst/>
            </a:prstGeom>
            <a:noFill/>
          </p:spPr>
          <p:txBody>
            <a:bodyPr wrap="square" rtlCol="0">
              <a:spAutoFit/>
            </a:bodyPr>
            <a:lstStyle/>
            <a:p>
              <a:pPr marL="0" marR="0" lvl="0" indent="0" algn="ctr" defTabSz="457200" rtl="0" eaLnBrk="1" fontAlgn="auto" latinLnBrk="0" hangingPunct="1">
                <a:lnSpc>
                  <a:spcPct val="9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Arial"/>
                  <a:ea typeface="+mn-ea"/>
                  <a:cs typeface="+mn-cs"/>
                </a:rPr>
                <a:t>Continuous supply tracking</a:t>
              </a:r>
            </a:p>
          </p:txBody>
        </p:sp>
        <p:sp>
          <p:nvSpPr>
            <p:cNvPr id="182" name="TextBox 181">
              <a:extLst>
                <a:ext uri="{FF2B5EF4-FFF2-40B4-BE49-F238E27FC236}">
                  <a16:creationId xmlns:a16="http://schemas.microsoft.com/office/drawing/2014/main" id="{87D828F9-3257-447C-B049-17B9B9EE3B45}"/>
                </a:ext>
              </a:extLst>
            </p:cNvPr>
            <p:cNvSpPr txBox="1"/>
            <p:nvPr/>
          </p:nvSpPr>
          <p:spPr>
            <a:xfrm>
              <a:off x="7827463" y="4281617"/>
              <a:ext cx="1105524" cy="341632"/>
            </a:xfrm>
            <a:prstGeom prst="rect">
              <a:avLst/>
            </a:prstGeom>
            <a:noFill/>
          </p:spPr>
          <p:txBody>
            <a:bodyPr wrap="square" rtlCol="0">
              <a:spAutoFit/>
            </a:bodyPr>
            <a:lstStyle/>
            <a:p>
              <a:pPr marL="0" marR="0" lvl="0" indent="0" algn="l" defTabSz="457200" rtl="0" eaLnBrk="1" fontAlgn="auto" latinLnBrk="0" hangingPunct="1">
                <a:lnSpc>
                  <a:spcPct val="9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Arial"/>
                  <a:ea typeface="+mn-ea"/>
                  <a:cs typeface="+mn-cs"/>
                </a:rPr>
                <a:t>Just in time production</a:t>
              </a:r>
            </a:p>
          </p:txBody>
        </p:sp>
        <p:sp>
          <p:nvSpPr>
            <p:cNvPr id="184" name="TextBox 183">
              <a:extLst>
                <a:ext uri="{FF2B5EF4-FFF2-40B4-BE49-F238E27FC236}">
                  <a16:creationId xmlns:a16="http://schemas.microsoft.com/office/drawing/2014/main" id="{F884F271-9FA1-4656-BC0A-70FB857B3335}"/>
                </a:ext>
              </a:extLst>
            </p:cNvPr>
            <p:cNvSpPr txBox="1"/>
            <p:nvPr/>
          </p:nvSpPr>
          <p:spPr>
            <a:xfrm>
              <a:off x="4581472" y="4295069"/>
              <a:ext cx="1071126" cy="424732"/>
            </a:xfrm>
            <a:prstGeom prst="rect">
              <a:avLst/>
            </a:prstGeom>
            <a:noFill/>
          </p:spPr>
          <p:txBody>
            <a:bodyPr wrap="none" rtlCol="0">
              <a:spAutoFit/>
            </a:bodyPr>
            <a:lstStyle/>
            <a:p>
              <a:pPr marL="0" marR="0" lvl="0" indent="0" algn="ctr" defTabSz="457200"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Arial"/>
                  <a:ea typeface="+mn-ea"/>
                  <a:cs typeface="+mn-cs"/>
                </a:rPr>
                <a:t>Online sales </a:t>
              </a:r>
              <a:br>
                <a:rPr kumimoji="0" lang="en-US" sz="1200" b="0" i="0" u="none" strike="noStrike" kern="1200" cap="none" spc="0" normalizeH="0" baseline="0" noProof="0" dirty="0">
                  <a:ln>
                    <a:noFill/>
                  </a:ln>
                  <a:solidFill>
                    <a:prstClr val="white"/>
                  </a:solidFill>
                  <a:effectLst/>
                  <a:uLnTx/>
                  <a:uFillTx/>
                  <a:latin typeface="Arial"/>
                  <a:ea typeface="+mn-ea"/>
                  <a:cs typeface="+mn-cs"/>
                </a:rPr>
              </a:br>
              <a:r>
                <a:rPr kumimoji="0" lang="en-US" sz="1200" b="0" i="0" u="none" strike="noStrike" kern="1200" cap="none" spc="0" normalizeH="0" baseline="0" noProof="0" dirty="0">
                  <a:ln>
                    <a:noFill/>
                  </a:ln>
                  <a:solidFill>
                    <a:prstClr val="white"/>
                  </a:solidFill>
                  <a:effectLst/>
                  <a:uLnTx/>
                  <a:uFillTx/>
                  <a:latin typeface="Arial"/>
                  <a:ea typeface="+mn-ea"/>
                  <a:cs typeface="+mn-cs"/>
                </a:rPr>
                <a:t>+ delivery</a:t>
              </a:r>
            </a:p>
          </p:txBody>
        </p:sp>
        <p:sp>
          <p:nvSpPr>
            <p:cNvPr id="188" name="TextBox 187">
              <a:extLst>
                <a:ext uri="{FF2B5EF4-FFF2-40B4-BE49-F238E27FC236}">
                  <a16:creationId xmlns:a16="http://schemas.microsoft.com/office/drawing/2014/main" id="{52AEF7E6-326F-4A7F-8C1F-9018EB2ADA25}"/>
                </a:ext>
              </a:extLst>
            </p:cNvPr>
            <p:cNvSpPr txBox="1"/>
            <p:nvPr/>
          </p:nvSpPr>
          <p:spPr>
            <a:xfrm>
              <a:off x="342266" y="2677131"/>
              <a:ext cx="1061509" cy="276999"/>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Arial"/>
                  <a:ea typeface="+mn-ea"/>
                  <a:cs typeface="+mn-cs"/>
                </a:rPr>
                <a:t>Social media</a:t>
              </a:r>
            </a:p>
          </p:txBody>
        </p:sp>
        <p:sp>
          <p:nvSpPr>
            <p:cNvPr id="77" name="Rectangle 76">
              <a:extLst>
                <a:ext uri="{FF2B5EF4-FFF2-40B4-BE49-F238E27FC236}">
                  <a16:creationId xmlns:a16="http://schemas.microsoft.com/office/drawing/2014/main" id="{E22DB15B-03A1-4B06-A6C9-6E98F5DBF13C}"/>
                </a:ext>
              </a:extLst>
            </p:cNvPr>
            <p:cNvSpPr/>
            <p:nvPr/>
          </p:nvSpPr>
          <p:spPr>
            <a:xfrm rot="224319">
              <a:off x="6483224" y="355846"/>
              <a:ext cx="1341573" cy="923330"/>
            </a:xfrm>
            <a:prstGeom prst="rect">
              <a:avLst/>
            </a:prstGeom>
            <a:noFill/>
            <a:effectLst/>
          </p:spPr>
          <p:txBody>
            <a:bodyPr wrap="none" lIns="91440" tIns="45720" rIns="91440" bIns="45720">
              <a:prstTxWarp prst="textArchUp">
                <a:avLst>
                  <a:gd name="adj" fmla="val 10821258"/>
                </a:avLst>
              </a:prstTxWarp>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w="0"/>
                  <a:solidFill>
                    <a:prstClr val="white"/>
                  </a:solidFill>
                  <a:effectLst/>
                  <a:uLnTx/>
                  <a:uFillTx/>
                  <a:latin typeface="Arial"/>
                  <a:ea typeface="+mn-ea"/>
                  <a:cs typeface="+mn-cs"/>
                </a:rPr>
                <a:t>Mobile employees</a:t>
              </a:r>
            </a:p>
          </p:txBody>
        </p:sp>
      </p:grpSp>
      <p:cxnSp>
        <p:nvCxnSpPr>
          <p:cNvPr id="218" name="Straight Connector 217">
            <a:extLst>
              <a:ext uri="{FF2B5EF4-FFF2-40B4-BE49-F238E27FC236}">
                <a16:creationId xmlns:a16="http://schemas.microsoft.com/office/drawing/2014/main" id="{A00FE322-8730-4FBF-92F1-F7320FF8C3ED}"/>
              </a:ext>
            </a:extLst>
          </p:cNvPr>
          <p:cNvCxnSpPr>
            <a:cxnSpLocks/>
          </p:cNvCxnSpPr>
          <p:nvPr/>
        </p:nvCxnSpPr>
        <p:spPr>
          <a:xfrm flipV="1">
            <a:off x="4461340" y="3962125"/>
            <a:ext cx="75736" cy="62400"/>
          </a:xfrm>
          <a:prstGeom prst="line">
            <a:avLst/>
          </a:prstGeom>
          <a:gradFill rotWithShape="0">
            <a:gsLst>
              <a:gs pos="100000">
                <a:srgbClr val="6B6C6B"/>
              </a:gs>
              <a:gs pos="21000">
                <a:srgbClr val="545554"/>
              </a:gs>
            </a:gsLst>
            <a:path path="circle">
              <a:fillToRect l="147405" t="283793" r="-47405" b="-183793"/>
            </a:path>
            <a:tileRect l="-448624" t="-51474" r="-47405" b="-183793"/>
          </a:gradFill>
          <a:ln w="19050">
            <a:solidFill>
              <a:schemeClr val="tx1"/>
            </a:solidFill>
          </a:ln>
          <a:effectLst/>
        </p:spPr>
        <p:style>
          <a:lnRef idx="1">
            <a:schemeClr val="accent1"/>
          </a:lnRef>
          <a:fillRef idx="3">
            <a:schemeClr val="accent1"/>
          </a:fillRef>
          <a:effectRef idx="2">
            <a:schemeClr val="accent1"/>
          </a:effectRef>
          <a:fontRef idx="minor">
            <a:schemeClr val="lt1"/>
          </a:fontRef>
        </p:style>
      </p:cxnSp>
      <p:pic>
        <p:nvPicPr>
          <p:cNvPr id="1026" name="Picture 2" descr="Image result for amazon logo">
            <a:extLst>
              <a:ext uri="{FF2B5EF4-FFF2-40B4-BE49-F238E27FC236}">
                <a16:creationId xmlns:a16="http://schemas.microsoft.com/office/drawing/2014/main" id="{9C244D78-EC70-4DF5-9D1C-B7317FE24EDA}"/>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3791860" y="4242024"/>
            <a:ext cx="693342" cy="13975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amazon logo">
            <a:extLst>
              <a:ext uri="{FF2B5EF4-FFF2-40B4-BE49-F238E27FC236}">
                <a16:creationId xmlns:a16="http://schemas.microsoft.com/office/drawing/2014/main" id="{BDD2DBD8-D71B-4081-A522-76B228491975}"/>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3965374" y="3876764"/>
            <a:ext cx="251879" cy="157942"/>
          </a:xfrm>
          <a:prstGeom prst="rect">
            <a:avLst/>
          </a:prstGeom>
          <a:noFill/>
          <a:extLst>
            <a:ext uri="{909E8E84-426E-40DD-AFC4-6F175D3DCCD1}">
              <a14:hiddenFill xmlns:a14="http://schemas.microsoft.com/office/drawing/2010/main">
                <a:solidFill>
                  <a:srgbClr val="FFFFFF"/>
                </a:solidFill>
              </a14:hiddenFill>
            </a:ext>
          </a:extLst>
        </p:spPr>
      </p:pic>
      <p:grpSp>
        <p:nvGrpSpPr>
          <p:cNvPr id="227" name="Group 226">
            <a:extLst>
              <a:ext uri="{FF2B5EF4-FFF2-40B4-BE49-F238E27FC236}">
                <a16:creationId xmlns:a16="http://schemas.microsoft.com/office/drawing/2014/main" id="{D32D799C-A6C5-43B4-80E6-86E452D5074B}"/>
              </a:ext>
            </a:extLst>
          </p:cNvPr>
          <p:cNvGrpSpPr/>
          <p:nvPr/>
        </p:nvGrpSpPr>
        <p:grpSpPr>
          <a:xfrm>
            <a:off x="540042" y="1879360"/>
            <a:ext cx="613753" cy="537916"/>
            <a:chOff x="-1079759" y="5463463"/>
            <a:chExt cx="678806" cy="594931"/>
          </a:xfrm>
        </p:grpSpPr>
        <p:sp>
          <p:nvSpPr>
            <p:cNvPr id="228" name="Freeform 6">
              <a:extLst>
                <a:ext uri="{FF2B5EF4-FFF2-40B4-BE49-F238E27FC236}">
                  <a16:creationId xmlns:a16="http://schemas.microsoft.com/office/drawing/2014/main" id="{27BC3A95-CDE8-480B-97E2-AD41003AC56D}"/>
                </a:ext>
              </a:extLst>
            </p:cNvPr>
            <p:cNvSpPr>
              <a:spLocks/>
            </p:cNvSpPr>
            <p:nvPr/>
          </p:nvSpPr>
          <p:spPr bwMode="auto">
            <a:xfrm>
              <a:off x="-859342" y="5667495"/>
              <a:ext cx="458389" cy="390899"/>
            </a:xfrm>
            <a:custGeom>
              <a:avLst/>
              <a:gdLst>
                <a:gd name="T0" fmla="*/ 44 w 863"/>
                <a:gd name="T1" fmla="*/ 0 h 736"/>
                <a:gd name="T2" fmla="*/ 818 w 863"/>
                <a:gd name="T3" fmla="*/ 0 h 736"/>
                <a:gd name="T4" fmla="*/ 863 w 863"/>
                <a:gd name="T5" fmla="*/ 45 h 736"/>
                <a:gd name="T6" fmla="*/ 863 w 863"/>
                <a:gd name="T7" fmla="*/ 490 h 736"/>
                <a:gd name="T8" fmla="*/ 818 w 863"/>
                <a:gd name="T9" fmla="*/ 534 h 736"/>
                <a:gd name="T10" fmla="*/ 695 w 863"/>
                <a:gd name="T11" fmla="*/ 534 h 736"/>
                <a:gd name="T12" fmla="*/ 715 w 863"/>
                <a:gd name="T13" fmla="*/ 722 h 736"/>
                <a:gd name="T14" fmla="*/ 704 w 863"/>
                <a:gd name="T15" fmla="*/ 726 h 736"/>
                <a:gd name="T16" fmla="*/ 522 w 863"/>
                <a:gd name="T17" fmla="*/ 534 h 736"/>
                <a:gd name="T18" fmla="*/ 44 w 863"/>
                <a:gd name="T19" fmla="*/ 534 h 736"/>
                <a:gd name="T20" fmla="*/ 0 w 863"/>
                <a:gd name="T21" fmla="*/ 490 h 736"/>
                <a:gd name="T22" fmla="*/ 0 w 863"/>
                <a:gd name="T23" fmla="*/ 45 h 736"/>
                <a:gd name="T24" fmla="*/ 44 w 863"/>
                <a:gd name="T25" fmla="*/ 0 h 7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3" h="736">
                  <a:moveTo>
                    <a:pt x="44" y="0"/>
                  </a:moveTo>
                  <a:cubicBezTo>
                    <a:pt x="818" y="0"/>
                    <a:pt x="818" y="0"/>
                    <a:pt x="818" y="0"/>
                  </a:cubicBezTo>
                  <a:cubicBezTo>
                    <a:pt x="842" y="0"/>
                    <a:pt x="863" y="20"/>
                    <a:pt x="863" y="45"/>
                  </a:cubicBezTo>
                  <a:cubicBezTo>
                    <a:pt x="863" y="490"/>
                    <a:pt x="863" y="490"/>
                    <a:pt x="863" y="490"/>
                  </a:cubicBezTo>
                  <a:cubicBezTo>
                    <a:pt x="863" y="514"/>
                    <a:pt x="842" y="534"/>
                    <a:pt x="818" y="534"/>
                  </a:cubicBezTo>
                  <a:cubicBezTo>
                    <a:pt x="695" y="534"/>
                    <a:pt x="695" y="534"/>
                    <a:pt x="695" y="534"/>
                  </a:cubicBezTo>
                  <a:cubicBezTo>
                    <a:pt x="715" y="722"/>
                    <a:pt x="715" y="722"/>
                    <a:pt x="715" y="722"/>
                  </a:cubicBezTo>
                  <a:cubicBezTo>
                    <a:pt x="715" y="722"/>
                    <a:pt x="715" y="736"/>
                    <a:pt x="704" y="726"/>
                  </a:cubicBezTo>
                  <a:cubicBezTo>
                    <a:pt x="694" y="717"/>
                    <a:pt x="563" y="578"/>
                    <a:pt x="522" y="534"/>
                  </a:cubicBezTo>
                  <a:cubicBezTo>
                    <a:pt x="44" y="534"/>
                    <a:pt x="44" y="534"/>
                    <a:pt x="44" y="534"/>
                  </a:cubicBezTo>
                  <a:cubicBezTo>
                    <a:pt x="20" y="534"/>
                    <a:pt x="0" y="514"/>
                    <a:pt x="0" y="490"/>
                  </a:cubicBezTo>
                  <a:cubicBezTo>
                    <a:pt x="0" y="45"/>
                    <a:pt x="0" y="45"/>
                    <a:pt x="0" y="45"/>
                  </a:cubicBezTo>
                  <a:cubicBezTo>
                    <a:pt x="0" y="20"/>
                    <a:pt x="20" y="0"/>
                    <a:pt x="44" y="0"/>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229" name="Freeform 5">
              <a:extLst>
                <a:ext uri="{FF2B5EF4-FFF2-40B4-BE49-F238E27FC236}">
                  <a16:creationId xmlns:a16="http://schemas.microsoft.com/office/drawing/2014/main" id="{841D736A-4723-4186-9349-2DD33754863E}"/>
                </a:ext>
              </a:extLst>
            </p:cNvPr>
            <p:cNvSpPr>
              <a:spLocks/>
            </p:cNvSpPr>
            <p:nvPr/>
          </p:nvSpPr>
          <p:spPr bwMode="auto">
            <a:xfrm>
              <a:off x="-1079759" y="5463463"/>
              <a:ext cx="614046" cy="523539"/>
            </a:xfrm>
            <a:custGeom>
              <a:avLst/>
              <a:gdLst>
                <a:gd name="T0" fmla="*/ 1096 w 1156"/>
                <a:gd name="T1" fmla="*/ 0 h 986"/>
                <a:gd name="T2" fmla="*/ 60 w 1156"/>
                <a:gd name="T3" fmla="*/ 0 h 986"/>
                <a:gd name="T4" fmla="*/ 0 w 1156"/>
                <a:gd name="T5" fmla="*/ 60 h 986"/>
                <a:gd name="T6" fmla="*/ 0 w 1156"/>
                <a:gd name="T7" fmla="*/ 656 h 986"/>
                <a:gd name="T8" fmla="*/ 60 w 1156"/>
                <a:gd name="T9" fmla="*/ 716 h 986"/>
                <a:gd name="T10" fmla="*/ 224 w 1156"/>
                <a:gd name="T11" fmla="*/ 716 h 986"/>
                <a:gd name="T12" fmla="*/ 198 w 1156"/>
                <a:gd name="T13" fmla="*/ 967 h 986"/>
                <a:gd name="T14" fmla="*/ 212 w 1156"/>
                <a:gd name="T15" fmla="*/ 972 h 986"/>
                <a:gd name="T16" fmla="*/ 457 w 1156"/>
                <a:gd name="T17" fmla="*/ 716 h 986"/>
                <a:gd name="T18" fmla="*/ 1096 w 1156"/>
                <a:gd name="T19" fmla="*/ 716 h 986"/>
                <a:gd name="T20" fmla="*/ 1156 w 1156"/>
                <a:gd name="T21" fmla="*/ 656 h 986"/>
                <a:gd name="T22" fmla="*/ 1156 w 1156"/>
                <a:gd name="T23" fmla="*/ 60 h 986"/>
                <a:gd name="T24" fmla="*/ 1096 w 1156"/>
                <a:gd name="T25" fmla="*/ 0 h 9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56" h="986">
                  <a:moveTo>
                    <a:pt x="1096" y="0"/>
                  </a:moveTo>
                  <a:cubicBezTo>
                    <a:pt x="60" y="0"/>
                    <a:pt x="60" y="0"/>
                    <a:pt x="60" y="0"/>
                  </a:cubicBezTo>
                  <a:cubicBezTo>
                    <a:pt x="27" y="0"/>
                    <a:pt x="0" y="27"/>
                    <a:pt x="0" y="60"/>
                  </a:cubicBezTo>
                  <a:cubicBezTo>
                    <a:pt x="0" y="656"/>
                    <a:pt x="0" y="656"/>
                    <a:pt x="0" y="656"/>
                  </a:cubicBezTo>
                  <a:cubicBezTo>
                    <a:pt x="0" y="689"/>
                    <a:pt x="27" y="716"/>
                    <a:pt x="60" y="716"/>
                  </a:cubicBezTo>
                  <a:cubicBezTo>
                    <a:pt x="224" y="716"/>
                    <a:pt x="224" y="716"/>
                    <a:pt x="224" y="716"/>
                  </a:cubicBezTo>
                  <a:cubicBezTo>
                    <a:pt x="198" y="967"/>
                    <a:pt x="198" y="967"/>
                    <a:pt x="198" y="967"/>
                  </a:cubicBezTo>
                  <a:cubicBezTo>
                    <a:pt x="198" y="967"/>
                    <a:pt x="197" y="986"/>
                    <a:pt x="212" y="972"/>
                  </a:cubicBezTo>
                  <a:cubicBezTo>
                    <a:pt x="225" y="960"/>
                    <a:pt x="402" y="774"/>
                    <a:pt x="457" y="716"/>
                  </a:cubicBezTo>
                  <a:cubicBezTo>
                    <a:pt x="1096" y="716"/>
                    <a:pt x="1096" y="716"/>
                    <a:pt x="1096" y="716"/>
                  </a:cubicBezTo>
                  <a:cubicBezTo>
                    <a:pt x="1129" y="716"/>
                    <a:pt x="1156" y="689"/>
                    <a:pt x="1156" y="656"/>
                  </a:cubicBezTo>
                  <a:cubicBezTo>
                    <a:pt x="1156" y="60"/>
                    <a:pt x="1156" y="60"/>
                    <a:pt x="1156" y="60"/>
                  </a:cubicBezTo>
                  <a:cubicBezTo>
                    <a:pt x="1156" y="27"/>
                    <a:pt x="1129" y="0"/>
                    <a:pt x="1096" y="0"/>
                  </a:cubicBezTo>
                  <a:close/>
                </a:path>
              </a:pathLst>
            </a:custGeom>
            <a:solidFill>
              <a:schemeClr val="accent2"/>
            </a:solidFill>
            <a:ln w="1905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230" name="Freeform: Shape 229">
              <a:extLst>
                <a:ext uri="{FF2B5EF4-FFF2-40B4-BE49-F238E27FC236}">
                  <a16:creationId xmlns:a16="http://schemas.microsoft.com/office/drawing/2014/main" id="{E62F2A4B-136A-432A-8005-E38B4A30D66C}"/>
                </a:ext>
              </a:extLst>
            </p:cNvPr>
            <p:cNvSpPr>
              <a:spLocks/>
            </p:cNvSpPr>
            <p:nvPr/>
          </p:nvSpPr>
          <p:spPr bwMode="auto">
            <a:xfrm>
              <a:off x="-1079759" y="5463463"/>
              <a:ext cx="375752" cy="380177"/>
            </a:xfrm>
            <a:custGeom>
              <a:avLst/>
              <a:gdLst>
                <a:gd name="connsiteX0" fmla="*/ 129692 w 1529040"/>
                <a:gd name="connsiteY0" fmla="*/ 0 h 1547043"/>
                <a:gd name="connsiteX1" fmla="*/ 1474814 w 1529040"/>
                <a:gd name="connsiteY1" fmla="*/ 0 h 1547043"/>
                <a:gd name="connsiteX2" fmla="*/ 1529040 w 1529040"/>
                <a:gd name="connsiteY2" fmla="*/ 0 h 1547043"/>
                <a:gd name="connsiteX3" fmla="*/ 1433070 w 1529040"/>
                <a:gd name="connsiteY3" fmla="*/ 124026 h 1547043"/>
                <a:gd name="connsiteX4" fmla="*/ 336306 w 1529040"/>
                <a:gd name="connsiteY4" fmla="*/ 1544158 h 1547043"/>
                <a:gd name="connsiteX5" fmla="*/ 334078 w 1529040"/>
                <a:gd name="connsiteY5" fmla="*/ 1547043 h 1547043"/>
                <a:gd name="connsiteX6" fmla="*/ 246701 w 1529040"/>
                <a:gd name="connsiteY6" fmla="*/ 1547043 h 1547043"/>
                <a:gd name="connsiteX7" fmla="*/ 129692 w 1529040"/>
                <a:gd name="connsiteY7" fmla="*/ 1547043 h 1547043"/>
                <a:gd name="connsiteX8" fmla="*/ 0 w 1529040"/>
                <a:gd name="connsiteY8" fmla="*/ 1417403 h 1547043"/>
                <a:gd name="connsiteX9" fmla="*/ 0 w 1529040"/>
                <a:gd name="connsiteY9" fmla="*/ 129641 h 1547043"/>
                <a:gd name="connsiteX10" fmla="*/ 129692 w 1529040"/>
                <a:gd name="connsiteY10" fmla="*/ 0 h 1547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29040" h="1547043">
                  <a:moveTo>
                    <a:pt x="129692" y="0"/>
                  </a:moveTo>
                  <a:cubicBezTo>
                    <a:pt x="129692" y="0"/>
                    <a:pt x="129692" y="0"/>
                    <a:pt x="1474814" y="0"/>
                  </a:cubicBezTo>
                  <a:lnTo>
                    <a:pt x="1529040" y="0"/>
                  </a:lnTo>
                  <a:lnTo>
                    <a:pt x="1433070" y="124026"/>
                  </a:lnTo>
                  <a:cubicBezTo>
                    <a:pt x="1137632" y="506035"/>
                    <a:pt x="777189" y="973037"/>
                    <a:pt x="336306" y="1544158"/>
                  </a:cubicBezTo>
                  <a:lnTo>
                    <a:pt x="334078" y="1547043"/>
                  </a:lnTo>
                  <a:lnTo>
                    <a:pt x="246701" y="1547043"/>
                  </a:lnTo>
                  <a:cubicBezTo>
                    <a:pt x="212775" y="1547043"/>
                    <a:pt x="174003" y="1547043"/>
                    <a:pt x="129692" y="1547043"/>
                  </a:cubicBezTo>
                  <a:cubicBezTo>
                    <a:pt x="58361" y="1547043"/>
                    <a:pt x="0" y="1488705"/>
                    <a:pt x="0" y="1417403"/>
                  </a:cubicBezTo>
                  <a:cubicBezTo>
                    <a:pt x="0" y="1417403"/>
                    <a:pt x="0" y="1417403"/>
                    <a:pt x="0" y="129641"/>
                  </a:cubicBezTo>
                  <a:cubicBezTo>
                    <a:pt x="0" y="58338"/>
                    <a:pt x="58361" y="0"/>
                    <a:pt x="129692" y="0"/>
                  </a:cubicBezTo>
                  <a:close/>
                </a:path>
              </a:pathLst>
            </a:custGeom>
            <a:solidFill>
              <a:schemeClr val="tx1">
                <a:alpha val="24000"/>
              </a:schemeClr>
            </a:solidFill>
            <a:ln w="7938" cap="flat">
              <a:noFill/>
              <a:prstDash val="solid"/>
              <a:miter lim="800000"/>
              <a:headEnd/>
              <a:tailEnd/>
            </a:ln>
          </p:spPr>
          <p:txBody>
            <a:bodyPr vert="horz" wrap="square" lIns="91440" tIns="45720" rIns="91440" bIns="45720" numCol="1" anchor="t" anchorCtr="0" compatLnSpc="1">
              <a:prstTxWarp prst="textNoShape">
                <a:avLst/>
              </a:prstTxWarp>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231" name="Oval 7">
              <a:extLst>
                <a:ext uri="{FF2B5EF4-FFF2-40B4-BE49-F238E27FC236}">
                  <a16:creationId xmlns:a16="http://schemas.microsoft.com/office/drawing/2014/main" id="{BD629402-88CD-4244-8763-2288773AE2C1}"/>
                </a:ext>
              </a:extLst>
            </p:cNvPr>
            <p:cNvSpPr>
              <a:spLocks noChangeArrowheads="1"/>
            </p:cNvSpPr>
            <p:nvPr/>
          </p:nvSpPr>
          <p:spPr bwMode="auto">
            <a:xfrm>
              <a:off x="-933855" y="5614829"/>
              <a:ext cx="62809" cy="63199"/>
            </a:xfrm>
            <a:prstGeom prst="ellipse">
              <a:avLst/>
            </a:pr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232" name="Oval 8">
              <a:extLst>
                <a:ext uri="{FF2B5EF4-FFF2-40B4-BE49-F238E27FC236}">
                  <a16:creationId xmlns:a16="http://schemas.microsoft.com/office/drawing/2014/main" id="{0DE6AF0B-4FB0-4C50-ACF7-5CE6AE39E42B}"/>
                </a:ext>
              </a:extLst>
            </p:cNvPr>
            <p:cNvSpPr>
              <a:spLocks noChangeArrowheads="1"/>
            </p:cNvSpPr>
            <p:nvPr/>
          </p:nvSpPr>
          <p:spPr bwMode="auto">
            <a:xfrm>
              <a:off x="-786000" y="5614829"/>
              <a:ext cx="63199" cy="63199"/>
            </a:xfrm>
            <a:prstGeom prst="ellipse">
              <a:avLst/>
            </a:pr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233" name="Oval 9">
              <a:extLst>
                <a:ext uri="{FF2B5EF4-FFF2-40B4-BE49-F238E27FC236}">
                  <a16:creationId xmlns:a16="http://schemas.microsoft.com/office/drawing/2014/main" id="{7304B4A3-32BE-4F1D-A1B0-E2F16305DC0F}"/>
                </a:ext>
              </a:extLst>
            </p:cNvPr>
            <p:cNvSpPr>
              <a:spLocks noChangeArrowheads="1"/>
            </p:cNvSpPr>
            <p:nvPr/>
          </p:nvSpPr>
          <p:spPr bwMode="auto">
            <a:xfrm>
              <a:off x="-640486" y="5614829"/>
              <a:ext cx="62809" cy="63199"/>
            </a:xfrm>
            <a:prstGeom prst="ellipse">
              <a:avLst/>
            </a:pr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234" name="Freeform 5">
              <a:extLst>
                <a:ext uri="{FF2B5EF4-FFF2-40B4-BE49-F238E27FC236}">
                  <a16:creationId xmlns:a16="http://schemas.microsoft.com/office/drawing/2014/main" id="{E0D12A1E-09E8-4518-821B-5C87232BAC2C}"/>
                </a:ext>
              </a:extLst>
            </p:cNvPr>
            <p:cNvSpPr>
              <a:spLocks/>
            </p:cNvSpPr>
            <p:nvPr/>
          </p:nvSpPr>
          <p:spPr bwMode="auto">
            <a:xfrm>
              <a:off x="-1079759" y="5463463"/>
              <a:ext cx="614046" cy="523539"/>
            </a:xfrm>
            <a:custGeom>
              <a:avLst/>
              <a:gdLst>
                <a:gd name="T0" fmla="*/ 1096 w 1156"/>
                <a:gd name="T1" fmla="*/ 0 h 986"/>
                <a:gd name="T2" fmla="*/ 60 w 1156"/>
                <a:gd name="T3" fmla="*/ 0 h 986"/>
                <a:gd name="T4" fmla="*/ 0 w 1156"/>
                <a:gd name="T5" fmla="*/ 60 h 986"/>
                <a:gd name="T6" fmla="*/ 0 w 1156"/>
                <a:gd name="T7" fmla="*/ 656 h 986"/>
                <a:gd name="T8" fmla="*/ 60 w 1156"/>
                <a:gd name="T9" fmla="*/ 716 h 986"/>
                <a:gd name="T10" fmla="*/ 224 w 1156"/>
                <a:gd name="T11" fmla="*/ 716 h 986"/>
                <a:gd name="T12" fmla="*/ 198 w 1156"/>
                <a:gd name="T13" fmla="*/ 967 h 986"/>
                <a:gd name="T14" fmla="*/ 212 w 1156"/>
                <a:gd name="T15" fmla="*/ 972 h 986"/>
                <a:gd name="T16" fmla="*/ 457 w 1156"/>
                <a:gd name="T17" fmla="*/ 716 h 986"/>
                <a:gd name="T18" fmla="*/ 1096 w 1156"/>
                <a:gd name="T19" fmla="*/ 716 h 986"/>
                <a:gd name="T20" fmla="*/ 1156 w 1156"/>
                <a:gd name="T21" fmla="*/ 656 h 986"/>
                <a:gd name="T22" fmla="*/ 1156 w 1156"/>
                <a:gd name="T23" fmla="*/ 60 h 986"/>
                <a:gd name="T24" fmla="*/ 1096 w 1156"/>
                <a:gd name="T25" fmla="*/ 0 h 9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56" h="986">
                  <a:moveTo>
                    <a:pt x="1096" y="0"/>
                  </a:moveTo>
                  <a:cubicBezTo>
                    <a:pt x="60" y="0"/>
                    <a:pt x="60" y="0"/>
                    <a:pt x="60" y="0"/>
                  </a:cubicBezTo>
                  <a:cubicBezTo>
                    <a:pt x="27" y="0"/>
                    <a:pt x="0" y="27"/>
                    <a:pt x="0" y="60"/>
                  </a:cubicBezTo>
                  <a:cubicBezTo>
                    <a:pt x="0" y="656"/>
                    <a:pt x="0" y="656"/>
                    <a:pt x="0" y="656"/>
                  </a:cubicBezTo>
                  <a:cubicBezTo>
                    <a:pt x="0" y="689"/>
                    <a:pt x="27" y="716"/>
                    <a:pt x="60" y="716"/>
                  </a:cubicBezTo>
                  <a:cubicBezTo>
                    <a:pt x="224" y="716"/>
                    <a:pt x="224" y="716"/>
                    <a:pt x="224" y="716"/>
                  </a:cubicBezTo>
                  <a:cubicBezTo>
                    <a:pt x="198" y="967"/>
                    <a:pt x="198" y="967"/>
                    <a:pt x="198" y="967"/>
                  </a:cubicBezTo>
                  <a:cubicBezTo>
                    <a:pt x="198" y="967"/>
                    <a:pt x="197" y="986"/>
                    <a:pt x="212" y="972"/>
                  </a:cubicBezTo>
                  <a:cubicBezTo>
                    <a:pt x="225" y="960"/>
                    <a:pt x="402" y="774"/>
                    <a:pt x="457" y="716"/>
                  </a:cubicBezTo>
                  <a:cubicBezTo>
                    <a:pt x="1096" y="716"/>
                    <a:pt x="1096" y="716"/>
                    <a:pt x="1096" y="716"/>
                  </a:cubicBezTo>
                  <a:cubicBezTo>
                    <a:pt x="1129" y="716"/>
                    <a:pt x="1156" y="689"/>
                    <a:pt x="1156" y="656"/>
                  </a:cubicBezTo>
                  <a:cubicBezTo>
                    <a:pt x="1156" y="60"/>
                    <a:pt x="1156" y="60"/>
                    <a:pt x="1156" y="60"/>
                  </a:cubicBezTo>
                  <a:cubicBezTo>
                    <a:pt x="1156" y="27"/>
                    <a:pt x="1129" y="0"/>
                    <a:pt x="1096" y="0"/>
                  </a:cubicBezTo>
                  <a:close/>
                </a:path>
              </a:pathLst>
            </a:custGeom>
            <a:noFill/>
            <a:ln w="15875"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grpSp>
      <p:grpSp>
        <p:nvGrpSpPr>
          <p:cNvPr id="89" name="Group 88">
            <a:extLst>
              <a:ext uri="{FF2B5EF4-FFF2-40B4-BE49-F238E27FC236}">
                <a16:creationId xmlns:a16="http://schemas.microsoft.com/office/drawing/2014/main" id="{19C729D9-C22E-4D57-8599-70D5CD72CD05}"/>
              </a:ext>
            </a:extLst>
          </p:cNvPr>
          <p:cNvGrpSpPr/>
          <p:nvPr/>
        </p:nvGrpSpPr>
        <p:grpSpPr>
          <a:xfrm>
            <a:off x="6642605" y="861742"/>
            <a:ext cx="999625" cy="639512"/>
            <a:chOff x="6512952" y="779855"/>
            <a:chExt cx="1237129" cy="791456"/>
          </a:xfrm>
        </p:grpSpPr>
        <p:sp>
          <p:nvSpPr>
            <p:cNvPr id="307" name="Freeform 14">
              <a:extLst>
                <a:ext uri="{FF2B5EF4-FFF2-40B4-BE49-F238E27FC236}">
                  <a16:creationId xmlns:a16="http://schemas.microsoft.com/office/drawing/2014/main" id="{60929306-7349-491B-8B72-86D02D27BF51}"/>
                </a:ext>
              </a:extLst>
            </p:cNvPr>
            <p:cNvSpPr>
              <a:spLocks/>
            </p:cNvSpPr>
            <p:nvPr/>
          </p:nvSpPr>
          <p:spPr bwMode="auto">
            <a:xfrm>
              <a:off x="6712646" y="970640"/>
              <a:ext cx="823457" cy="358024"/>
            </a:xfrm>
            <a:custGeom>
              <a:avLst/>
              <a:gdLst>
                <a:gd name="T0" fmla="*/ 221 w 221"/>
                <a:gd name="T1" fmla="*/ 64 h 96"/>
                <a:gd name="T2" fmla="*/ 195 w 221"/>
                <a:gd name="T3" fmla="*/ 64 h 96"/>
                <a:gd name="T4" fmla="*/ 183 w 221"/>
                <a:gd name="T5" fmla="*/ 53 h 96"/>
                <a:gd name="T6" fmla="*/ 183 w 221"/>
                <a:gd name="T7" fmla="*/ 7 h 96"/>
                <a:gd name="T8" fmla="*/ 177 w 221"/>
                <a:gd name="T9" fmla="*/ 0 h 96"/>
                <a:gd name="T10" fmla="*/ 171 w 221"/>
                <a:gd name="T11" fmla="*/ 2 h 96"/>
                <a:gd name="T12" fmla="*/ 169 w 221"/>
                <a:gd name="T13" fmla="*/ 7 h 96"/>
                <a:gd name="T14" fmla="*/ 169 w 221"/>
                <a:gd name="T15" fmla="*/ 26 h 96"/>
                <a:gd name="T16" fmla="*/ 155 w 221"/>
                <a:gd name="T17" fmla="*/ 40 h 96"/>
                <a:gd name="T18" fmla="*/ 144 w 221"/>
                <a:gd name="T19" fmla="*/ 37 h 96"/>
                <a:gd name="T20" fmla="*/ 139 w 221"/>
                <a:gd name="T21" fmla="*/ 26 h 96"/>
                <a:gd name="T22" fmla="*/ 139 w 221"/>
                <a:gd name="T23" fmla="*/ 7 h 96"/>
                <a:gd name="T24" fmla="*/ 132 w 221"/>
                <a:gd name="T25" fmla="*/ 0 h 96"/>
                <a:gd name="T26" fmla="*/ 127 w 221"/>
                <a:gd name="T27" fmla="*/ 2 h 96"/>
                <a:gd name="T28" fmla="*/ 125 w 221"/>
                <a:gd name="T29" fmla="*/ 7 h 96"/>
                <a:gd name="T30" fmla="*/ 125 w 221"/>
                <a:gd name="T31" fmla="*/ 81 h 96"/>
                <a:gd name="T32" fmla="*/ 111 w 221"/>
                <a:gd name="T33" fmla="*/ 96 h 96"/>
                <a:gd name="T34" fmla="*/ 109 w 221"/>
                <a:gd name="T35" fmla="*/ 96 h 96"/>
                <a:gd name="T36" fmla="*/ 99 w 221"/>
                <a:gd name="T37" fmla="*/ 92 h 96"/>
                <a:gd name="T38" fmla="*/ 94 w 221"/>
                <a:gd name="T39" fmla="*/ 82 h 96"/>
                <a:gd name="T40" fmla="*/ 94 w 221"/>
                <a:gd name="T41" fmla="*/ 19 h 96"/>
                <a:gd name="T42" fmla="*/ 88 w 221"/>
                <a:gd name="T43" fmla="*/ 12 h 96"/>
                <a:gd name="T44" fmla="*/ 83 w 221"/>
                <a:gd name="T45" fmla="*/ 14 h 96"/>
                <a:gd name="T46" fmla="*/ 80 w 221"/>
                <a:gd name="T47" fmla="*/ 19 h 96"/>
                <a:gd name="T48" fmla="*/ 80 w 221"/>
                <a:gd name="T49" fmla="*/ 55 h 96"/>
                <a:gd name="T50" fmla="*/ 67 w 221"/>
                <a:gd name="T51" fmla="*/ 70 h 96"/>
                <a:gd name="T52" fmla="*/ 55 w 221"/>
                <a:gd name="T53" fmla="*/ 66 h 96"/>
                <a:gd name="T54" fmla="*/ 50 w 221"/>
                <a:gd name="T55" fmla="*/ 56 h 96"/>
                <a:gd name="T56" fmla="*/ 50 w 221"/>
                <a:gd name="T57" fmla="*/ 42 h 96"/>
                <a:gd name="T58" fmla="*/ 44 w 221"/>
                <a:gd name="T59" fmla="*/ 35 h 96"/>
                <a:gd name="T60" fmla="*/ 38 w 221"/>
                <a:gd name="T61" fmla="*/ 36 h 96"/>
                <a:gd name="T62" fmla="*/ 36 w 221"/>
                <a:gd name="T63" fmla="*/ 41 h 96"/>
                <a:gd name="T64" fmla="*/ 36 w 221"/>
                <a:gd name="T65" fmla="*/ 57 h 96"/>
                <a:gd name="T66" fmla="*/ 24 w 221"/>
                <a:gd name="T67" fmla="*/ 68 h 96"/>
                <a:gd name="T68" fmla="*/ 0 w 221"/>
                <a:gd name="T69" fmla="*/ 6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1" h="96">
                  <a:moveTo>
                    <a:pt x="221" y="64"/>
                  </a:moveTo>
                  <a:cubicBezTo>
                    <a:pt x="195" y="64"/>
                    <a:pt x="195" y="64"/>
                    <a:pt x="195" y="64"/>
                  </a:cubicBezTo>
                  <a:cubicBezTo>
                    <a:pt x="188" y="64"/>
                    <a:pt x="183" y="59"/>
                    <a:pt x="183" y="53"/>
                  </a:cubicBezTo>
                  <a:cubicBezTo>
                    <a:pt x="183" y="7"/>
                    <a:pt x="183" y="7"/>
                    <a:pt x="183" y="7"/>
                  </a:cubicBezTo>
                  <a:cubicBezTo>
                    <a:pt x="183" y="4"/>
                    <a:pt x="180" y="1"/>
                    <a:pt x="177" y="0"/>
                  </a:cubicBezTo>
                  <a:cubicBezTo>
                    <a:pt x="175" y="0"/>
                    <a:pt x="173" y="1"/>
                    <a:pt x="171" y="2"/>
                  </a:cubicBezTo>
                  <a:cubicBezTo>
                    <a:pt x="170" y="3"/>
                    <a:pt x="169" y="5"/>
                    <a:pt x="169" y="7"/>
                  </a:cubicBezTo>
                  <a:cubicBezTo>
                    <a:pt x="169" y="26"/>
                    <a:pt x="169" y="26"/>
                    <a:pt x="169" y="26"/>
                  </a:cubicBezTo>
                  <a:cubicBezTo>
                    <a:pt x="169" y="33"/>
                    <a:pt x="163" y="40"/>
                    <a:pt x="155" y="40"/>
                  </a:cubicBezTo>
                  <a:cubicBezTo>
                    <a:pt x="151" y="41"/>
                    <a:pt x="147" y="39"/>
                    <a:pt x="144" y="37"/>
                  </a:cubicBezTo>
                  <a:cubicBezTo>
                    <a:pt x="140" y="34"/>
                    <a:pt x="139" y="30"/>
                    <a:pt x="139" y="26"/>
                  </a:cubicBezTo>
                  <a:cubicBezTo>
                    <a:pt x="139" y="7"/>
                    <a:pt x="139" y="7"/>
                    <a:pt x="139" y="7"/>
                  </a:cubicBezTo>
                  <a:cubicBezTo>
                    <a:pt x="139" y="4"/>
                    <a:pt x="136" y="1"/>
                    <a:pt x="132" y="0"/>
                  </a:cubicBezTo>
                  <a:cubicBezTo>
                    <a:pt x="130" y="0"/>
                    <a:pt x="128" y="1"/>
                    <a:pt x="127" y="2"/>
                  </a:cubicBezTo>
                  <a:cubicBezTo>
                    <a:pt x="125" y="3"/>
                    <a:pt x="125" y="5"/>
                    <a:pt x="125" y="7"/>
                  </a:cubicBezTo>
                  <a:cubicBezTo>
                    <a:pt x="125" y="81"/>
                    <a:pt x="125" y="81"/>
                    <a:pt x="125" y="81"/>
                  </a:cubicBezTo>
                  <a:cubicBezTo>
                    <a:pt x="125" y="89"/>
                    <a:pt x="119" y="95"/>
                    <a:pt x="111" y="96"/>
                  </a:cubicBezTo>
                  <a:cubicBezTo>
                    <a:pt x="110" y="96"/>
                    <a:pt x="110" y="96"/>
                    <a:pt x="109" y="96"/>
                  </a:cubicBezTo>
                  <a:cubicBezTo>
                    <a:pt x="106" y="96"/>
                    <a:pt x="102" y="95"/>
                    <a:pt x="99" y="92"/>
                  </a:cubicBezTo>
                  <a:cubicBezTo>
                    <a:pt x="96" y="90"/>
                    <a:pt x="94" y="86"/>
                    <a:pt x="94" y="82"/>
                  </a:cubicBezTo>
                  <a:cubicBezTo>
                    <a:pt x="94" y="19"/>
                    <a:pt x="94" y="19"/>
                    <a:pt x="94" y="19"/>
                  </a:cubicBezTo>
                  <a:cubicBezTo>
                    <a:pt x="94" y="16"/>
                    <a:pt x="92" y="12"/>
                    <a:pt x="88" y="12"/>
                  </a:cubicBezTo>
                  <a:cubicBezTo>
                    <a:pt x="86" y="12"/>
                    <a:pt x="84" y="13"/>
                    <a:pt x="83" y="14"/>
                  </a:cubicBezTo>
                  <a:cubicBezTo>
                    <a:pt x="81" y="15"/>
                    <a:pt x="80" y="17"/>
                    <a:pt x="80" y="19"/>
                  </a:cubicBezTo>
                  <a:cubicBezTo>
                    <a:pt x="80" y="55"/>
                    <a:pt x="80" y="55"/>
                    <a:pt x="80" y="55"/>
                  </a:cubicBezTo>
                  <a:cubicBezTo>
                    <a:pt x="80" y="63"/>
                    <a:pt x="74" y="69"/>
                    <a:pt x="67" y="70"/>
                  </a:cubicBezTo>
                  <a:cubicBezTo>
                    <a:pt x="62" y="70"/>
                    <a:pt x="58" y="69"/>
                    <a:pt x="55" y="66"/>
                  </a:cubicBezTo>
                  <a:cubicBezTo>
                    <a:pt x="52" y="64"/>
                    <a:pt x="50" y="60"/>
                    <a:pt x="50" y="56"/>
                  </a:cubicBezTo>
                  <a:cubicBezTo>
                    <a:pt x="50" y="42"/>
                    <a:pt x="50" y="42"/>
                    <a:pt x="50" y="42"/>
                  </a:cubicBezTo>
                  <a:cubicBezTo>
                    <a:pt x="50" y="38"/>
                    <a:pt x="47" y="35"/>
                    <a:pt x="44" y="35"/>
                  </a:cubicBezTo>
                  <a:cubicBezTo>
                    <a:pt x="42" y="34"/>
                    <a:pt x="40" y="35"/>
                    <a:pt x="38" y="36"/>
                  </a:cubicBezTo>
                  <a:cubicBezTo>
                    <a:pt x="37" y="38"/>
                    <a:pt x="36" y="39"/>
                    <a:pt x="36" y="41"/>
                  </a:cubicBezTo>
                  <a:cubicBezTo>
                    <a:pt x="36" y="57"/>
                    <a:pt x="36" y="57"/>
                    <a:pt x="36" y="57"/>
                  </a:cubicBezTo>
                  <a:cubicBezTo>
                    <a:pt x="36" y="63"/>
                    <a:pt x="31" y="68"/>
                    <a:pt x="24" y="68"/>
                  </a:cubicBezTo>
                  <a:cubicBezTo>
                    <a:pt x="0" y="68"/>
                    <a:pt x="0" y="68"/>
                    <a:pt x="0" y="68"/>
                  </a:cubicBezTo>
                </a:path>
              </a:pathLst>
            </a:custGeom>
            <a:noFill/>
            <a:ln w="15875">
              <a:solidFill>
                <a:schemeClr val="tx1"/>
              </a:solidFill>
            </a:ln>
            <a:effectLst/>
            <a:extLst>
              <a:ext uri="{909E8E84-426E-40DD-AFC4-6F175D3DCCD1}">
                <a14:hiddenFill xmlns:a14="http://schemas.microsoft.com/office/drawing/2010/main">
                  <a:solidFill>
                    <a:srgbClr val="FFFFFF"/>
                  </a:solidFill>
                </a14:hiddenFill>
              </a:ext>
            </a:ex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grpSp>
          <p:nvGrpSpPr>
            <p:cNvPr id="308" name="Group 307">
              <a:extLst>
                <a:ext uri="{FF2B5EF4-FFF2-40B4-BE49-F238E27FC236}">
                  <a16:creationId xmlns:a16="http://schemas.microsoft.com/office/drawing/2014/main" id="{680814CC-6235-473D-9DAE-23F661EAF6F8}"/>
                </a:ext>
              </a:extLst>
            </p:cNvPr>
            <p:cNvGrpSpPr/>
            <p:nvPr/>
          </p:nvGrpSpPr>
          <p:grpSpPr>
            <a:xfrm>
              <a:off x="6512952" y="779855"/>
              <a:ext cx="1237129" cy="791456"/>
              <a:chOff x="7046261" y="1206393"/>
              <a:chExt cx="1237129" cy="791456"/>
            </a:xfrm>
          </p:grpSpPr>
          <p:sp>
            <p:nvSpPr>
              <p:cNvPr id="309" name="Freeform: Shape 308">
                <a:extLst>
                  <a:ext uri="{FF2B5EF4-FFF2-40B4-BE49-F238E27FC236}">
                    <a16:creationId xmlns:a16="http://schemas.microsoft.com/office/drawing/2014/main" id="{D5CAF141-1862-4E74-8A92-4D4C01C7FA51}"/>
                  </a:ext>
                </a:extLst>
              </p:cNvPr>
              <p:cNvSpPr/>
              <p:nvPr/>
            </p:nvSpPr>
            <p:spPr>
              <a:xfrm>
                <a:off x="7190693" y="1206393"/>
                <a:ext cx="943312" cy="732462"/>
              </a:xfrm>
              <a:custGeom>
                <a:avLst/>
                <a:gdLst>
                  <a:gd name="connsiteX0" fmla="*/ 86057 w 943312"/>
                  <a:gd name="connsiteY0" fmla="*/ 0 h 732462"/>
                  <a:gd name="connsiteX1" fmla="*/ 857255 w 943312"/>
                  <a:gd name="connsiteY1" fmla="*/ 0 h 732462"/>
                  <a:gd name="connsiteX2" fmla="*/ 943312 w 943312"/>
                  <a:gd name="connsiteY2" fmla="*/ 86057 h 732462"/>
                  <a:gd name="connsiteX3" fmla="*/ 943312 w 943312"/>
                  <a:gd name="connsiteY3" fmla="*/ 646405 h 732462"/>
                  <a:gd name="connsiteX4" fmla="*/ 857255 w 943312"/>
                  <a:gd name="connsiteY4" fmla="*/ 732462 h 732462"/>
                  <a:gd name="connsiteX5" fmla="*/ 86057 w 943312"/>
                  <a:gd name="connsiteY5" fmla="*/ 732462 h 732462"/>
                  <a:gd name="connsiteX6" fmla="*/ 0 w 943312"/>
                  <a:gd name="connsiteY6" fmla="*/ 646405 h 732462"/>
                  <a:gd name="connsiteX7" fmla="*/ 0 w 943312"/>
                  <a:gd name="connsiteY7" fmla="*/ 86057 h 732462"/>
                  <a:gd name="connsiteX8" fmla="*/ 86057 w 943312"/>
                  <a:gd name="connsiteY8" fmla="*/ 0 h 732462"/>
                  <a:gd name="connsiteX9" fmla="*/ 117482 w 943312"/>
                  <a:gd name="connsiteY9" fmla="*/ 59431 h 732462"/>
                  <a:gd name="connsiteX10" fmla="*/ 63037 w 943312"/>
                  <a:gd name="connsiteY10" fmla="*/ 113876 h 732462"/>
                  <a:gd name="connsiteX11" fmla="*/ 63037 w 943312"/>
                  <a:gd name="connsiteY11" fmla="*/ 618584 h 732462"/>
                  <a:gd name="connsiteX12" fmla="*/ 117482 w 943312"/>
                  <a:gd name="connsiteY12" fmla="*/ 673029 h 732462"/>
                  <a:gd name="connsiteX13" fmla="*/ 825831 w 943312"/>
                  <a:gd name="connsiteY13" fmla="*/ 673029 h 732462"/>
                  <a:gd name="connsiteX14" fmla="*/ 880276 w 943312"/>
                  <a:gd name="connsiteY14" fmla="*/ 618584 h 732462"/>
                  <a:gd name="connsiteX15" fmla="*/ 880276 w 943312"/>
                  <a:gd name="connsiteY15" fmla="*/ 113876 h 732462"/>
                  <a:gd name="connsiteX16" fmla="*/ 825831 w 943312"/>
                  <a:gd name="connsiteY16" fmla="*/ 59431 h 732462"/>
                  <a:gd name="connsiteX17" fmla="*/ 117482 w 943312"/>
                  <a:gd name="connsiteY17" fmla="*/ 59431 h 732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43312" h="732462">
                    <a:moveTo>
                      <a:pt x="86057" y="0"/>
                    </a:moveTo>
                    <a:lnTo>
                      <a:pt x="857255" y="0"/>
                    </a:lnTo>
                    <a:cubicBezTo>
                      <a:pt x="904783" y="0"/>
                      <a:pt x="943312" y="38529"/>
                      <a:pt x="943312" y="86057"/>
                    </a:cubicBezTo>
                    <a:lnTo>
                      <a:pt x="943312" y="646405"/>
                    </a:lnTo>
                    <a:cubicBezTo>
                      <a:pt x="943312" y="693933"/>
                      <a:pt x="904783" y="732462"/>
                      <a:pt x="857255" y="732462"/>
                    </a:cubicBezTo>
                    <a:lnTo>
                      <a:pt x="86057" y="732462"/>
                    </a:lnTo>
                    <a:cubicBezTo>
                      <a:pt x="38529" y="732462"/>
                      <a:pt x="0" y="693933"/>
                      <a:pt x="0" y="646405"/>
                    </a:cubicBezTo>
                    <a:lnTo>
                      <a:pt x="0" y="86057"/>
                    </a:lnTo>
                    <a:cubicBezTo>
                      <a:pt x="0" y="38529"/>
                      <a:pt x="38529" y="0"/>
                      <a:pt x="86057" y="0"/>
                    </a:cubicBezTo>
                    <a:close/>
                    <a:moveTo>
                      <a:pt x="117482" y="59431"/>
                    </a:moveTo>
                    <a:cubicBezTo>
                      <a:pt x="87413" y="59431"/>
                      <a:pt x="63037" y="83807"/>
                      <a:pt x="63037" y="113876"/>
                    </a:cubicBezTo>
                    <a:lnTo>
                      <a:pt x="63037" y="618584"/>
                    </a:lnTo>
                    <a:cubicBezTo>
                      <a:pt x="63037" y="648653"/>
                      <a:pt x="87413" y="673029"/>
                      <a:pt x="117482" y="673029"/>
                    </a:cubicBezTo>
                    <a:lnTo>
                      <a:pt x="825831" y="673029"/>
                    </a:lnTo>
                    <a:cubicBezTo>
                      <a:pt x="855900" y="673029"/>
                      <a:pt x="880276" y="648653"/>
                      <a:pt x="880276" y="618584"/>
                    </a:cubicBezTo>
                    <a:lnTo>
                      <a:pt x="880276" y="113876"/>
                    </a:lnTo>
                    <a:cubicBezTo>
                      <a:pt x="880276" y="83807"/>
                      <a:pt x="855900" y="59431"/>
                      <a:pt x="825831" y="59431"/>
                    </a:cubicBezTo>
                    <a:lnTo>
                      <a:pt x="117482" y="59431"/>
                    </a:lnTo>
                    <a:close/>
                  </a:path>
                </a:pathLst>
              </a:custGeom>
              <a:solidFill>
                <a:schemeClr val="accent2"/>
              </a:solidFill>
              <a:ln w="12700">
                <a:solidFill>
                  <a:schemeClr val="tx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cxnSp>
            <p:nvCxnSpPr>
              <p:cNvPr id="310" name="Straight Connector 309">
                <a:extLst>
                  <a:ext uri="{FF2B5EF4-FFF2-40B4-BE49-F238E27FC236}">
                    <a16:creationId xmlns:a16="http://schemas.microsoft.com/office/drawing/2014/main" id="{3FE9F825-5EBA-4D06-A0DA-7BC7428B3E25}"/>
                  </a:ext>
                </a:extLst>
              </p:cNvPr>
              <p:cNvCxnSpPr>
                <a:cxnSpLocks/>
              </p:cNvCxnSpPr>
              <p:nvPr/>
            </p:nvCxnSpPr>
            <p:spPr>
              <a:xfrm flipV="1">
                <a:off x="7046261" y="1890944"/>
                <a:ext cx="162407" cy="106905"/>
              </a:xfrm>
              <a:prstGeom prst="line">
                <a:avLst/>
              </a:prstGeom>
              <a:solidFill>
                <a:schemeClr val="accent6">
                  <a:lumMod val="50000"/>
                </a:schemeClr>
              </a:solidFill>
              <a:ln w="12700">
                <a:solidFill>
                  <a:schemeClr val="tx2"/>
                </a:solidFill>
              </a:ln>
              <a:effectLst/>
            </p:spPr>
            <p:style>
              <a:lnRef idx="1">
                <a:schemeClr val="accent1"/>
              </a:lnRef>
              <a:fillRef idx="3">
                <a:schemeClr val="accent1"/>
              </a:fillRef>
              <a:effectRef idx="2">
                <a:schemeClr val="accent1"/>
              </a:effectRef>
              <a:fontRef idx="minor">
                <a:schemeClr val="lt1"/>
              </a:fontRef>
            </p:style>
          </p:cxnSp>
          <p:cxnSp>
            <p:nvCxnSpPr>
              <p:cNvPr id="311" name="Straight Connector 310">
                <a:extLst>
                  <a:ext uri="{FF2B5EF4-FFF2-40B4-BE49-F238E27FC236}">
                    <a16:creationId xmlns:a16="http://schemas.microsoft.com/office/drawing/2014/main" id="{F5C66CC0-56E4-4B59-A4B1-1BF67A41ABCB}"/>
                  </a:ext>
                </a:extLst>
              </p:cNvPr>
              <p:cNvCxnSpPr>
                <a:cxnSpLocks/>
              </p:cNvCxnSpPr>
              <p:nvPr/>
            </p:nvCxnSpPr>
            <p:spPr>
              <a:xfrm flipH="1" flipV="1">
                <a:off x="8120109" y="1893903"/>
                <a:ext cx="163281" cy="88578"/>
              </a:xfrm>
              <a:prstGeom prst="line">
                <a:avLst/>
              </a:prstGeom>
              <a:solidFill>
                <a:schemeClr val="accent6">
                  <a:lumMod val="50000"/>
                </a:schemeClr>
              </a:solidFill>
              <a:ln w="12700">
                <a:solidFill>
                  <a:schemeClr val="tx2"/>
                </a:solidFill>
              </a:ln>
              <a:effectLst/>
            </p:spPr>
            <p:style>
              <a:lnRef idx="1">
                <a:schemeClr val="accent1"/>
              </a:lnRef>
              <a:fillRef idx="3">
                <a:schemeClr val="accent1"/>
              </a:fillRef>
              <a:effectRef idx="2">
                <a:schemeClr val="accent1"/>
              </a:effectRef>
              <a:fontRef idx="minor">
                <a:schemeClr val="lt1"/>
              </a:fontRef>
            </p:style>
          </p:cxnSp>
        </p:grpSp>
      </p:grpSp>
      <p:grpSp>
        <p:nvGrpSpPr>
          <p:cNvPr id="315" name="Group 4">
            <a:extLst>
              <a:ext uri="{FF2B5EF4-FFF2-40B4-BE49-F238E27FC236}">
                <a16:creationId xmlns:a16="http://schemas.microsoft.com/office/drawing/2014/main" id="{609774ED-185A-4B62-9256-EFA9AFBC0341}"/>
              </a:ext>
            </a:extLst>
          </p:cNvPr>
          <p:cNvGrpSpPr>
            <a:grpSpLocks noChangeAspect="1"/>
          </p:cNvGrpSpPr>
          <p:nvPr/>
        </p:nvGrpSpPr>
        <p:grpSpPr bwMode="auto">
          <a:xfrm>
            <a:off x="6225805" y="318220"/>
            <a:ext cx="208518" cy="320266"/>
            <a:chOff x="4377" y="1709"/>
            <a:chExt cx="362" cy="556"/>
          </a:xfrm>
        </p:grpSpPr>
        <p:sp>
          <p:nvSpPr>
            <p:cNvPr id="316" name="Freeform 5">
              <a:extLst>
                <a:ext uri="{FF2B5EF4-FFF2-40B4-BE49-F238E27FC236}">
                  <a16:creationId xmlns:a16="http://schemas.microsoft.com/office/drawing/2014/main" id="{754AA9A4-85D8-48F6-B7C4-0C555D97DFC3}"/>
                </a:ext>
              </a:extLst>
            </p:cNvPr>
            <p:cNvSpPr>
              <a:spLocks/>
            </p:cNvSpPr>
            <p:nvPr/>
          </p:nvSpPr>
          <p:spPr bwMode="auto">
            <a:xfrm>
              <a:off x="4377" y="1709"/>
              <a:ext cx="362" cy="556"/>
            </a:xfrm>
            <a:custGeom>
              <a:avLst/>
              <a:gdLst>
                <a:gd name="T0" fmla="*/ 253 w 264"/>
                <a:gd name="T1" fmla="*/ 406 h 406"/>
                <a:gd name="T2" fmla="*/ 11 w 264"/>
                <a:gd name="T3" fmla="*/ 406 h 406"/>
                <a:gd name="T4" fmla="*/ 0 w 264"/>
                <a:gd name="T5" fmla="*/ 395 h 406"/>
                <a:gd name="T6" fmla="*/ 0 w 264"/>
                <a:gd name="T7" fmla="*/ 11 h 406"/>
                <a:gd name="T8" fmla="*/ 11 w 264"/>
                <a:gd name="T9" fmla="*/ 0 h 406"/>
                <a:gd name="T10" fmla="*/ 253 w 264"/>
                <a:gd name="T11" fmla="*/ 0 h 406"/>
                <a:gd name="T12" fmla="*/ 264 w 264"/>
                <a:gd name="T13" fmla="*/ 11 h 406"/>
                <a:gd name="T14" fmla="*/ 264 w 264"/>
                <a:gd name="T15" fmla="*/ 395 h 406"/>
                <a:gd name="T16" fmla="*/ 253 w 264"/>
                <a:gd name="T17"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4" h="406">
                  <a:moveTo>
                    <a:pt x="253" y="406"/>
                  </a:moveTo>
                  <a:cubicBezTo>
                    <a:pt x="11" y="406"/>
                    <a:pt x="11" y="406"/>
                    <a:pt x="11" y="406"/>
                  </a:cubicBezTo>
                  <a:cubicBezTo>
                    <a:pt x="4" y="406"/>
                    <a:pt x="0" y="401"/>
                    <a:pt x="0" y="395"/>
                  </a:cubicBezTo>
                  <a:cubicBezTo>
                    <a:pt x="0" y="11"/>
                    <a:pt x="0" y="11"/>
                    <a:pt x="0" y="11"/>
                  </a:cubicBezTo>
                  <a:cubicBezTo>
                    <a:pt x="0" y="5"/>
                    <a:pt x="4" y="0"/>
                    <a:pt x="11" y="0"/>
                  </a:cubicBezTo>
                  <a:cubicBezTo>
                    <a:pt x="253" y="0"/>
                    <a:pt x="253" y="0"/>
                    <a:pt x="253" y="0"/>
                  </a:cubicBezTo>
                  <a:cubicBezTo>
                    <a:pt x="259" y="0"/>
                    <a:pt x="264" y="5"/>
                    <a:pt x="264" y="11"/>
                  </a:cubicBezTo>
                  <a:cubicBezTo>
                    <a:pt x="264" y="395"/>
                    <a:pt x="264" y="395"/>
                    <a:pt x="264" y="395"/>
                  </a:cubicBezTo>
                  <a:cubicBezTo>
                    <a:pt x="264" y="401"/>
                    <a:pt x="259" y="406"/>
                    <a:pt x="253" y="406"/>
                  </a:cubicBezTo>
                  <a:close/>
                </a:path>
              </a:pathLst>
            </a:custGeom>
            <a:solidFill>
              <a:schemeClr val="accent2"/>
            </a:solidFill>
            <a:ln w="12700" cap="rnd">
              <a:solidFill>
                <a:schemeClr val="tx1"/>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74746"/>
                </a:solidFill>
                <a:effectLst/>
                <a:uLnTx/>
                <a:uFillTx/>
                <a:latin typeface="Arial"/>
                <a:ea typeface="+mn-ea"/>
                <a:cs typeface="+mn-cs"/>
              </a:endParaRPr>
            </a:p>
          </p:txBody>
        </p:sp>
        <p:sp>
          <p:nvSpPr>
            <p:cNvPr id="317" name="Oval 6">
              <a:extLst>
                <a:ext uri="{FF2B5EF4-FFF2-40B4-BE49-F238E27FC236}">
                  <a16:creationId xmlns:a16="http://schemas.microsoft.com/office/drawing/2014/main" id="{91F8E282-F5E4-44FC-9FA0-BB9538B25EEE}"/>
                </a:ext>
              </a:extLst>
            </p:cNvPr>
            <p:cNvSpPr>
              <a:spLocks noChangeArrowheads="1"/>
            </p:cNvSpPr>
            <p:nvPr/>
          </p:nvSpPr>
          <p:spPr bwMode="auto">
            <a:xfrm>
              <a:off x="4535" y="2172"/>
              <a:ext cx="64" cy="63"/>
            </a:xfrm>
            <a:prstGeom prst="ellipse">
              <a:avLst/>
            </a:pr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74746"/>
                </a:solidFill>
                <a:effectLst/>
                <a:uLnTx/>
                <a:uFillTx/>
                <a:latin typeface="Arial"/>
                <a:ea typeface="+mn-ea"/>
                <a:cs typeface="+mn-cs"/>
              </a:endParaRPr>
            </a:p>
          </p:txBody>
        </p:sp>
        <p:sp>
          <p:nvSpPr>
            <p:cNvPr id="318" name="Freeform 8">
              <a:extLst>
                <a:ext uri="{FF2B5EF4-FFF2-40B4-BE49-F238E27FC236}">
                  <a16:creationId xmlns:a16="http://schemas.microsoft.com/office/drawing/2014/main" id="{182F4D21-E568-4B97-889F-6FAD4332824A}"/>
                </a:ext>
              </a:extLst>
            </p:cNvPr>
            <p:cNvSpPr>
              <a:spLocks/>
            </p:cNvSpPr>
            <p:nvPr/>
          </p:nvSpPr>
          <p:spPr bwMode="auto">
            <a:xfrm>
              <a:off x="4410" y="1745"/>
              <a:ext cx="295" cy="401"/>
            </a:xfrm>
            <a:custGeom>
              <a:avLst/>
              <a:gdLst>
                <a:gd name="T0" fmla="*/ 215 w 215"/>
                <a:gd name="T1" fmla="*/ 11 h 293"/>
                <a:gd name="T2" fmla="*/ 204 w 215"/>
                <a:gd name="T3" fmla="*/ 0 h 293"/>
                <a:gd name="T4" fmla="*/ 11 w 215"/>
                <a:gd name="T5" fmla="*/ 0 h 293"/>
                <a:gd name="T6" fmla="*/ 0 w 215"/>
                <a:gd name="T7" fmla="*/ 11 h 293"/>
                <a:gd name="T8" fmla="*/ 0 w 215"/>
                <a:gd name="T9" fmla="*/ 284 h 293"/>
                <a:gd name="T10" fmla="*/ 5 w 215"/>
                <a:gd name="T11" fmla="*/ 293 h 293"/>
                <a:gd name="T12" fmla="*/ 215 w 215"/>
                <a:gd name="T13" fmla="*/ 21 h 293"/>
                <a:gd name="T14" fmla="*/ 215 w 215"/>
                <a:gd name="T15" fmla="*/ 11 h 2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5" h="293">
                  <a:moveTo>
                    <a:pt x="215" y="11"/>
                  </a:moveTo>
                  <a:cubicBezTo>
                    <a:pt x="215" y="4"/>
                    <a:pt x="210" y="0"/>
                    <a:pt x="204" y="0"/>
                  </a:cubicBezTo>
                  <a:cubicBezTo>
                    <a:pt x="11" y="0"/>
                    <a:pt x="11" y="0"/>
                    <a:pt x="11" y="0"/>
                  </a:cubicBezTo>
                  <a:cubicBezTo>
                    <a:pt x="5" y="0"/>
                    <a:pt x="0" y="4"/>
                    <a:pt x="0" y="11"/>
                  </a:cubicBezTo>
                  <a:cubicBezTo>
                    <a:pt x="0" y="284"/>
                    <a:pt x="0" y="284"/>
                    <a:pt x="0" y="284"/>
                  </a:cubicBezTo>
                  <a:cubicBezTo>
                    <a:pt x="0" y="288"/>
                    <a:pt x="2" y="291"/>
                    <a:pt x="5" y="293"/>
                  </a:cubicBezTo>
                  <a:cubicBezTo>
                    <a:pt x="126" y="136"/>
                    <a:pt x="185" y="59"/>
                    <a:pt x="215" y="21"/>
                  </a:cubicBezTo>
                  <a:lnTo>
                    <a:pt x="215" y="11"/>
                  </a:lnTo>
                  <a:close/>
                </a:path>
              </a:pathLst>
            </a:custGeom>
            <a:solidFill>
              <a:srgbClr val="FCE7CD">
                <a:alpha val="42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25000" noProof="0">
                <a:ln>
                  <a:noFill/>
                </a:ln>
                <a:solidFill>
                  <a:prstClr val="white"/>
                </a:solidFill>
                <a:effectLst/>
                <a:uLnTx/>
                <a:uFillTx/>
                <a:latin typeface="Arial"/>
                <a:ea typeface="+mn-ea"/>
                <a:cs typeface="+mn-cs"/>
              </a:endParaRPr>
            </a:p>
          </p:txBody>
        </p:sp>
        <p:sp>
          <p:nvSpPr>
            <p:cNvPr id="319" name="Freeform 7">
              <a:extLst>
                <a:ext uri="{FF2B5EF4-FFF2-40B4-BE49-F238E27FC236}">
                  <a16:creationId xmlns:a16="http://schemas.microsoft.com/office/drawing/2014/main" id="{5B3ED733-1B2C-4402-B1B1-3E715743EE91}"/>
                </a:ext>
              </a:extLst>
            </p:cNvPr>
            <p:cNvSpPr>
              <a:spLocks/>
            </p:cNvSpPr>
            <p:nvPr/>
          </p:nvSpPr>
          <p:spPr bwMode="auto">
            <a:xfrm>
              <a:off x="4410" y="1745"/>
              <a:ext cx="295" cy="404"/>
            </a:xfrm>
            <a:custGeom>
              <a:avLst/>
              <a:gdLst>
                <a:gd name="T0" fmla="*/ 204 w 215"/>
                <a:gd name="T1" fmla="*/ 295 h 295"/>
                <a:gd name="T2" fmla="*/ 11 w 215"/>
                <a:gd name="T3" fmla="*/ 295 h 295"/>
                <a:gd name="T4" fmla="*/ 0 w 215"/>
                <a:gd name="T5" fmla="*/ 284 h 295"/>
                <a:gd name="T6" fmla="*/ 0 w 215"/>
                <a:gd name="T7" fmla="*/ 11 h 295"/>
                <a:gd name="T8" fmla="*/ 11 w 215"/>
                <a:gd name="T9" fmla="*/ 0 h 295"/>
                <a:gd name="T10" fmla="*/ 204 w 215"/>
                <a:gd name="T11" fmla="*/ 0 h 295"/>
                <a:gd name="T12" fmla="*/ 215 w 215"/>
                <a:gd name="T13" fmla="*/ 11 h 295"/>
                <a:gd name="T14" fmla="*/ 215 w 215"/>
                <a:gd name="T15" fmla="*/ 284 h 295"/>
                <a:gd name="T16" fmla="*/ 204 w 215"/>
                <a:gd name="T17" fmla="*/ 295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5" h="295">
                  <a:moveTo>
                    <a:pt x="204" y="295"/>
                  </a:moveTo>
                  <a:cubicBezTo>
                    <a:pt x="11" y="295"/>
                    <a:pt x="11" y="295"/>
                    <a:pt x="11" y="295"/>
                  </a:cubicBezTo>
                  <a:cubicBezTo>
                    <a:pt x="5" y="295"/>
                    <a:pt x="0" y="290"/>
                    <a:pt x="0" y="284"/>
                  </a:cubicBezTo>
                  <a:cubicBezTo>
                    <a:pt x="0" y="11"/>
                    <a:pt x="0" y="11"/>
                    <a:pt x="0" y="11"/>
                  </a:cubicBezTo>
                  <a:cubicBezTo>
                    <a:pt x="0" y="4"/>
                    <a:pt x="5" y="0"/>
                    <a:pt x="11" y="0"/>
                  </a:cubicBezTo>
                  <a:cubicBezTo>
                    <a:pt x="204" y="0"/>
                    <a:pt x="204" y="0"/>
                    <a:pt x="204" y="0"/>
                  </a:cubicBezTo>
                  <a:cubicBezTo>
                    <a:pt x="210" y="0"/>
                    <a:pt x="215" y="4"/>
                    <a:pt x="215" y="11"/>
                  </a:cubicBezTo>
                  <a:cubicBezTo>
                    <a:pt x="215" y="284"/>
                    <a:pt x="215" y="284"/>
                    <a:pt x="215" y="284"/>
                  </a:cubicBezTo>
                  <a:cubicBezTo>
                    <a:pt x="215" y="290"/>
                    <a:pt x="210" y="295"/>
                    <a:pt x="204" y="295"/>
                  </a:cubicBezTo>
                  <a:close/>
                </a:path>
              </a:pathLst>
            </a:custGeom>
            <a:noFill/>
            <a:ln w="9525" cap="rnd">
              <a:solidFill>
                <a:schemeClr val="tx1"/>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grpSp>
      <p:grpSp>
        <p:nvGrpSpPr>
          <p:cNvPr id="320" name="Group 4">
            <a:extLst>
              <a:ext uri="{FF2B5EF4-FFF2-40B4-BE49-F238E27FC236}">
                <a16:creationId xmlns:a16="http://schemas.microsoft.com/office/drawing/2014/main" id="{9E55CBD7-6C01-4DD5-B77F-92CA93205EEF}"/>
              </a:ext>
            </a:extLst>
          </p:cNvPr>
          <p:cNvGrpSpPr>
            <a:grpSpLocks noChangeAspect="1"/>
          </p:cNvGrpSpPr>
          <p:nvPr/>
        </p:nvGrpSpPr>
        <p:grpSpPr bwMode="auto">
          <a:xfrm rot="5400000">
            <a:off x="7941541" y="424783"/>
            <a:ext cx="208518" cy="320266"/>
            <a:chOff x="4377" y="1709"/>
            <a:chExt cx="362" cy="556"/>
          </a:xfrm>
        </p:grpSpPr>
        <p:sp>
          <p:nvSpPr>
            <p:cNvPr id="321" name="Freeform 5">
              <a:extLst>
                <a:ext uri="{FF2B5EF4-FFF2-40B4-BE49-F238E27FC236}">
                  <a16:creationId xmlns:a16="http://schemas.microsoft.com/office/drawing/2014/main" id="{A6FDFA8F-C322-4AF1-BCF6-96B2C65871B6}"/>
                </a:ext>
              </a:extLst>
            </p:cNvPr>
            <p:cNvSpPr>
              <a:spLocks/>
            </p:cNvSpPr>
            <p:nvPr/>
          </p:nvSpPr>
          <p:spPr bwMode="auto">
            <a:xfrm>
              <a:off x="4377" y="1709"/>
              <a:ext cx="362" cy="556"/>
            </a:xfrm>
            <a:custGeom>
              <a:avLst/>
              <a:gdLst>
                <a:gd name="T0" fmla="*/ 253 w 264"/>
                <a:gd name="T1" fmla="*/ 406 h 406"/>
                <a:gd name="T2" fmla="*/ 11 w 264"/>
                <a:gd name="T3" fmla="*/ 406 h 406"/>
                <a:gd name="T4" fmla="*/ 0 w 264"/>
                <a:gd name="T5" fmla="*/ 395 h 406"/>
                <a:gd name="T6" fmla="*/ 0 w 264"/>
                <a:gd name="T7" fmla="*/ 11 h 406"/>
                <a:gd name="T8" fmla="*/ 11 w 264"/>
                <a:gd name="T9" fmla="*/ 0 h 406"/>
                <a:gd name="T10" fmla="*/ 253 w 264"/>
                <a:gd name="T11" fmla="*/ 0 h 406"/>
                <a:gd name="T12" fmla="*/ 264 w 264"/>
                <a:gd name="T13" fmla="*/ 11 h 406"/>
                <a:gd name="T14" fmla="*/ 264 w 264"/>
                <a:gd name="T15" fmla="*/ 395 h 406"/>
                <a:gd name="T16" fmla="*/ 253 w 264"/>
                <a:gd name="T17"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4" h="406">
                  <a:moveTo>
                    <a:pt x="253" y="406"/>
                  </a:moveTo>
                  <a:cubicBezTo>
                    <a:pt x="11" y="406"/>
                    <a:pt x="11" y="406"/>
                    <a:pt x="11" y="406"/>
                  </a:cubicBezTo>
                  <a:cubicBezTo>
                    <a:pt x="4" y="406"/>
                    <a:pt x="0" y="401"/>
                    <a:pt x="0" y="395"/>
                  </a:cubicBezTo>
                  <a:cubicBezTo>
                    <a:pt x="0" y="11"/>
                    <a:pt x="0" y="11"/>
                    <a:pt x="0" y="11"/>
                  </a:cubicBezTo>
                  <a:cubicBezTo>
                    <a:pt x="0" y="5"/>
                    <a:pt x="4" y="0"/>
                    <a:pt x="11" y="0"/>
                  </a:cubicBezTo>
                  <a:cubicBezTo>
                    <a:pt x="253" y="0"/>
                    <a:pt x="253" y="0"/>
                    <a:pt x="253" y="0"/>
                  </a:cubicBezTo>
                  <a:cubicBezTo>
                    <a:pt x="259" y="0"/>
                    <a:pt x="264" y="5"/>
                    <a:pt x="264" y="11"/>
                  </a:cubicBezTo>
                  <a:cubicBezTo>
                    <a:pt x="264" y="395"/>
                    <a:pt x="264" y="395"/>
                    <a:pt x="264" y="395"/>
                  </a:cubicBezTo>
                  <a:cubicBezTo>
                    <a:pt x="264" y="401"/>
                    <a:pt x="259" y="406"/>
                    <a:pt x="253" y="406"/>
                  </a:cubicBezTo>
                  <a:close/>
                </a:path>
              </a:pathLst>
            </a:custGeom>
            <a:solidFill>
              <a:schemeClr val="accent2"/>
            </a:solidFill>
            <a:ln w="12700" cap="rnd">
              <a:solidFill>
                <a:schemeClr val="tx1"/>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74746"/>
                </a:solidFill>
                <a:effectLst/>
                <a:uLnTx/>
                <a:uFillTx/>
                <a:latin typeface="Arial"/>
                <a:ea typeface="+mn-ea"/>
                <a:cs typeface="+mn-cs"/>
              </a:endParaRPr>
            </a:p>
          </p:txBody>
        </p:sp>
        <p:sp>
          <p:nvSpPr>
            <p:cNvPr id="323" name="Freeform 8">
              <a:extLst>
                <a:ext uri="{FF2B5EF4-FFF2-40B4-BE49-F238E27FC236}">
                  <a16:creationId xmlns:a16="http://schemas.microsoft.com/office/drawing/2014/main" id="{44597DF4-BD89-40EA-8B3F-2ADFE6AD0E6B}"/>
                </a:ext>
              </a:extLst>
            </p:cNvPr>
            <p:cNvSpPr>
              <a:spLocks/>
            </p:cNvSpPr>
            <p:nvPr/>
          </p:nvSpPr>
          <p:spPr bwMode="auto">
            <a:xfrm>
              <a:off x="4410" y="1745"/>
              <a:ext cx="295" cy="401"/>
            </a:xfrm>
            <a:custGeom>
              <a:avLst/>
              <a:gdLst>
                <a:gd name="T0" fmla="*/ 215 w 215"/>
                <a:gd name="T1" fmla="*/ 11 h 293"/>
                <a:gd name="T2" fmla="*/ 204 w 215"/>
                <a:gd name="T3" fmla="*/ 0 h 293"/>
                <a:gd name="T4" fmla="*/ 11 w 215"/>
                <a:gd name="T5" fmla="*/ 0 h 293"/>
                <a:gd name="T6" fmla="*/ 0 w 215"/>
                <a:gd name="T7" fmla="*/ 11 h 293"/>
                <a:gd name="T8" fmla="*/ 0 w 215"/>
                <a:gd name="T9" fmla="*/ 284 h 293"/>
                <a:gd name="T10" fmla="*/ 5 w 215"/>
                <a:gd name="T11" fmla="*/ 293 h 293"/>
                <a:gd name="T12" fmla="*/ 215 w 215"/>
                <a:gd name="T13" fmla="*/ 21 h 293"/>
                <a:gd name="T14" fmla="*/ 215 w 215"/>
                <a:gd name="T15" fmla="*/ 11 h 2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5" h="293">
                  <a:moveTo>
                    <a:pt x="215" y="11"/>
                  </a:moveTo>
                  <a:cubicBezTo>
                    <a:pt x="215" y="4"/>
                    <a:pt x="210" y="0"/>
                    <a:pt x="204" y="0"/>
                  </a:cubicBezTo>
                  <a:cubicBezTo>
                    <a:pt x="11" y="0"/>
                    <a:pt x="11" y="0"/>
                    <a:pt x="11" y="0"/>
                  </a:cubicBezTo>
                  <a:cubicBezTo>
                    <a:pt x="5" y="0"/>
                    <a:pt x="0" y="4"/>
                    <a:pt x="0" y="11"/>
                  </a:cubicBezTo>
                  <a:cubicBezTo>
                    <a:pt x="0" y="284"/>
                    <a:pt x="0" y="284"/>
                    <a:pt x="0" y="284"/>
                  </a:cubicBezTo>
                  <a:cubicBezTo>
                    <a:pt x="0" y="288"/>
                    <a:pt x="2" y="291"/>
                    <a:pt x="5" y="293"/>
                  </a:cubicBezTo>
                  <a:cubicBezTo>
                    <a:pt x="126" y="136"/>
                    <a:pt x="185" y="59"/>
                    <a:pt x="215" y="21"/>
                  </a:cubicBezTo>
                  <a:lnTo>
                    <a:pt x="215" y="11"/>
                  </a:lnTo>
                  <a:close/>
                </a:path>
              </a:pathLst>
            </a:custGeom>
            <a:solidFill>
              <a:srgbClr val="FCE7CD">
                <a:alpha val="42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25000" noProof="0">
                <a:ln>
                  <a:noFill/>
                </a:ln>
                <a:solidFill>
                  <a:prstClr val="white"/>
                </a:solidFill>
                <a:effectLst/>
                <a:uLnTx/>
                <a:uFillTx/>
                <a:latin typeface="Arial"/>
                <a:ea typeface="+mn-ea"/>
                <a:cs typeface="+mn-cs"/>
              </a:endParaRPr>
            </a:p>
          </p:txBody>
        </p:sp>
        <p:sp>
          <p:nvSpPr>
            <p:cNvPr id="324" name="Freeform 7">
              <a:extLst>
                <a:ext uri="{FF2B5EF4-FFF2-40B4-BE49-F238E27FC236}">
                  <a16:creationId xmlns:a16="http://schemas.microsoft.com/office/drawing/2014/main" id="{5D63CE44-2711-45B2-9D25-3C69CB469C58}"/>
                </a:ext>
              </a:extLst>
            </p:cNvPr>
            <p:cNvSpPr>
              <a:spLocks/>
            </p:cNvSpPr>
            <p:nvPr/>
          </p:nvSpPr>
          <p:spPr bwMode="auto">
            <a:xfrm>
              <a:off x="4410" y="1745"/>
              <a:ext cx="295" cy="488"/>
            </a:xfrm>
            <a:custGeom>
              <a:avLst/>
              <a:gdLst>
                <a:gd name="T0" fmla="*/ 204 w 215"/>
                <a:gd name="T1" fmla="*/ 295 h 295"/>
                <a:gd name="T2" fmla="*/ 11 w 215"/>
                <a:gd name="T3" fmla="*/ 295 h 295"/>
                <a:gd name="T4" fmla="*/ 0 w 215"/>
                <a:gd name="T5" fmla="*/ 284 h 295"/>
                <a:gd name="T6" fmla="*/ 0 w 215"/>
                <a:gd name="T7" fmla="*/ 11 h 295"/>
                <a:gd name="T8" fmla="*/ 11 w 215"/>
                <a:gd name="T9" fmla="*/ 0 h 295"/>
                <a:gd name="T10" fmla="*/ 204 w 215"/>
                <a:gd name="T11" fmla="*/ 0 h 295"/>
                <a:gd name="T12" fmla="*/ 215 w 215"/>
                <a:gd name="T13" fmla="*/ 11 h 295"/>
                <a:gd name="T14" fmla="*/ 215 w 215"/>
                <a:gd name="T15" fmla="*/ 284 h 295"/>
                <a:gd name="T16" fmla="*/ 204 w 215"/>
                <a:gd name="T17" fmla="*/ 295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5" h="295">
                  <a:moveTo>
                    <a:pt x="204" y="295"/>
                  </a:moveTo>
                  <a:cubicBezTo>
                    <a:pt x="11" y="295"/>
                    <a:pt x="11" y="295"/>
                    <a:pt x="11" y="295"/>
                  </a:cubicBezTo>
                  <a:cubicBezTo>
                    <a:pt x="5" y="295"/>
                    <a:pt x="0" y="290"/>
                    <a:pt x="0" y="284"/>
                  </a:cubicBezTo>
                  <a:cubicBezTo>
                    <a:pt x="0" y="11"/>
                    <a:pt x="0" y="11"/>
                    <a:pt x="0" y="11"/>
                  </a:cubicBezTo>
                  <a:cubicBezTo>
                    <a:pt x="0" y="4"/>
                    <a:pt x="5" y="0"/>
                    <a:pt x="11" y="0"/>
                  </a:cubicBezTo>
                  <a:cubicBezTo>
                    <a:pt x="204" y="0"/>
                    <a:pt x="204" y="0"/>
                    <a:pt x="204" y="0"/>
                  </a:cubicBezTo>
                  <a:cubicBezTo>
                    <a:pt x="210" y="0"/>
                    <a:pt x="215" y="4"/>
                    <a:pt x="215" y="11"/>
                  </a:cubicBezTo>
                  <a:cubicBezTo>
                    <a:pt x="215" y="284"/>
                    <a:pt x="215" y="284"/>
                    <a:pt x="215" y="284"/>
                  </a:cubicBezTo>
                  <a:cubicBezTo>
                    <a:pt x="215" y="290"/>
                    <a:pt x="210" y="295"/>
                    <a:pt x="204" y="295"/>
                  </a:cubicBezTo>
                  <a:close/>
                </a:path>
              </a:pathLst>
            </a:custGeom>
            <a:noFill/>
            <a:ln w="9525" cap="rnd">
              <a:solidFill>
                <a:schemeClr val="tx1"/>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grpSp>
      <p:grpSp>
        <p:nvGrpSpPr>
          <p:cNvPr id="376" name="Group 375">
            <a:extLst>
              <a:ext uri="{FF2B5EF4-FFF2-40B4-BE49-F238E27FC236}">
                <a16:creationId xmlns:a16="http://schemas.microsoft.com/office/drawing/2014/main" id="{1BE7B2B5-3E53-4035-ABDC-0380B44494FC}"/>
              </a:ext>
            </a:extLst>
          </p:cNvPr>
          <p:cNvGrpSpPr/>
          <p:nvPr/>
        </p:nvGrpSpPr>
        <p:grpSpPr>
          <a:xfrm>
            <a:off x="7240257" y="4152280"/>
            <a:ext cx="409313" cy="465399"/>
            <a:chOff x="4908550" y="2834640"/>
            <a:chExt cx="2808288" cy="3193098"/>
          </a:xfrm>
        </p:grpSpPr>
        <p:sp>
          <p:nvSpPr>
            <p:cNvPr id="377" name="Freeform 675">
              <a:extLst>
                <a:ext uri="{FF2B5EF4-FFF2-40B4-BE49-F238E27FC236}">
                  <a16:creationId xmlns:a16="http://schemas.microsoft.com/office/drawing/2014/main" id="{9E4F0E12-62A7-4186-BE5C-CFFBF6864402}"/>
                </a:ext>
              </a:extLst>
            </p:cNvPr>
            <p:cNvSpPr>
              <a:spLocks/>
            </p:cNvSpPr>
            <p:nvPr/>
          </p:nvSpPr>
          <p:spPr bwMode="auto">
            <a:xfrm>
              <a:off x="4927600" y="3240088"/>
              <a:ext cx="2230438" cy="2492375"/>
            </a:xfrm>
            <a:custGeom>
              <a:avLst/>
              <a:gdLst>
                <a:gd name="T0" fmla="*/ 645 w 1032"/>
                <a:gd name="T1" fmla="*/ 0 h 1154"/>
                <a:gd name="T2" fmla="*/ 0 w 1032"/>
                <a:gd name="T3" fmla="*/ 646 h 1154"/>
                <a:gd name="T4" fmla="*/ 247 w 1032"/>
                <a:gd name="T5" fmla="*/ 1154 h 1154"/>
                <a:gd name="T6" fmla="*/ 1032 w 1032"/>
                <a:gd name="T7" fmla="*/ 129 h 1154"/>
                <a:gd name="T8" fmla="*/ 645 w 1032"/>
                <a:gd name="T9" fmla="*/ 0 h 1154"/>
              </a:gdLst>
              <a:ahLst/>
              <a:cxnLst>
                <a:cxn ang="0">
                  <a:pos x="T0" y="T1"/>
                </a:cxn>
                <a:cxn ang="0">
                  <a:pos x="T2" y="T3"/>
                </a:cxn>
                <a:cxn ang="0">
                  <a:pos x="T4" y="T5"/>
                </a:cxn>
                <a:cxn ang="0">
                  <a:pos x="T6" y="T7"/>
                </a:cxn>
                <a:cxn ang="0">
                  <a:pos x="T8" y="T9"/>
                </a:cxn>
              </a:cxnLst>
              <a:rect l="0" t="0" r="r" b="b"/>
              <a:pathLst>
                <a:path w="1032" h="1154">
                  <a:moveTo>
                    <a:pt x="645" y="0"/>
                  </a:moveTo>
                  <a:cubicBezTo>
                    <a:pt x="289" y="0"/>
                    <a:pt x="0" y="289"/>
                    <a:pt x="0" y="646"/>
                  </a:cubicBezTo>
                  <a:cubicBezTo>
                    <a:pt x="0" y="852"/>
                    <a:pt x="96" y="1036"/>
                    <a:pt x="247" y="1154"/>
                  </a:cubicBezTo>
                  <a:cubicBezTo>
                    <a:pt x="1032" y="129"/>
                    <a:pt x="1032" y="129"/>
                    <a:pt x="1032" y="129"/>
                  </a:cubicBezTo>
                  <a:cubicBezTo>
                    <a:pt x="924" y="48"/>
                    <a:pt x="790" y="0"/>
                    <a:pt x="645" y="0"/>
                  </a:cubicBezTo>
                  <a:close/>
                </a:path>
              </a:pathLst>
            </a:custGeom>
            <a:solidFill>
              <a:schemeClr val="tx1">
                <a:alpha val="32000"/>
              </a:schemeClr>
            </a:solidFill>
            <a:ln w="12700">
              <a:noFill/>
              <a:round/>
              <a:headEnd/>
              <a:tailEnd/>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378" name="Line 676">
              <a:extLst>
                <a:ext uri="{FF2B5EF4-FFF2-40B4-BE49-F238E27FC236}">
                  <a16:creationId xmlns:a16="http://schemas.microsoft.com/office/drawing/2014/main" id="{11C8F0F5-CB3F-40FA-8A62-B07B0620F941}"/>
                </a:ext>
              </a:extLst>
            </p:cNvPr>
            <p:cNvSpPr>
              <a:spLocks noChangeShapeType="1"/>
            </p:cNvSpPr>
            <p:nvPr/>
          </p:nvSpPr>
          <p:spPr bwMode="auto">
            <a:xfrm>
              <a:off x="6323013" y="5694363"/>
              <a:ext cx="0" cy="333375"/>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379" name="Line 677">
              <a:extLst>
                <a:ext uri="{FF2B5EF4-FFF2-40B4-BE49-F238E27FC236}">
                  <a16:creationId xmlns:a16="http://schemas.microsoft.com/office/drawing/2014/main" id="{7447CFA4-CB44-4A30-96CC-FE35EA8C8970}"/>
                </a:ext>
              </a:extLst>
            </p:cNvPr>
            <p:cNvSpPr>
              <a:spLocks noChangeShapeType="1"/>
            </p:cNvSpPr>
            <p:nvPr/>
          </p:nvSpPr>
          <p:spPr bwMode="auto">
            <a:xfrm>
              <a:off x="6323013" y="3240088"/>
              <a:ext cx="0" cy="334963"/>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380" name="Line 678">
              <a:extLst>
                <a:ext uri="{FF2B5EF4-FFF2-40B4-BE49-F238E27FC236}">
                  <a16:creationId xmlns:a16="http://schemas.microsoft.com/office/drawing/2014/main" id="{BA64D2FD-A7F6-4036-BD32-3FD55EFD5B14}"/>
                </a:ext>
              </a:extLst>
            </p:cNvPr>
            <p:cNvSpPr>
              <a:spLocks noChangeShapeType="1"/>
            </p:cNvSpPr>
            <p:nvPr/>
          </p:nvSpPr>
          <p:spPr bwMode="auto">
            <a:xfrm flipH="1">
              <a:off x="4927600" y="4635500"/>
              <a:ext cx="333375"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381" name="Line 679">
              <a:extLst>
                <a:ext uri="{FF2B5EF4-FFF2-40B4-BE49-F238E27FC236}">
                  <a16:creationId xmlns:a16="http://schemas.microsoft.com/office/drawing/2014/main" id="{C63A7749-4C6C-467D-B747-75EFB3A3399A}"/>
                </a:ext>
              </a:extLst>
            </p:cNvPr>
            <p:cNvSpPr>
              <a:spLocks noChangeShapeType="1"/>
            </p:cNvSpPr>
            <p:nvPr/>
          </p:nvSpPr>
          <p:spPr bwMode="auto">
            <a:xfrm flipH="1">
              <a:off x="7383463" y="4635500"/>
              <a:ext cx="333375"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382" name="Line 680">
              <a:extLst>
                <a:ext uri="{FF2B5EF4-FFF2-40B4-BE49-F238E27FC236}">
                  <a16:creationId xmlns:a16="http://schemas.microsoft.com/office/drawing/2014/main" id="{BA83D5BA-B370-4090-AEBC-3D32A4B2372B}"/>
                </a:ext>
              </a:extLst>
            </p:cNvPr>
            <p:cNvSpPr>
              <a:spLocks noChangeShapeType="1"/>
            </p:cNvSpPr>
            <p:nvPr/>
          </p:nvSpPr>
          <p:spPr bwMode="auto">
            <a:xfrm flipH="1">
              <a:off x="5630863" y="5554663"/>
              <a:ext cx="166688" cy="290513"/>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383" name="Line 681">
              <a:extLst>
                <a:ext uri="{FF2B5EF4-FFF2-40B4-BE49-F238E27FC236}">
                  <a16:creationId xmlns:a16="http://schemas.microsoft.com/office/drawing/2014/main" id="{86B457B7-8450-4E68-8BB1-D9023D2C3F60}"/>
                </a:ext>
              </a:extLst>
            </p:cNvPr>
            <p:cNvSpPr>
              <a:spLocks noChangeShapeType="1"/>
            </p:cNvSpPr>
            <p:nvPr/>
          </p:nvSpPr>
          <p:spPr bwMode="auto">
            <a:xfrm flipH="1">
              <a:off x="6846888" y="3424238"/>
              <a:ext cx="166688" cy="290513"/>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384" name="Line 682">
              <a:extLst>
                <a:ext uri="{FF2B5EF4-FFF2-40B4-BE49-F238E27FC236}">
                  <a16:creationId xmlns:a16="http://schemas.microsoft.com/office/drawing/2014/main" id="{38FB8333-770B-4033-8A4B-6EB9FD21CF21}"/>
                </a:ext>
              </a:extLst>
            </p:cNvPr>
            <p:cNvSpPr>
              <a:spLocks noChangeShapeType="1"/>
            </p:cNvSpPr>
            <p:nvPr/>
          </p:nvSpPr>
          <p:spPr bwMode="auto">
            <a:xfrm flipH="1" flipV="1">
              <a:off x="5111750" y="3943350"/>
              <a:ext cx="290513" cy="16510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385" name="Line 683">
              <a:extLst>
                <a:ext uri="{FF2B5EF4-FFF2-40B4-BE49-F238E27FC236}">
                  <a16:creationId xmlns:a16="http://schemas.microsoft.com/office/drawing/2014/main" id="{13F7B7E7-0628-4D6A-916D-2AAC5E375AFE}"/>
                </a:ext>
              </a:extLst>
            </p:cNvPr>
            <p:cNvSpPr>
              <a:spLocks noChangeShapeType="1"/>
            </p:cNvSpPr>
            <p:nvPr/>
          </p:nvSpPr>
          <p:spPr bwMode="auto">
            <a:xfrm flipH="1" flipV="1">
              <a:off x="7243763" y="5159375"/>
              <a:ext cx="288925" cy="166688"/>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386" name="Line 684">
              <a:extLst>
                <a:ext uri="{FF2B5EF4-FFF2-40B4-BE49-F238E27FC236}">
                  <a16:creationId xmlns:a16="http://schemas.microsoft.com/office/drawing/2014/main" id="{CAFE5F46-596F-4755-BFC2-FCE8027BEAC7}"/>
                </a:ext>
              </a:extLst>
            </p:cNvPr>
            <p:cNvSpPr>
              <a:spLocks noChangeShapeType="1"/>
            </p:cNvSpPr>
            <p:nvPr/>
          </p:nvSpPr>
          <p:spPr bwMode="auto">
            <a:xfrm flipH="1">
              <a:off x="5110163" y="5157788"/>
              <a:ext cx="288925" cy="16510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387" name="Line 685">
              <a:extLst>
                <a:ext uri="{FF2B5EF4-FFF2-40B4-BE49-F238E27FC236}">
                  <a16:creationId xmlns:a16="http://schemas.microsoft.com/office/drawing/2014/main" id="{79A02DDB-2CFB-49AE-83B7-3D717479266C}"/>
                </a:ext>
              </a:extLst>
            </p:cNvPr>
            <p:cNvSpPr>
              <a:spLocks noChangeShapeType="1"/>
            </p:cNvSpPr>
            <p:nvPr/>
          </p:nvSpPr>
          <p:spPr bwMode="auto">
            <a:xfrm flipH="1">
              <a:off x="7245350" y="3948113"/>
              <a:ext cx="288925" cy="16510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388" name="Line 686">
              <a:extLst>
                <a:ext uri="{FF2B5EF4-FFF2-40B4-BE49-F238E27FC236}">
                  <a16:creationId xmlns:a16="http://schemas.microsoft.com/office/drawing/2014/main" id="{B642DA79-84FA-4185-993E-D9C73FA8A6C6}"/>
                </a:ext>
              </a:extLst>
            </p:cNvPr>
            <p:cNvSpPr>
              <a:spLocks noChangeShapeType="1"/>
            </p:cNvSpPr>
            <p:nvPr/>
          </p:nvSpPr>
          <p:spPr bwMode="auto">
            <a:xfrm flipH="1" flipV="1">
              <a:off x="5635625" y="3421063"/>
              <a:ext cx="163513" cy="29210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389" name="Line 687">
              <a:extLst>
                <a:ext uri="{FF2B5EF4-FFF2-40B4-BE49-F238E27FC236}">
                  <a16:creationId xmlns:a16="http://schemas.microsoft.com/office/drawing/2014/main" id="{B9D4A8B0-0A78-41FE-9A7B-69B42AE39D45}"/>
                </a:ext>
              </a:extLst>
            </p:cNvPr>
            <p:cNvSpPr>
              <a:spLocks noChangeShapeType="1"/>
            </p:cNvSpPr>
            <p:nvPr/>
          </p:nvSpPr>
          <p:spPr bwMode="auto">
            <a:xfrm flipH="1" flipV="1">
              <a:off x="6845300" y="5557838"/>
              <a:ext cx="165100" cy="288925"/>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390" name="Oval 688">
              <a:extLst>
                <a:ext uri="{FF2B5EF4-FFF2-40B4-BE49-F238E27FC236}">
                  <a16:creationId xmlns:a16="http://schemas.microsoft.com/office/drawing/2014/main" id="{4E16C2A5-ED5F-4120-A692-1338D63BFE07}"/>
                </a:ext>
              </a:extLst>
            </p:cNvPr>
            <p:cNvSpPr>
              <a:spLocks noChangeArrowheads="1"/>
            </p:cNvSpPr>
            <p:nvPr/>
          </p:nvSpPr>
          <p:spPr bwMode="auto">
            <a:xfrm>
              <a:off x="4908550" y="3240088"/>
              <a:ext cx="2790825" cy="2787650"/>
            </a:xfrm>
            <a:prstGeom prst="ellipse">
              <a:avLst/>
            </a:prstGeom>
            <a:noFill/>
            <a:ln w="254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391" name="Oval 688">
              <a:extLst>
                <a:ext uri="{FF2B5EF4-FFF2-40B4-BE49-F238E27FC236}">
                  <a16:creationId xmlns:a16="http://schemas.microsoft.com/office/drawing/2014/main" id="{6AF04DAE-C3E1-46D5-8318-294692223DC7}"/>
                </a:ext>
              </a:extLst>
            </p:cNvPr>
            <p:cNvSpPr>
              <a:spLocks noChangeArrowheads="1"/>
            </p:cNvSpPr>
            <p:nvPr/>
          </p:nvSpPr>
          <p:spPr bwMode="auto">
            <a:xfrm>
              <a:off x="5991758" y="4322064"/>
              <a:ext cx="624408" cy="623698"/>
            </a:xfrm>
            <a:prstGeom prst="ellipse">
              <a:avLst/>
            </a:prstGeom>
            <a:solidFill>
              <a:srgbClr val="FFFFFF"/>
            </a:solidFill>
            <a:ln w="12700"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392" name="Freeform: Shape 391">
              <a:extLst>
                <a:ext uri="{FF2B5EF4-FFF2-40B4-BE49-F238E27FC236}">
                  <a16:creationId xmlns:a16="http://schemas.microsoft.com/office/drawing/2014/main" id="{C379DD3D-3F58-4151-97C0-6BF2372E9059}"/>
                </a:ext>
              </a:extLst>
            </p:cNvPr>
            <p:cNvSpPr/>
            <p:nvPr/>
          </p:nvSpPr>
          <p:spPr>
            <a:xfrm rot="5400000">
              <a:off x="6466856" y="4171468"/>
              <a:ext cx="299552" cy="924891"/>
            </a:xfrm>
            <a:custGeom>
              <a:avLst/>
              <a:gdLst>
                <a:gd name="connsiteX0" fmla="*/ 0 w 299552"/>
                <a:gd name="connsiteY0" fmla="*/ 775115 h 924891"/>
                <a:gd name="connsiteX1" fmla="*/ 2323 w 299552"/>
                <a:gd name="connsiteY1" fmla="*/ 763610 h 924891"/>
                <a:gd name="connsiteX2" fmla="*/ 2004 w 299552"/>
                <a:gd name="connsiteY2" fmla="*/ 763610 h 924891"/>
                <a:gd name="connsiteX3" fmla="*/ 149775 w 299552"/>
                <a:gd name="connsiteY3" fmla="*/ 0 h 924891"/>
                <a:gd name="connsiteX4" fmla="*/ 297546 w 299552"/>
                <a:gd name="connsiteY4" fmla="*/ 763610 h 924891"/>
                <a:gd name="connsiteX5" fmla="*/ 297229 w 299552"/>
                <a:gd name="connsiteY5" fmla="*/ 763610 h 924891"/>
                <a:gd name="connsiteX6" fmla="*/ 299552 w 299552"/>
                <a:gd name="connsiteY6" fmla="*/ 775115 h 924891"/>
                <a:gd name="connsiteX7" fmla="*/ 149776 w 299552"/>
                <a:gd name="connsiteY7" fmla="*/ 924891 h 924891"/>
                <a:gd name="connsiteX8" fmla="*/ 0 w 299552"/>
                <a:gd name="connsiteY8" fmla="*/ 775115 h 924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9552" h="924891">
                  <a:moveTo>
                    <a:pt x="0" y="775115"/>
                  </a:moveTo>
                  <a:lnTo>
                    <a:pt x="2323" y="763610"/>
                  </a:lnTo>
                  <a:lnTo>
                    <a:pt x="2004" y="763610"/>
                  </a:lnTo>
                  <a:lnTo>
                    <a:pt x="149775" y="0"/>
                  </a:lnTo>
                  <a:lnTo>
                    <a:pt x="297546" y="763610"/>
                  </a:lnTo>
                  <a:lnTo>
                    <a:pt x="297229" y="763610"/>
                  </a:lnTo>
                  <a:lnTo>
                    <a:pt x="299552" y="775115"/>
                  </a:lnTo>
                  <a:cubicBezTo>
                    <a:pt x="299552" y="857834"/>
                    <a:pt x="232495" y="924891"/>
                    <a:pt x="149776" y="924891"/>
                  </a:cubicBezTo>
                  <a:cubicBezTo>
                    <a:pt x="67057" y="924891"/>
                    <a:pt x="0" y="857834"/>
                    <a:pt x="0" y="775115"/>
                  </a:cubicBezTo>
                  <a:close/>
                </a:path>
              </a:pathLst>
            </a:custGeom>
            <a:solidFill>
              <a:srgbClr val="FCE7CD"/>
            </a:solidFill>
            <a:ln w="12700" cap="rnd">
              <a:solidFill>
                <a:schemeClr val="tx1"/>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393" name="Rectangle 392">
              <a:extLst>
                <a:ext uri="{FF2B5EF4-FFF2-40B4-BE49-F238E27FC236}">
                  <a16:creationId xmlns:a16="http://schemas.microsoft.com/office/drawing/2014/main" id="{8D5FD894-371B-419F-B4FD-99427D1F70B1}"/>
                </a:ext>
              </a:extLst>
            </p:cNvPr>
            <p:cNvSpPr/>
            <p:nvPr/>
          </p:nvSpPr>
          <p:spPr>
            <a:xfrm>
              <a:off x="6243320" y="3027680"/>
              <a:ext cx="152400" cy="212408"/>
            </a:xfrm>
            <a:prstGeom prst="rect">
              <a:avLst/>
            </a:prstGeom>
            <a:solidFill>
              <a:schemeClr val="tx1"/>
            </a:solidFill>
            <a:ln w="12700">
              <a:noFill/>
            </a:ln>
            <a:effectLst/>
            <a:ex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394" name="Rectangle 393">
              <a:extLst>
                <a:ext uri="{FF2B5EF4-FFF2-40B4-BE49-F238E27FC236}">
                  <a16:creationId xmlns:a16="http://schemas.microsoft.com/office/drawing/2014/main" id="{0C984B88-8553-4252-A16F-3196108935B6}"/>
                </a:ext>
              </a:extLst>
            </p:cNvPr>
            <p:cNvSpPr/>
            <p:nvPr/>
          </p:nvSpPr>
          <p:spPr>
            <a:xfrm>
              <a:off x="6060440" y="2834640"/>
              <a:ext cx="518160" cy="212408"/>
            </a:xfrm>
            <a:prstGeom prst="rect">
              <a:avLst/>
            </a:prstGeom>
            <a:solidFill>
              <a:schemeClr val="tx1"/>
            </a:solidFill>
            <a:ln w="12700">
              <a:noFill/>
            </a:ln>
            <a:effectLst/>
            <a:ex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395" name="Rectangle 394">
              <a:extLst>
                <a:ext uri="{FF2B5EF4-FFF2-40B4-BE49-F238E27FC236}">
                  <a16:creationId xmlns:a16="http://schemas.microsoft.com/office/drawing/2014/main" id="{4A84E4F3-A06F-440D-8368-E72E1B23ADDF}"/>
                </a:ext>
              </a:extLst>
            </p:cNvPr>
            <p:cNvSpPr/>
            <p:nvPr/>
          </p:nvSpPr>
          <p:spPr>
            <a:xfrm rot="2206752">
              <a:off x="6971033" y="3369365"/>
              <a:ext cx="413753" cy="157367"/>
            </a:xfrm>
            <a:prstGeom prst="rect">
              <a:avLst/>
            </a:prstGeom>
            <a:solidFill>
              <a:schemeClr val="tx1"/>
            </a:solidFill>
            <a:ln w="12700">
              <a:noFill/>
            </a:ln>
            <a:effectLst/>
            <a:ex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grpSp>
      <p:grpSp>
        <p:nvGrpSpPr>
          <p:cNvPr id="93" name="Group 92">
            <a:extLst>
              <a:ext uri="{FF2B5EF4-FFF2-40B4-BE49-F238E27FC236}">
                <a16:creationId xmlns:a16="http://schemas.microsoft.com/office/drawing/2014/main" id="{9AA4720F-E1AF-4B07-9FB1-A44D2987E8B8}"/>
              </a:ext>
            </a:extLst>
          </p:cNvPr>
          <p:cNvGrpSpPr/>
          <p:nvPr/>
        </p:nvGrpSpPr>
        <p:grpSpPr>
          <a:xfrm>
            <a:off x="4670993" y="3423439"/>
            <a:ext cx="791305" cy="535288"/>
            <a:chOff x="4710181" y="3443033"/>
            <a:chExt cx="791305" cy="535288"/>
          </a:xfrm>
        </p:grpSpPr>
        <p:grpSp>
          <p:nvGrpSpPr>
            <p:cNvPr id="398" name="Group 397">
              <a:extLst>
                <a:ext uri="{FF2B5EF4-FFF2-40B4-BE49-F238E27FC236}">
                  <a16:creationId xmlns:a16="http://schemas.microsoft.com/office/drawing/2014/main" id="{D3EF1F82-2A4C-48DA-B65C-8F20D809FB6C}"/>
                </a:ext>
              </a:extLst>
            </p:cNvPr>
            <p:cNvGrpSpPr/>
            <p:nvPr/>
          </p:nvGrpSpPr>
          <p:grpSpPr>
            <a:xfrm>
              <a:off x="4710181" y="3443033"/>
              <a:ext cx="791305" cy="535288"/>
              <a:chOff x="474662" y="2225675"/>
              <a:chExt cx="767865" cy="519431"/>
            </a:xfrm>
          </p:grpSpPr>
          <p:sp>
            <p:nvSpPr>
              <p:cNvPr id="399" name="Rectangle 398">
                <a:extLst>
                  <a:ext uri="{FF2B5EF4-FFF2-40B4-BE49-F238E27FC236}">
                    <a16:creationId xmlns:a16="http://schemas.microsoft.com/office/drawing/2014/main" id="{BFE1FE91-602C-4CD0-B211-C5AA46214E89}"/>
                  </a:ext>
                </a:extLst>
              </p:cNvPr>
              <p:cNvSpPr/>
              <p:nvPr/>
            </p:nvSpPr>
            <p:spPr>
              <a:xfrm>
                <a:off x="525462" y="2331647"/>
                <a:ext cx="717065" cy="413459"/>
              </a:xfrm>
              <a:prstGeom prst="rect">
                <a:avLst/>
              </a:prstGeom>
              <a:solidFill>
                <a:schemeClr val="accent2"/>
              </a:solidFill>
              <a:ln w="9525" cap="flat" cmpd="sng" algn="ctr">
                <a:solidFill>
                  <a:schemeClr val="tx1">
                    <a:alpha val="50000"/>
                  </a:schemeClr>
                </a:solidFill>
                <a:prstDash val="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mn-ea"/>
                  <a:cs typeface="+mn-cs"/>
                </a:endParaRPr>
              </a:p>
            </p:txBody>
          </p:sp>
          <p:sp>
            <p:nvSpPr>
              <p:cNvPr id="400" name="Rectangle 399">
                <a:extLst>
                  <a:ext uri="{FF2B5EF4-FFF2-40B4-BE49-F238E27FC236}">
                    <a16:creationId xmlns:a16="http://schemas.microsoft.com/office/drawing/2014/main" id="{E6977B82-DB7A-4A60-A911-C85A5F9730A0}"/>
                  </a:ext>
                </a:extLst>
              </p:cNvPr>
              <p:cNvSpPr/>
              <p:nvPr/>
            </p:nvSpPr>
            <p:spPr>
              <a:xfrm>
                <a:off x="968375" y="2228850"/>
                <a:ext cx="196850" cy="123825"/>
              </a:xfrm>
              <a:prstGeom prst="rect">
                <a:avLst/>
              </a:prstGeom>
              <a:solidFill>
                <a:schemeClr val="accent2"/>
              </a:solidFill>
              <a:ln w="952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mn-ea"/>
                  <a:cs typeface="+mn-cs"/>
                </a:endParaRPr>
              </a:p>
            </p:txBody>
          </p:sp>
          <p:sp>
            <p:nvSpPr>
              <p:cNvPr id="401" name="Freeform 170">
                <a:extLst>
                  <a:ext uri="{FF2B5EF4-FFF2-40B4-BE49-F238E27FC236}">
                    <a16:creationId xmlns:a16="http://schemas.microsoft.com/office/drawing/2014/main" id="{580B9EB0-3634-454C-92A6-47E1ECAD8954}"/>
                  </a:ext>
                </a:extLst>
              </p:cNvPr>
              <p:cNvSpPr>
                <a:spLocks/>
              </p:cNvSpPr>
              <p:nvPr/>
            </p:nvSpPr>
            <p:spPr bwMode="auto">
              <a:xfrm>
                <a:off x="476507" y="2228850"/>
                <a:ext cx="383119" cy="90975"/>
              </a:xfrm>
              <a:custGeom>
                <a:avLst/>
                <a:gdLst>
                  <a:gd name="T0" fmla="*/ 598 w 598"/>
                  <a:gd name="T1" fmla="*/ 0 h 142"/>
                  <a:gd name="T2" fmla="*/ 0 w 598"/>
                  <a:gd name="T3" fmla="*/ 0 h 142"/>
                  <a:gd name="T4" fmla="*/ 0 w 598"/>
                  <a:gd name="T5" fmla="*/ 142 h 142"/>
                  <a:gd name="T6" fmla="*/ 491 w 598"/>
                  <a:gd name="T7" fmla="*/ 142 h 142"/>
                  <a:gd name="T8" fmla="*/ 598 w 598"/>
                  <a:gd name="T9" fmla="*/ 0 h 142"/>
                </a:gdLst>
                <a:ahLst/>
                <a:cxnLst>
                  <a:cxn ang="0">
                    <a:pos x="T0" y="T1"/>
                  </a:cxn>
                  <a:cxn ang="0">
                    <a:pos x="T2" y="T3"/>
                  </a:cxn>
                  <a:cxn ang="0">
                    <a:pos x="T4" y="T5"/>
                  </a:cxn>
                  <a:cxn ang="0">
                    <a:pos x="T6" y="T7"/>
                  </a:cxn>
                  <a:cxn ang="0">
                    <a:pos x="T8" y="T9"/>
                  </a:cxn>
                </a:cxnLst>
                <a:rect l="0" t="0" r="r" b="b"/>
                <a:pathLst>
                  <a:path w="598" h="142">
                    <a:moveTo>
                      <a:pt x="598" y="0"/>
                    </a:moveTo>
                    <a:lnTo>
                      <a:pt x="0" y="0"/>
                    </a:lnTo>
                    <a:lnTo>
                      <a:pt x="0" y="142"/>
                    </a:lnTo>
                    <a:lnTo>
                      <a:pt x="491" y="142"/>
                    </a:lnTo>
                    <a:lnTo>
                      <a:pt x="598" y="0"/>
                    </a:lnTo>
                    <a:close/>
                  </a:path>
                </a:pathLst>
              </a:custGeom>
              <a:solidFill>
                <a:schemeClr val="tx1">
                  <a:alpha val="36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74746"/>
                  </a:solidFill>
                  <a:effectLst/>
                  <a:uLnTx/>
                  <a:uFillTx/>
                  <a:latin typeface="Arial"/>
                  <a:ea typeface="+mn-ea"/>
                  <a:cs typeface="+mn-cs"/>
                </a:endParaRPr>
              </a:p>
            </p:txBody>
          </p:sp>
          <p:sp>
            <p:nvSpPr>
              <p:cNvPr id="402" name="Freeform 150">
                <a:extLst>
                  <a:ext uri="{FF2B5EF4-FFF2-40B4-BE49-F238E27FC236}">
                    <a16:creationId xmlns:a16="http://schemas.microsoft.com/office/drawing/2014/main" id="{4B42F585-E574-4D6B-B6CA-C718644272FB}"/>
                  </a:ext>
                </a:extLst>
              </p:cNvPr>
              <p:cNvSpPr>
                <a:spLocks/>
              </p:cNvSpPr>
              <p:nvPr/>
            </p:nvSpPr>
            <p:spPr bwMode="auto">
              <a:xfrm>
                <a:off x="474662" y="2314574"/>
                <a:ext cx="493713" cy="349250"/>
              </a:xfrm>
              <a:custGeom>
                <a:avLst/>
                <a:gdLst>
                  <a:gd name="T0" fmla="*/ 1299 w 1299"/>
                  <a:gd name="T1" fmla="*/ 893 h 893"/>
                  <a:gd name="T2" fmla="*/ 1299 w 1299"/>
                  <a:gd name="T3" fmla="*/ 893 h 893"/>
                  <a:gd name="T4" fmla="*/ 0 w 1299"/>
                  <a:gd name="T5" fmla="*/ 893 h 893"/>
                  <a:gd name="T6" fmla="*/ 0 w 1299"/>
                  <a:gd name="T7" fmla="*/ 0 h 893"/>
                  <a:gd name="T8" fmla="*/ 1299 w 1299"/>
                  <a:gd name="T9" fmla="*/ 0 h 893"/>
                  <a:gd name="T10" fmla="*/ 1299 w 1299"/>
                  <a:gd name="T11" fmla="*/ 893 h 893"/>
                </a:gdLst>
                <a:ahLst/>
                <a:cxnLst>
                  <a:cxn ang="0">
                    <a:pos x="T0" y="T1"/>
                  </a:cxn>
                  <a:cxn ang="0">
                    <a:pos x="T2" y="T3"/>
                  </a:cxn>
                  <a:cxn ang="0">
                    <a:pos x="T4" y="T5"/>
                  </a:cxn>
                  <a:cxn ang="0">
                    <a:pos x="T6" y="T7"/>
                  </a:cxn>
                  <a:cxn ang="0">
                    <a:pos x="T8" y="T9"/>
                  </a:cxn>
                  <a:cxn ang="0">
                    <a:pos x="T10" y="T11"/>
                  </a:cxn>
                </a:cxnLst>
                <a:rect l="0" t="0" r="r" b="b"/>
                <a:pathLst>
                  <a:path w="1299" h="893">
                    <a:moveTo>
                      <a:pt x="1299" y="893"/>
                    </a:moveTo>
                    <a:lnTo>
                      <a:pt x="1299" y="893"/>
                    </a:lnTo>
                    <a:lnTo>
                      <a:pt x="0" y="893"/>
                    </a:lnTo>
                    <a:lnTo>
                      <a:pt x="0" y="0"/>
                    </a:lnTo>
                    <a:lnTo>
                      <a:pt x="1299" y="0"/>
                    </a:lnTo>
                    <a:lnTo>
                      <a:pt x="1299" y="893"/>
                    </a:lnTo>
                    <a:close/>
                  </a:path>
                </a:pathLst>
              </a:custGeom>
              <a:solidFill>
                <a:schemeClr val="accent2"/>
              </a:solidFill>
              <a:ln w="1270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74746"/>
                  </a:solidFill>
                  <a:effectLst/>
                  <a:uLnTx/>
                  <a:uFillTx/>
                  <a:latin typeface="Arial"/>
                  <a:ea typeface="+mn-ea"/>
                  <a:cs typeface="+mn-cs"/>
                </a:endParaRPr>
              </a:p>
            </p:txBody>
          </p:sp>
          <p:sp>
            <p:nvSpPr>
              <p:cNvPr id="403" name="Freeform 151">
                <a:extLst>
                  <a:ext uri="{FF2B5EF4-FFF2-40B4-BE49-F238E27FC236}">
                    <a16:creationId xmlns:a16="http://schemas.microsoft.com/office/drawing/2014/main" id="{8CC638AF-46AA-4521-B477-6BD3ED40B426}"/>
                  </a:ext>
                </a:extLst>
              </p:cNvPr>
              <p:cNvSpPr>
                <a:spLocks/>
              </p:cNvSpPr>
              <p:nvPr/>
            </p:nvSpPr>
            <p:spPr bwMode="auto">
              <a:xfrm>
                <a:off x="474662" y="2225675"/>
                <a:ext cx="690563" cy="438150"/>
              </a:xfrm>
              <a:custGeom>
                <a:avLst/>
                <a:gdLst>
                  <a:gd name="T0" fmla="*/ 1815 w 1815"/>
                  <a:gd name="T1" fmla="*/ 1155 h 1155"/>
                  <a:gd name="T2" fmla="*/ 1815 w 1815"/>
                  <a:gd name="T3" fmla="*/ 1155 h 1155"/>
                  <a:gd name="T4" fmla="*/ 0 w 1815"/>
                  <a:gd name="T5" fmla="*/ 1155 h 1155"/>
                  <a:gd name="T6" fmla="*/ 0 w 1815"/>
                  <a:gd name="T7" fmla="*/ 0 h 1155"/>
                  <a:gd name="T8" fmla="*/ 1815 w 1815"/>
                  <a:gd name="T9" fmla="*/ 0 h 1155"/>
                  <a:gd name="T10" fmla="*/ 1815 w 1815"/>
                  <a:gd name="T11" fmla="*/ 1155 h 1155"/>
                </a:gdLst>
                <a:ahLst/>
                <a:cxnLst>
                  <a:cxn ang="0">
                    <a:pos x="T0" y="T1"/>
                  </a:cxn>
                  <a:cxn ang="0">
                    <a:pos x="T2" y="T3"/>
                  </a:cxn>
                  <a:cxn ang="0">
                    <a:pos x="T4" y="T5"/>
                  </a:cxn>
                  <a:cxn ang="0">
                    <a:pos x="T6" y="T7"/>
                  </a:cxn>
                  <a:cxn ang="0">
                    <a:pos x="T8" y="T9"/>
                  </a:cxn>
                  <a:cxn ang="0">
                    <a:pos x="T10" y="T11"/>
                  </a:cxn>
                </a:cxnLst>
                <a:rect l="0" t="0" r="r" b="b"/>
                <a:pathLst>
                  <a:path w="1815" h="1155">
                    <a:moveTo>
                      <a:pt x="1815" y="1155"/>
                    </a:moveTo>
                    <a:lnTo>
                      <a:pt x="1815" y="1155"/>
                    </a:lnTo>
                    <a:lnTo>
                      <a:pt x="0" y="1155"/>
                    </a:lnTo>
                    <a:lnTo>
                      <a:pt x="0" y="0"/>
                    </a:lnTo>
                    <a:lnTo>
                      <a:pt x="1815" y="0"/>
                    </a:lnTo>
                    <a:lnTo>
                      <a:pt x="1815" y="1155"/>
                    </a:lnTo>
                    <a:close/>
                  </a:path>
                </a:pathLst>
              </a:cu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74746"/>
                  </a:solidFill>
                  <a:effectLst/>
                  <a:uLnTx/>
                  <a:uFillTx/>
                  <a:latin typeface="Arial"/>
                  <a:ea typeface="+mn-ea"/>
                  <a:cs typeface="+mn-cs"/>
                </a:endParaRPr>
              </a:p>
            </p:txBody>
          </p:sp>
          <p:sp>
            <p:nvSpPr>
              <p:cNvPr id="404" name="Freeform 153">
                <a:extLst>
                  <a:ext uri="{FF2B5EF4-FFF2-40B4-BE49-F238E27FC236}">
                    <a16:creationId xmlns:a16="http://schemas.microsoft.com/office/drawing/2014/main" id="{4FCE866D-B170-43A6-86DB-CF5E5DB393B7}"/>
                  </a:ext>
                </a:extLst>
              </p:cNvPr>
              <p:cNvSpPr>
                <a:spLocks/>
              </p:cNvSpPr>
              <p:nvPr/>
            </p:nvSpPr>
            <p:spPr bwMode="auto">
              <a:xfrm>
                <a:off x="476319" y="2308703"/>
                <a:ext cx="690563" cy="0"/>
              </a:xfrm>
              <a:custGeom>
                <a:avLst/>
                <a:gdLst>
                  <a:gd name="T0" fmla="*/ 0 w 1815"/>
                  <a:gd name="T1" fmla="*/ 0 w 1815"/>
                  <a:gd name="T2" fmla="*/ 1815 w 1815"/>
                </a:gdLst>
                <a:ahLst/>
                <a:cxnLst>
                  <a:cxn ang="0">
                    <a:pos x="T0" y="0"/>
                  </a:cxn>
                  <a:cxn ang="0">
                    <a:pos x="T1" y="0"/>
                  </a:cxn>
                  <a:cxn ang="0">
                    <a:pos x="T2" y="0"/>
                  </a:cxn>
                </a:cxnLst>
                <a:rect l="0" t="0" r="r" b="b"/>
                <a:pathLst>
                  <a:path w="1815">
                    <a:moveTo>
                      <a:pt x="0" y="0"/>
                    </a:moveTo>
                    <a:lnTo>
                      <a:pt x="0" y="0"/>
                    </a:lnTo>
                    <a:lnTo>
                      <a:pt x="1815" y="0"/>
                    </a:lnTo>
                  </a:path>
                </a:pathLst>
              </a:cu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74746"/>
                  </a:solidFill>
                  <a:effectLst/>
                  <a:uLnTx/>
                  <a:uFillTx/>
                  <a:latin typeface="Arial"/>
                  <a:ea typeface="+mn-ea"/>
                  <a:cs typeface="+mn-cs"/>
                </a:endParaRPr>
              </a:p>
            </p:txBody>
          </p:sp>
          <p:sp>
            <p:nvSpPr>
              <p:cNvPr id="405" name="Freeform 154">
                <a:extLst>
                  <a:ext uri="{FF2B5EF4-FFF2-40B4-BE49-F238E27FC236}">
                    <a16:creationId xmlns:a16="http://schemas.microsoft.com/office/drawing/2014/main" id="{71C52B92-626F-4A36-949D-E591221AE40B}"/>
                  </a:ext>
                </a:extLst>
              </p:cNvPr>
              <p:cNvSpPr>
                <a:spLocks/>
              </p:cNvSpPr>
              <p:nvPr/>
            </p:nvSpPr>
            <p:spPr bwMode="auto">
              <a:xfrm>
                <a:off x="509587" y="2254250"/>
                <a:ext cx="30163" cy="28575"/>
              </a:xfrm>
              <a:custGeom>
                <a:avLst/>
                <a:gdLst>
                  <a:gd name="T0" fmla="*/ 78 w 78"/>
                  <a:gd name="T1" fmla="*/ 39 h 78"/>
                  <a:gd name="T2" fmla="*/ 78 w 78"/>
                  <a:gd name="T3" fmla="*/ 39 h 78"/>
                  <a:gd name="T4" fmla="*/ 39 w 78"/>
                  <a:gd name="T5" fmla="*/ 78 h 78"/>
                  <a:gd name="T6" fmla="*/ 0 w 78"/>
                  <a:gd name="T7" fmla="*/ 39 h 78"/>
                  <a:gd name="T8" fmla="*/ 39 w 78"/>
                  <a:gd name="T9" fmla="*/ 0 h 78"/>
                  <a:gd name="T10" fmla="*/ 78 w 78"/>
                  <a:gd name="T11" fmla="*/ 39 h 78"/>
                </a:gdLst>
                <a:ahLst/>
                <a:cxnLst>
                  <a:cxn ang="0">
                    <a:pos x="T0" y="T1"/>
                  </a:cxn>
                  <a:cxn ang="0">
                    <a:pos x="T2" y="T3"/>
                  </a:cxn>
                  <a:cxn ang="0">
                    <a:pos x="T4" y="T5"/>
                  </a:cxn>
                  <a:cxn ang="0">
                    <a:pos x="T6" y="T7"/>
                  </a:cxn>
                  <a:cxn ang="0">
                    <a:pos x="T8" y="T9"/>
                  </a:cxn>
                  <a:cxn ang="0">
                    <a:pos x="T10" y="T11"/>
                  </a:cxn>
                </a:cxnLst>
                <a:rect l="0" t="0" r="r" b="b"/>
                <a:pathLst>
                  <a:path w="78" h="78">
                    <a:moveTo>
                      <a:pt x="78" y="39"/>
                    </a:moveTo>
                    <a:lnTo>
                      <a:pt x="78" y="39"/>
                    </a:lnTo>
                    <a:cubicBezTo>
                      <a:pt x="78" y="60"/>
                      <a:pt x="61" y="78"/>
                      <a:pt x="39" y="78"/>
                    </a:cubicBezTo>
                    <a:cubicBezTo>
                      <a:pt x="18" y="78"/>
                      <a:pt x="0" y="60"/>
                      <a:pt x="0" y="39"/>
                    </a:cubicBezTo>
                    <a:cubicBezTo>
                      <a:pt x="0" y="17"/>
                      <a:pt x="18" y="0"/>
                      <a:pt x="39" y="0"/>
                    </a:cubicBezTo>
                    <a:cubicBezTo>
                      <a:pt x="61" y="0"/>
                      <a:pt x="78" y="17"/>
                      <a:pt x="78" y="39"/>
                    </a:cubicBezTo>
                    <a:close/>
                  </a:path>
                </a:pathLst>
              </a:custGeom>
              <a:solidFill>
                <a:sysClr val="window" lastClr="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74746"/>
                  </a:solidFill>
                  <a:effectLst/>
                  <a:uLnTx/>
                  <a:uFillTx/>
                  <a:latin typeface="Arial"/>
                  <a:ea typeface="+mn-ea"/>
                  <a:cs typeface="+mn-cs"/>
                </a:endParaRPr>
              </a:p>
            </p:txBody>
          </p:sp>
          <p:sp>
            <p:nvSpPr>
              <p:cNvPr id="406" name="Freeform 155">
                <a:extLst>
                  <a:ext uri="{FF2B5EF4-FFF2-40B4-BE49-F238E27FC236}">
                    <a16:creationId xmlns:a16="http://schemas.microsoft.com/office/drawing/2014/main" id="{64BB28D0-6372-4302-B5A5-DF679A36E923}"/>
                  </a:ext>
                </a:extLst>
              </p:cNvPr>
              <p:cNvSpPr>
                <a:spLocks/>
              </p:cNvSpPr>
              <p:nvPr/>
            </p:nvSpPr>
            <p:spPr bwMode="auto">
              <a:xfrm>
                <a:off x="563562" y="2254250"/>
                <a:ext cx="30163" cy="28575"/>
              </a:xfrm>
              <a:custGeom>
                <a:avLst/>
                <a:gdLst>
                  <a:gd name="T0" fmla="*/ 77 w 77"/>
                  <a:gd name="T1" fmla="*/ 39 h 78"/>
                  <a:gd name="T2" fmla="*/ 77 w 77"/>
                  <a:gd name="T3" fmla="*/ 39 h 78"/>
                  <a:gd name="T4" fmla="*/ 39 w 77"/>
                  <a:gd name="T5" fmla="*/ 78 h 78"/>
                  <a:gd name="T6" fmla="*/ 0 w 77"/>
                  <a:gd name="T7" fmla="*/ 39 h 78"/>
                  <a:gd name="T8" fmla="*/ 39 w 77"/>
                  <a:gd name="T9" fmla="*/ 0 h 78"/>
                  <a:gd name="T10" fmla="*/ 77 w 77"/>
                  <a:gd name="T11" fmla="*/ 39 h 78"/>
                </a:gdLst>
                <a:ahLst/>
                <a:cxnLst>
                  <a:cxn ang="0">
                    <a:pos x="T0" y="T1"/>
                  </a:cxn>
                  <a:cxn ang="0">
                    <a:pos x="T2" y="T3"/>
                  </a:cxn>
                  <a:cxn ang="0">
                    <a:pos x="T4" y="T5"/>
                  </a:cxn>
                  <a:cxn ang="0">
                    <a:pos x="T6" y="T7"/>
                  </a:cxn>
                  <a:cxn ang="0">
                    <a:pos x="T8" y="T9"/>
                  </a:cxn>
                  <a:cxn ang="0">
                    <a:pos x="T10" y="T11"/>
                  </a:cxn>
                </a:cxnLst>
                <a:rect l="0" t="0" r="r" b="b"/>
                <a:pathLst>
                  <a:path w="77" h="78">
                    <a:moveTo>
                      <a:pt x="77" y="39"/>
                    </a:moveTo>
                    <a:lnTo>
                      <a:pt x="77" y="39"/>
                    </a:lnTo>
                    <a:cubicBezTo>
                      <a:pt x="77" y="60"/>
                      <a:pt x="60" y="78"/>
                      <a:pt x="39" y="78"/>
                    </a:cubicBezTo>
                    <a:cubicBezTo>
                      <a:pt x="17" y="78"/>
                      <a:pt x="0" y="60"/>
                      <a:pt x="0" y="39"/>
                    </a:cubicBezTo>
                    <a:cubicBezTo>
                      <a:pt x="0" y="17"/>
                      <a:pt x="17" y="0"/>
                      <a:pt x="39" y="0"/>
                    </a:cubicBezTo>
                    <a:cubicBezTo>
                      <a:pt x="60" y="0"/>
                      <a:pt x="77" y="17"/>
                      <a:pt x="77" y="39"/>
                    </a:cubicBezTo>
                    <a:close/>
                  </a:path>
                </a:pathLst>
              </a:custGeom>
              <a:solidFill>
                <a:sysClr val="window" lastClr="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74746"/>
                  </a:solidFill>
                  <a:effectLst/>
                  <a:uLnTx/>
                  <a:uFillTx/>
                  <a:latin typeface="Arial"/>
                  <a:ea typeface="+mn-ea"/>
                  <a:cs typeface="+mn-cs"/>
                </a:endParaRPr>
              </a:p>
            </p:txBody>
          </p:sp>
          <p:sp>
            <p:nvSpPr>
              <p:cNvPr id="407" name="Freeform 156">
                <a:extLst>
                  <a:ext uri="{FF2B5EF4-FFF2-40B4-BE49-F238E27FC236}">
                    <a16:creationId xmlns:a16="http://schemas.microsoft.com/office/drawing/2014/main" id="{A34F9FA5-6B38-4398-928D-E279474C3EB0}"/>
                  </a:ext>
                </a:extLst>
              </p:cNvPr>
              <p:cNvSpPr>
                <a:spLocks/>
              </p:cNvSpPr>
              <p:nvPr/>
            </p:nvSpPr>
            <p:spPr bwMode="auto">
              <a:xfrm>
                <a:off x="617537" y="2254250"/>
                <a:ext cx="30163" cy="28575"/>
              </a:xfrm>
              <a:custGeom>
                <a:avLst/>
                <a:gdLst>
                  <a:gd name="T0" fmla="*/ 78 w 78"/>
                  <a:gd name="T1" fmla="*/ 39 h 78"/>
                  <a:gd name="T2" fmla="*/ 78 w 78"/>
                  <a:gd name="T3" fmla="*/ 39 h 78"/>
                  <a:gd name="T4" fmla="*/ 39 w 78"/>
                  <a:gd name="T5" fmla="*/ 78 h 78"/>
                  <a:gd name="T6" fmla="*/ 0 w 78"/>
                  <a:gd name="T7" fmla="*/ 39 h 78"/>
                  <a:gd name="T8" fmla="*/ 39 w 78"/>
                  <a:gd name="T9" fmla="*/ 0 h 78"/>
                  <a:gd name="T10" fmla="*/ 78 w 78"/>
                  <a:gd name="T11" fmla="*/ 39 h 78"/>
                </a:gdLst>
                <a:ahLst/>
                <a:cxnLst>
                  <a:cxn ang="0">
                    <a:pos x="T0" y="T1"/>
                  </a:cxn>
                  <a:cxn ang="0">
                    <a:pos x="T2" y="T3"/>
                  </a:cxn>
                  <a:cxn ang="0">
                    <a:pos x="T4" y="T5"/>
                  </a:cxn>
                  <a:cxn ang="0">
                    <a:pos x="T6" y="T7"/>
                  </a:cxn>
                  <a:cxn ang="0">
                    <a:pos x="T8" y="T9"/>
                  </a:cxn>
                  <a:cxn ang="0">
                    <a:pos x="T10" y="T11"/>
                  </a:cxn>
                </a:cxnLst>
                <a:rect l="0" t="0" r="r" b="b"/>
                <a:pathLst>
                  <a:path w="78" h="78">
                    <a:moveTo>
                      <a:pt x="78" y="39"/>
                    </a:moveTo>
                    <a:lnTo>
                      <a:pt x="78" y="39"/>
                    </a:lnTo>
                    <a:cubicBezTo>
                      <a:pt x="78" y="60"/>
                      <a:pt x="61" y="78"/>
                      <a:pt x="39" y="78"/>
                    </a:cubicBezTo>
                    <a:cubicBezTo>
                      <a:pt x="18" y="78"/>
                      <a:pt x="0" y="60"/>
                      <a:pt x="0" y="39"/>
                    </a:cubicBezTo>
                    <a:cubicBezTo>
                      <a:pt x="0" y="17"/>
                      <a:pt x="18" y="0"/>
                      <a:pt x="39" y="0"/>
                    </a:cubicBezTo>
                    <a:cubicBezTo>
                      <a:pt x="61" y="0"/>
                      <a:pt x="78" y="17"/>
                      <a:pt x="78" y="39"/>
                    </a:cubicBezTo>
                    <a:close/>
                  </a:path>
                </a:pathLst>
              </a:custGeom>
              <a:solidFill>
                <a:sysClr val="window" lastClr="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74746"/>
                  </a:solidFill>
                  <a:effectLst/>
                  <a:uLnTx/>
                  <a:uFillTx/>
                  <a:latin typeface="Arial"/>
                  <a:ea typeface="+mn-ea"/>
                  <a:cs typeface="+mn-cs"/>
                </a:endParaRPr>
              </a:p>
            </p:txBody>
          </p:sp>
          <p:sp>
            <p:nvSpPr>
              <p:cNvPr id="408" name="Freeform 157">
                <a:extLst>
                  <a:ext uri="{FF2B5EF4-FFF2-40B4-BE49-F238E27FC236}">
                    <a16:creationId xmlns:a16="http://schemas.microsoft.com/office/drawing/2014/main" id="{4E3806B1-4F6E-41FA-BD51-182B5E01147D}"/>
                  </a:ext>
                </a:extLst>
              </p:cNvPr>
              <p:cNvSpPr>
                <a:spLocks/>
              </p:cNvSpPr>
              <p:nvPr/>
            </p:nvSpPr>
            <p:spPr bwMode="auto">
              <a:xfrm>
                <a:off x="968375" y="2314575"/>
                <a:ext cx="0" cy="342900"/>
              </a:xfrm>
              <a:custGeom>
                <a:avLst/>
                <a:gdLst>
                  <a:gd name="T0" fmla="*/ 902 h 902"/>
                  <a:gd name="T1" fmla="*/ 902 h 902"/>
                  <a:gd name="T2" fmla="*/ 0 h 902"/>
                </a:gdLst>
                <a:ahLst/>
                <a:cxnLst>
                  <a:cxn ang="0">
                    <a:pos x="0" y="T0"/>
                  </a:cxn>
                  <a:cxn ang="0">
                    <a:pos x="0" y="T1"/>
                  </a:cxn>
                  <a:cxn ang="0">
                    <a:pos x="0" y="T2"/>
                  </a:cxn>
                </a:cxnLst>
                <a:rect l="0" t="0" r="r" b="b"/>
                <a:pathLst>
                  <a:path h="902">
                    <a:moveTo>
                      <a:pt x="0" y="902"/>
                    </a:moveTo>
                    <a:lnTo>
                      <a:pt x="0" y="902"/>
                    </a:lnTo>
                    <a:lnTo>
                      <a:pt x="0" y="0"/>
                    </a:lnTo>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74746"/>
                  </a:solidFill>
                  <a:effectLst/>
                  <a:uLnTx/>
                  <a:uFillTx/>
                  <a:latin typeface="Arial"/>
                  <a:ea typeface="+mn-ea"/>
                  <a:cs typeface="+mn-cs"/>
                </a:endParaRPr>
              </a:p>
            </p:txBody>
          </p:sp>
          <p:sp>
            <p:nvSpPr>
              <p:cNvPr id="409" name="Freeform 158">
                <a:extLst>
                  <a:ext uri="{FF2B5EF4-FFF2-40B4-BE49-F238E27FC236}">
                    <a16:creationId xmlns:a16="http://schemas.microsoft.com/office/drawing/2014/main" id="{6806076C-4FE5-4B00-9170-A6C17C0E4D3F}"/>
                  </a:ext>
                </a:extLst>
              </p:cNvPr>
              <p:cNvSpPr>
                <a:spLocks/>
              </p:cNvSpPr>
              <p:nvPr/>
            </p:nvSpPr>
            <p:spPr bwMode="auto">
              <a:xfrm>
                <a:off x="968375" y="2314575"/>
                <a:ext cx="0" cy="342900"/>
              </a:xfrm>
              <a:custGeom>
                <a:avLst/>
                <a:gdLst>
                  <a:gd name="T0" fmla="*/ 902 h 902"/>
                  <a:gd name="T1" fmla="*/ 902 h 902"/>
                  <a:gd name="T2" fmla="*/ 0 h 902"/>
                </a:gdLst>
                <a:ahLst/>
                <a:cxnLst>
                  <a:cxn ang="0">
                    <a:pos x="0" y="T0"/>
                  </a:cxn>
                  <a:cxn ang="0">
                    <a:pos x="0" y="T1"/>
                  </a:cxn>
                  <a:cxn ang="0">
                    <a:pos x="0" y="T2"/>
                  </a:cxn>
                </a:cxnLst>
                <a:rect l="0" t="0" r="r" b="b"/>
                <a:pathLst>
                  <a:path h="902">
                    <a:moveTo>
                      <a:pt x="0" y="902"/>
                    </a:moveTo>
                    <a:lnTo>
                      <a:pt x="0" y="902"/>
                    </a:lnTo>
                    <a:lnTo>
                      <a:pt x="0" y="0"/>
                    </a:ln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74746"/>
                  </a:solidFill>
                  <a:effectLst/>
                  <a:uLnTx/>
                  <a:uFillTx/>
                  <a:latin typeface="Arial"/>
                  <a:ea typeface="+mn-ea"/>
                  <a:cs typeface="+mn-cs"/>
                </a:endParaRPr>
              </a:p>
            </p:txBody>
          </p:sp>
          <p:sp>
            <p:nvSpPr>
              <p:cNvPr id="411" name="Freeform 160">
                <a:extLst>
                  <a:ext uri="{FF2B5EF4-FFF2-40B4-BE49-F238E27FC236}">
                    <a16:creationId xmlns:a16="http://schemas.microsoft.com/office/drawing/2014/main" id="{CEEEEDDF-D97A-4C68-82BD-26999C337BE6}"/>
                  </a:ext>
                </a:extLst>
              </p:cNvPr>
              <p:cNvSpPr>
                <a:spLocks/>
              </p:cNvSpPr>
              <p:nvPr/>
            </p:nvSpPr>
            <p:spPr bwMode="auto">
              <a:xfrm>
                <a:off x="525462" y="2604950"/>
                <a:ext cx="347663" cy="0"/>
              </a:xfrm>
              <a:custGeom>
                <a:avLst/>
                <a:gdLst>
                  <a:gd name="T0" fmla="*/ 0 w 915"/>
                  <a:gd name="T1" fmla="*/ 0 w 915"/>
                  <a:gd name="T2" fmla="*/ 915 w 915"/>
                </a:gdLst>
                <a:ahLst/>
                <a:cxnLst>
                  <a:cxn ang="0">
                    <a:pos x="T0" y="0"/>
                  </a:cxn>
                  <a:cxn ang="0">
                    <a:pos x="T1" y="0"/>
                  </a:cxn>
                  <a:cxn ang="0">
                    <a:pos x="T2" y="0"/>
                  </a:cxn>
                </a:cxnLst>
                <a:rect l="0" t="0" r="r" b="b"/>
                <a:pathLst>
                  <a:path w="915">
                    <a:moveTo>
                      <a:pt x="0" y="0"/>
                    </a:moveTo>
                    <a:lnTo>
                      <a:pt x="0" y="0"/>
                    </a:lnTo>
                    <a:lnTo>
                      <a:pt x="915" y="0"/>
                    </a:lnTo>
                  </a:path>
                </a:pathLst>
              </a:custGeom>
              <a:noFill/>
              <a:ln w="9525" cap="sq">
                <a:solidFill>
                  <a:srgbClr val="FCE7C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74746"/>
                  </a:solidFill>
                  <a:effectLst/>
                  <a:uLnTx/>
                  <a:uFillTx/>
                  <a:latin typeface="Arial"/>
                  <a:ea typeface="+mn-ea"/>
                  <a:cs typeface="+mn-cs"/>
                </a:endParaRPr>
              </a:p>
            </p:txBody>
          </p:sp>
          <p:sp>
            <p:nvSpPr>
              <p:cNvPr id="413" name="Freeform 163">
                <a:extLst>
                  <a:ext uri="{FF2B5EF4-FFF2-40B4-BE49-F238E27FC236}">
                    <a16:creationId xmlns:a16="http://schemas.microsoft.com/office/drawing/2014/main" id="{14820318-B293-431C-9FD7-0B36E7218DFC}"/>
                  </a:ext>
                </a:extLst>
              </p:cNvPr>
              <p:cNvSpPr>
                <a:spLocks/>
              </p:cNvSpPr>
              <p:nvPr/>
            </p:nvSpPr>
            <p:spPr bwMode="auto">
              <a:xfrm>
                <a:off x="525462" y="2516650"/>
                <a:ext cx="277813" cy="0"/>
              </a:xfrm>
              <a:custGeom>
                <a:avLst/>
                <a:gdLst>
                  <a:gd name="T0" fmla="*/ 0 w 732"/>
                  <a:gd name="T1" fmla="*/ 0 w 732"/>
                  <a:gd name="T2" fmla="*/ 732 w 732"/>
                </a:gdLst>
                <a:ahLst/>
                <a:cxnLst>
                  <a:cxn ang="0">
                    <a:pos x="T0" y="0"/>
                  </a:cxn>
                  <a:cxn ang="0">
                    <a:pos x="T1" y="0"/>
                  </a:cxn>
                  <a:cxn ang="0">
                    <a:pos x="T2" y="0"/>
                  </a:cxn>
                </a:cxnLst>
                <a:rect l="0" t="0" r="r" b="b"/>
                <a:pathLst>
                  <a:path w="732">
                    <a:moveTo>
                      <a:pt x="0" y="0"/>
                    </a:moveTo>
                    <a:lnTo>
                      <a:pt x="0" y="0"/>
                    </a:lnTo>
                    <a:lnTo>
                      <a:pt x="732" y="0"/>
                    </a:lnTo>
                  </a:path>
                </a:pathLst>
              </a:custGeom>
              <a:noFill/>
              <a:ln w="9525" cap="sq">
                <a:solidFill>
                  <a:srgbClr val="FCE7C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74746"/>
                  </a:solidFill>
                  <a:effectLst/>
                  <a:uLnTx/>
                  <a:uFillTx/>
                  <a:latin typeface="Arial"/>
                  <a:ea typeface="+mn-ea"/>
                  <a:cs typeface="+mn-cs"/>
                </a:endParaRPr>
              </a:p>
            </p:txBody>
          </p:sp>
          <p:sp>
            <p:nvSpPr>
              <p:cNvPr id="417" name="Freeform 162">
                <a:extLst>
                  <a:ext uri="{FF2B5EF4-FFF2-40B4-BE49-F238E27FC236}">
                    <a16:creationId xmlns:a16="http://schemas.microsoft.com/office/drawing/2014/main" id="{76CB9136-47C2-4F85-9BFC-04FC08732D24}"/>
                  </a:ext>
                </a:extLst>
              </p:cNvPr>
              <p:cNvSpPr>
                <a:spLocks/>
              </p:cNvSpPr>
              <p:nvPr/>
            </p:nvSpPr>
            <p:spPr bwMode="auto">
              <a:xfrm>
                <a:off x="525462" y="2560800"/>
                <a:ext cx="155575" cy="0"/>
              </a:xfrm>
              <a:custGeom>
                <a:avLst/>
                <a:gdLst>
                  <a:gd name="T0" fmla="*/ 0 w 410"/>
                  <a:gd name="T1" fmla="*/ 0 w 410"/>
                  <a:gd name="T2" fmla="*/ 410 w 410"/>
                </a:gdLst>
                <a:ahLst/>
                <a:cxnLst>
                  <a:cxn ang="0">
                    <a:pos x="T0" y="0"/>
                  </a:cxn>
                  <a:cxn ang="0">
                    <a:pos x="T1" y="0"/>
                  </a:cxn>
                  <a:cxn ang="0">
                    <a:pos x="T2" y="0"/>
                  </a:cxn>
                </a:cxnLst>
                <a:rect l="0" t="0" r="r" b="b"/>
                <a:pathLst>
                  <a:path w="410">
                    <a:moveTo>
                      <a:pt x="0" y="0"/>
                    </a:moveTo>
                    <a:lnTo>
                      <a:pt x="0" y="0"/>
                    </a:lnTo>
                    <a:lnTo>
                      <a:pt x="410" y="0"/>
                    </a:lnTo>
                  </a:path>
                </a:pathLst>
              </a:custGeom>
              <a:noFill/>
              <a:ln w="9525" cap="sq">
                <a:solidFill>
                  <a:srgbClr val="FCE7C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74746"/>
                  </a:solidFill>
                  <a:effectLst/>
                  <a:uLnTx/>
                  <a:uFillTx/>
                  <a:latin typeface="Arial"/>
                  <a:ea typeface="+mn-ea"/>
                  <a:cs typeface="+mn-cs"/>
                </a:endParaRPr>
              </a:p>
            </p:txBody>
          </p:sp>
        </p:grpSp>
        <p:sp>
          <p:nvSpPr>
            <p:cNvPr id="90" name="Rectangle 89">
              <a:extLst>
                <a:ext uri="{FF2B5EF4-FFF2-40B4-BE49-F238E27FC236}">
                  <a16:creationId xmlns:a16="http://schemas.microsoft.com/office/drawing/2014/main" id="{7B898614-9E3E-4B09-91F5-9F1DDC0DD888}"/>
                </a:ext>
              </a:extLst>
            </p:cNvPr>
            <p:cNvSpPr/>
            <p:nvPr/>
          </p:nvSpPr>
          <p:spPr>
            <a:xfrm>
              <a:off x="4761714" y="3576119"/>
              <a:ext cx="143965" cy="116820"/>
            </a:xfrm>
            <a:prstGeom prst="rect">
              <a:avLst/>
            </a:prstGeom>
            <a:noFill/>
            <a:ln w="9525" cap="sq">
              <a:solidFill>
                <a:srgbClr val="FCE7C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pic>
          <p:nvPicPr>
            <p:cNvPr id="91" name="Picture 90">
              <a:extLst>
                <a:ext uri="{FF2B5EF4-FFF2-40B4-BE49-F238E27FC236}">
                  <a16:creationId xmlns:a16="http://schemas.microsoft.com/office/drawing/2014/main" id="{AAEA051B-AEE5-4FBF-B3B0-A81C98A69854}"/>
                </a:ext>
              </a:extLst>
            </p:cNvPr>
            <p:cNvPicPr>
              <a:picLocks/>
            </p:cNvPicPr>
            <p:nvPr/>
          </p:nvPicPr>
          <p:blipFill>
            <a:blip r:embed="rId8"/>
            <a:stretch>
              <a:fillRect/>
            </a:stretch>
          </p:blipFill>
          <p:spPr>
            <a:xfrm>
              <a:off x="5253568" y="3628185"/>
              <a:ext cx="127386" cy="127386"/>
            </a:xfrm>
            <a:prstGeom prst="rect">
              <a:avLst/>
            </a:prstGeom>
          </p:spPr>
        </p:pic>
      </p:grpSp>
      <p:grpSp>
        <p:nvGrpSpPr>
          <p:cNvPr id="94" name="Group 93">
            <a:extLst>
              <a:ext uri="{FF2B5EF4-FFF2-40B4-BE49-F238E27FC236}">
                <a16:creationId xmlns:a16="http://schemas.microsoft.com/office/drawing/2014/main" id="{5787147A-BB40-4BD1-A774-F3EB4EDF8F5A}"/>
              </a:ext>
            </a:extLst>
          </p:cNvPr>
          <p:cNvGrpSpPr/>
          <p:nvPr/>
        </p:nvGrpSpPr>
        <p:grpSpPr>
          <a:xfrm>
            <a:off x="7992292" y="1292475"/>
            <a:ext cx="354059" cy="352374"/>
            <a:chOff x="10076318" y="1258597"/>
            <a:chExt cx="3067900" cy="3053303"/>
          </a:xfrm>
        </p:grpSpPr>
        <p:sp>
          <p:nvSpPr>
            <p:cNvPr id="423" name="Freeform 400">
              <a:extLst>
                <a:ext uri="{FF2B5EF4-FFF2-40B4-BE49-F238E27FC236}">
                  <a16:creationId xmlns:a16="http://schemas.microsoft.com/office/drawing/2014/main" id="{BE28D764-2DD7-45B6-9410-17122906B133}"/>
                </a:ext>
              </a:extLst>
            </p:cNvPr>
            <p:cNvSpPr>
              <a:spLocks/>
            </p:cNvSpPr>
            <p:nvPr/>
          </p:nvSpPr>
          <p:spPr bwMode="auto">
            <a:xfrm>
              <a:off x="10086535" y="1258597"/>
              <a:ext cx="2463661" cy="2720534"/>
            </a:xfrm>
            <a:custGeom>
              <a:avLst/>
              <a:gdLst>
                <a:gd name="T0" fmla="*/ 1688 w 1688"/>
                <a:gd name="T1" fmla="*/ 204 h 1864"/>
                <a:gd name="T2" fmla="*/ 1680 w 1688"/>
                <a:gd name="T3" fmla="*/ 196 h 1864"/>
                <a:gd name="T4" fmla="*/ 1280 w 1688"/>
                <a:gd name="T5" fmla="*/ 0 h 1864"/>
                <a:gd name="T6" fmla="*/ 839 w 1688"/>
                <a:gd name="T7" fmla="*/ 0 h 1864"/>
                <a:gd name="T8" fmla="*/ 431 w 1688"/>
                <a:gd name="T9" fmla="*/ 166 h 1864"/>
                <a:gd name="T10" fmla="*/ 132 w 1688"/>
                <a:gd name="T11" fmla="*/ 486 h 1864"/>
                <a:gd name="T12" fmla="*/ 0 w 1688"/>
                <a:gd name="T13" fmla="*/ 878 h 1864"/>
                <a:gd name="T14" fmla="*/ 0 w 1688"/>
                <a:gd name="T15" fmla="*/ 1000 h 1864"/>
                <a:gd name="T16" fmla="*/ 28 w 1688"/>
                <a:gd name="T17" fmla="*/ 1345 h 1864"/>
                <a:gd name="T18" fmla="*/ 240 w 1688"/>
                <a:gd name="T19" fmla="*/ 1731 h 1864"/>
                <a:gd name="T20" fmla="*/ 416 w 1688"/>
                <a:gd name="T21" fmla="*/ 1864 h 1864"/>
                <a:gd name="T22" fmla="*/ 1688 w 1688"/>
                <a:gd name="T23" fmla="*/ 204 h 18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88" h="1864">
                  <a:moveTo>
                    <a:pt x="1688" y="204"/>
                  </a:moveTo>
                  <a:lnTo>
                    <a:pt x="1680" y="196"/>
                  </a:lnTo>
                  <a:lnTo>
                    <a:pt x="1280" y="0"/>
                  </a:lnTo>
                  <a:lnTo>
                    <a:pt x="839" y="0"/>
                  </a:lnTo>
                  <a:lnTo>
                    <a:pt x="431" y="166"/>
                  </a:lnTo>
                  <a:lnTo>
                    <a:pt x="132" y="486"/>
                  </a:lnTo>
                  <a:lnTo>
                    <a:pt x="0" y="878"/>
                  </a:lnTo>
                  <a:lnTo>
                    <a:pt x="0" y="1000"/>
                  </a:lnTo>
                  <a:lnTo>
                    <a:pt x="28" y="1345"/>
                  </a:lnTo>
                  <a:lnTo>
                    <a:pt x="240" y="1731"/>
                  </a:lnTo>
                  <a:lnTo>
                    <a:pt x="416" y="1864"/>
                  </a:lnTo>
                  <a:lnTo>
                    <a:pt x="1688" y="204"/>
                  </a:lnTo>
                  <a:close/>
                </a:path>
              </a:pathLst>
            </a:custGeom>
            <a:solidFill>
              <a:srgbClr val="F18606"/>
            </a:solidFill>
            <a:ln w="22225" cap="rnd">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74746"/>
                </a:solidFill>
                <a:effectLst/>
                <a:uLnTx/>
                <a:uFillTx/>
                <a:latin typeface="Arial"/>
                <a:ea typeface="+mn-ea"/>
                <a:cs typeface="+mn-cs"/>
              </a:endParaRPr>
            </a:p>
          </p:txBody>
        </p:sp>
        <p:sp>
          <p:nvSpPr>
            <p:cNvPr id="424" name="Freeform 399">
              <a:extLst>
                <a:ext uri="{FF2B5EF4-FFF2-40B4-BE49-F238E27FC236}">
                  <a16:creationId xmlns:a16="http://schemas.microsoft.com/office/drawing/2014/main" id="{800367E5-DE16-4CA5-A1B6-E3805B42D277}"/>
                </a:ext>
              </a:extLst>
            </p:cNvPr>
            <p:cNvSpPr>
              <a:spLocks/>
            </p:cNvSpPr>
            <p:nvPr/>
          </p:nvSpPr>
          <p:spPr bwMode="auto">
            <a:xfrm>
              <a:off x="10076318" y="1258597"/>
              <a:ext cx="3067900" cy="3053303"/>
            </a:xfrm>
            <a:custGeom>
              <a:avLst/>
              <a:gdLst>
                <a:gd name="T0" fmla="*/ 846 w 2102"/>
                <a:gd name="T1" fmla="*/ 0 h 2092"/>
                <a:gd name="T2" fmla="*/ 1287 w 2102"/>
                <a:gd name="T3" fmla="*/ 0 h 2092"/>
                <a:gd name="T4" fmla="*/ 1687 w 2102"/>
                <a:gd name="T5" fmla="*/ 196 h 2092"/>
                <a:gd name="T6" fmla="*/ 1972 w 2102"/>
                <a:gd name="T7" fmla="*/ 528 h 2092"/>
                <a:gd name="T8" fmla="*/ 2102 w 2102"/>
                <a:gd name="T9" fmla="*/ 942 h 2092"/>
                <a:gd name="T10" fmla="*/ 2049 w 2102"/>
                <a:gd name="T11" fmla="*/ 1384 h 2092"/>
                <a:gd name="T12" fmla="*/ 1820 w 2102"/>
                <a:gd name="T13" fmla="*/ 1758 h 2092"/>
                <a:gd name="T14" fmla="*/ 1457 w 2102"/>
                <a:gd name="T15" fmla="*/ 2011 h 2092"/>
                <a:gd name="T16" fmla="*/ 1031 w 2102"/>
                <a:gd name="T17" fmla="*/ 2092 h 2092"/>
                <a:gd name="T18" fmla="*/ 596 w 2102"/>
                <a:gd name="T19" fmla="*/ 1998 h 2092"/>
                <a:gd name="T20" fmla="*/ 247 w 2102"/>
                <a:gd name="T21" fmla="*/ 1731 h 2092"/>
                <a:gd name="T22" fmla="*/ 35 w 2102"/>
                <a:gd name="T23" fmla="*/ 1345 h 2092"/>
                <a:gd name="T24" fmla="*/ 0 w 2102"/>
                <a:gd name="T25" fmla="*/ 901 h 2092"/>
                <a:gd name="T26" fmla="*/ 139 w 2102"/>
                <a:gd name="T27" fmla="*/ 486 h 2092"/>
                <a:gd name="T28" fmla="*/ 438 w 2102"/>
                <a:gd name="T29" fmla="*/ 166 h 2092"/>
                <a:gd name="T30" fmla="*/ 846 w 2102"/>
                <a:gd name="T31" fmla="*/ 0 h 20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102" h="2092">
                  <a:moveTo>
                    <a:pt x="846" y="0"/>
                  </a:moveTo>
                  <a:lnTo>
                    <a:pt x="1287" y="0"/>
                  </a:lnTo>
                  <a:lnTo>
                    <a:pt x="1687" y="196"/>
                  </a:lnTo>
                  <a:lnTo>
                    <a:pt x="1972" y="528"/>
                  </a:lnTo>
                  <a:lnTo>
                    <a:pt x="2102" y="942"/>
                  </a:lnTo>
                  <a:lnTo>
                    <a:pt x="2049" y="1384"/>
                  </a:lnTo>
                  <a:lnTo>
                    <a:pt x="1820" y="1758"/>
                  </a:lnTo>
                  <a:lnTo>
                    <a:pt x="1457" y="2011"/>
                  </a:lnTo>
                  <a:lnTo>
                    <a:pt x="1031" y="2092"/>
                  </a:lnTo>
                  <a:lnTo>
                    <a:pt x="596" y="1998"/>
                  </a:lnTo>
                  <a:lnTo>
                    <a:pt x="247" y="1731"/>
                  </a:lnTo>
                  <a:lnTo>
                    <a:pt x="35" y="1345"/>
                  </a:lnTo>
                  <a:lnTo>
                    <a:pt x="0" y="901"/>
                  </a:lnTo>
                  <a:lnTo>
                    <a:pt x="139" y="486"/>
                  </a:lnTo>
                  <a:lnTo>
                    <a:pt x="438" y="166"/>
                  </a:lnTo>
                  <a:lnTo>
                    <a:pt x="846" y="0"/>
                  </a:lnTo>
                  <a:close/>
                </a:path>
              </a:pathLst>
            </a:cu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74746"/>
                </a:solidFill>
                <a:effectLst/>
                <a:uLnTx/>
                <a:uFillTx/>
                <a:latin typeface="Arial"/>
                <a:ea typeface="+mn-ea"/>
                <a:cs typeface="+mn-cs"/>
              </a:endParaRPr>
            </a:p>
          </p:txBody>
        </p:sp>
        <p:sp>
          <p:nvSpPr>
            <p:cNvPr id="425" name="Freeform 401">
              <a:extLst>
                <a:ext uri="{FF2B5EF4-FFF2-40B4-BE49-F238E27FC236}">
                  <a16:creationId xmlns:a16="http://schemas.microsoft.com/office/drawing/2014/main" id="{0C4A2089-A200-439C-BDEA-29AA2322A38B}"/>
                </a:ext>
              </a:extLst>
            </p:cNvPr>
            <p:cNvSpPr>
              <a:spLocks/>
            </p:cNvSpPr>
            <p:nvPr/>
          </p:nvSpPr>
          <p:spPr bwMode="auto">
            <a:xfrm>
              <a:off x="11318365" y="1258597"/>
              <a:ext cx="1690118" cy="2114836"/>
            </a:xfrm>
            <a:custGeom>
              <a:avLst/>
              <a:gdLst>
                <a:gd name="T0" fmla="*/ 0 w 1158"/>
                <a:gd name="T1" fmla="*/ 0 h 1449"/>
                <a:gd name="T2" fmla="*/ 38 w 1158"/>
                <a:gd name="T3" fmla="*/ 108 h 1449"/>
                <a:gd name="T4" fmla="*/ 112 w 1158"/>
                <a:gd name="T5" fmla="*/ 441 h 1449"/>
                <a:gd name="T6" fmla="*/ 247 w 1158"/>
                <a:gd name="T7" fmla="*/ 883 h 1449"/>
                <a:gd name="T8" fmla="*/ 415 w 1158"/>
                <a:gd name="T9" fmla="*/ 1351 h 1449"/>
                <a:gd name="T10" fmla="*/ 838 w 1158"/>
                <a:gd name="T11" fmla="*/ 1422 h 1449"/>
                <a:gd name="T12" fmla="*/ 1158 w 1158"/>
                <a:gd name="T13" fmla="*/ 1449 h 1449"/>
              </a:gdLst>
              <a:ahLst/>
              <a:cxnLst>
                <a:cxn ang="0">
                  <a:pos x="T0" y="T1"/>
                </a:cxn>
                <a:cxn ang="0">
                  <a:pos x="T2" y="T3"/>
                </a:cxn>
                <a:cxn ang="0">
                  <a:pos x="T4" y="T5"/>
                </a:cxn>
                <a:cxn ang="0">
                  <a:pos x="T6" y="T7"/>
                </a:cxn>
                <a:cxn ang="0">
                  <a:pos x="T8" y="T9"/>
                </a:cxn>
                <a:cxn ang="0">
                  <a:pos x="T10" y="T11"/>
                </a:cxn>
                <a:cxn ang="0">
                  <a:pos x="T12" y="T13"/>
                </a:cxn>
              </a:cxnLst>
              <a:rect l="0" t="0" r="r" b="b"/>
              <a:pathLst>
                <a:path w="1158" h="1449">
                  <a:moveTo>
                    <a:pt x="0" y="0"/>
                  </a:moveTo>
                  <a:lnTo>
                    <a:pt x="38" y="108"/>
                  </a:lnTo>
                  <a:lnTo>
                    <a:pt x="112" y="441"/>
                  </a:lnTo>
                  <a:lnTo>
                    <a:pt x="247" y="883"/>
                  </a:lnTo>
                  <a:lnTo>
                    <a:pt x="415" y="1351"/>
                  </a:lnTo>
                  <a:lnTo>
                    <a:pt x="838" y="1422"/>
                  </a:lnTo>
                  <a:lnTo>
                    <a:pt x="1158" y="1449"/>
                  </a:lnTo>
                </a:path>
              </a:pathLst>
            </a:cu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74746"/>
                </a:solidFill>
                <a:effectLst/>
                <a:uLnTx/>
                <a:uFillTx/>
                <a:latin typeface="Arial"/>
                <a:ea typeface="+mn-ea"/>
                <a:cs typeface="+mn-cs"/>
              </a:endParaRPr>
            </a:p>
          </p:txBody>
        </p:sp>
        <p:sp>
          <p:nvSpPr>
            <p:cNvPr id="426" name="Freeform 402">
              <a:extLst>
                <a:ext uri="{FF2B5EF4-FFF2-40B4-BE49-F238E27FC236}">
                  <a16:creationId xmlns:a16="http://schemas.microsoft.com/office/drawing/2014/main" id="{597A8C80-328D-4755-A5DD-5BA6281B3A29}"/>
                </a:ext>
              </a:extLst>
            </p:cNvPr>
            <p:cNvSpPr>
              <a:spLocks/>
            </p:cNvSpPr>
            <p:nvPr/>
          </p:nvSpPr>
          <p:spPr bwMode="auto">
            <a:xfrm>
              <a:off x="11954713" y="1258597"/>
              <a:ext cx="1049391" cy="2114836"/>
            </a:xfrm>
            <a:custGeom>
              <a:avLst/>
              <a:gdLst>
                <a:gd name="T0" fmla="*/ 0 w 719"/>
                <a:gd name="T1" fmla="*/ 0 h 1449"/>
                <a:gd name="T2" fmla="*/ 91 w 719"/>
                <a:gd name="T3" fmla="*/ 225 h 1449"/>
                <a:gd name="T4" fmla="*/ 457 w 719"/>
                <a:gd name="T5" fmla="*/ 573 h 1449"/>
                <a:gd name="T6" fmla="*/ 654 w 719"/>
                <a:gd name="T7" fmla="*/ 1007 h 1449"/>
                <a:gd name="T8" fmla="*/ 719 w 719"/>
                <a:gd name="T9" fmla="*/ 1449 h 1449"/>
              </a:gdLst>
              <a:ahLst/>
              <a:cxnLst>
                <a:cxn ang="0">
                  <a:pos x="T0" y="T1"/>
                </a:cxn>
                <a:cxn ang="0">
                  <a:pos x="T2" y="T3"/>
                </a:cxn>
                <a:cxn ang="0">
                  <a:pos x="T4" y="T5"/>
                </a:cxn>
                <a:cxn ang="0">
                  <a:pos x="T6" y="T7"/>
                </a:cxn>
                <a:cxn ang="0">
                  <a:pos x="T8" y="T9"/>
                </a:cxn>
              </a:cxnLst>
              <a:rect l="0" t="0" r="r" b="b"/>
              <a:pathLst>
                <a:path w="719" h="1449">
                  <a:moveTo>
                    <a:pt x="0" y="0"/>
                  </a:moveTo>
                  <a:lnTo>
                    <a:pt x="91" y="225"/>
                  </a:lnTo>
                  <a:lnTo>
                    <a:pt x="457" y="573"/>
                  </a:lnTo>
                  <a:lnTo>
                    <a:pt x="654" y="1007"/>
                  </a:lnTo>
                  <a:lnTo>
                    <a:pt x="719" y="1449"/>
                  </a:lnTo>
                </a:path>
              </a:pathLst>
            </a:cu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74746"/>
                </a:solidFill>
                <a:effectLst/>
                <a:uLnTx/>
                <a:uFillTx/>
                <a:latin typeface="Arial"/>
                <a:ea typeface="+mn-ea"/>
                <a:cs typeface="+mn-cs"/>
              </a:endParaRPr>
            </a:p>
          </p:txBody>
        </p:sp>
        <p:sp>
          <p:nvSpPr>
            <p:cNvPr id="427" name="Freeform 403">
              <a:extLst>
                <a:ext uri="{FF2B5EF4-FFF2-40B4-BE49-F238E27FC236}">
                  <a16:creationId xmlns:a16="http://schemas.microsoft.com/office/drawing/2014/main" id="{58E5670C-8DF0-4A90-903D-5DA79D3E8AD3}"/>
                </a:ext>
              </a:extLst>
            </p:cNvPr>
            <p:cNvSpPr>
              <a:spLocks/>
            </p:cNvSpPr>
            <p:nvPr/>
          </p:nvSpPr>
          <p:spPr bwMode="auto">
            <a:xfrm>
              <a:off x="11585456" y="3334026"/>
              <a:ext cx="955982" cy="974955"/>
            </a:xfrm>
            <a:custGeom>
              <a:avLst/>
              <a:gdLst>
                <a:gd name="T0" fmla="*/ 655 w 655"/>
                <a:gd name="T1" fmla="*/ 0 h 668"/>
                <a:gd name="T2" fmla="*/ 608 w 655"/>
                <a:gd name="T3" fmla="*/ 396 h 668"/>
                <a:gd name="T4" fmla="*/ 137 w 655"/>
                <a:gd name="T5" fmla="*/ 572 h 668"/>
                <a:gd name="T6" fmla="*/ 0 w 655"/>
                <a:gd name="T7" fmla="*/ 668 h 668"/>
              </a:gdLst>
              <a:ahLst/>
              <a:cxnLst>
                <a:cxn ang="0">
                  <a:pos x="T0" y="T1"/>
                </a:cxn>
                <a:cxn ang="0">
                  <a:pos x="T2" y="T3"/>
                </a:cxn>
                <a:cxn ang="0">
                  <a:pos x="T4" y="T5"/>
                </a:cxn>
                <a:cxn ang="0">
                  <a:pos x="T6" y="T7"/>
                </a:cxn>
              </a:cxnLst>
              <a:rect l="0" t="0" r="r" b="b"/>
              <a:pathLst>
                <a:path w="655" h="668">
                  <a:moveTo>
                    <a:pt x="655" y="0"/>
                  </a:moveTo>
                  <a:lnTo>
                    <a:pt x="608" y="396"/>
                  </a:lnTo>
                  <a:lnTo>
                    <a:pt x="137" y="572"/>
                  </a:lnTo>
                  <a:lnTo>
                    <a:pt x="0" y="668"/>
                  </a:lnTo>
                </a:path>
              </a:pathLst>
            </a:cu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428" name="Freeform 404">
              <a:extLst>
                <a:ext uri="{FF2B5EF4-FFF2-40B4-BE49-F238E27FC236}">
                  <a16:creationId xmlns:a16="http://schemas.microsoft.com/office/drawing/2014/main" id="{F7577DDA-32AE-421D-84D5-C021BA868CC2}"/>
                </a:ext>
              </a:extLst>
            </p:cNvPr>
            <p:cNvSpPr>
              <a:spLocks/>
            </p:cNvSpPr>
            <p:nvPr/>
          </p:nvSpPr>
          <p:spPr bwMode="auto">
            <a:xfrm>
              <a:off x="11084843" y="2094898"/>
              <a:ext cx="1536869" cy="1987858"/>
            </a:xfrm>
            <a:custGeom>
              <a:avLst/>
              <a:gdLst>
                <a:gd name="T0" fmla="*/ 0 w 1053"/>
                <a:gd name="T1" fmla="*/ 1362 h 1362"/>
                <a:gd name="T2" fmla="*/ 261 w 1053"/>
                <a:gd name="T3" fmla="*/ 1151 h 1362"/>
                <a:gd name="T4" fmla="*/ 575 w 1053"/>
                <a:gd name="T5" fmla="*/ 778 h 1362"/>
                <a:gd name="T6" fmla="*/ 899 w 1053"/>
                <a:gd name="T7" fmla="*/ 397 h 1362"/>
                <a:gd name="T8" fmla="*/ 1053 w 1053"/>
                <a:gd name="T9" fmla="*/ 0 h 1362"/>
              </a:gdLst>
              <a:ahLst/>
              <a:cxnLst>
                <a:cxn ang="0">
                  <a:pos x="T0" y="T1"/>
                </a:cxn>
                <a:cxn ang="0">
                  <a:pos x="T2" y="T3"/>
                </a:cxn>
                <a:cxn ang="0">
                  <a:pos x="T4" y="T5"/>
                </a:cxn>
                <a:cxn ang="0">
                  <a:pos x="T6" y="T7"/>
                </a:cxn>
                <a:cxn ang="0">
                  <a:pos x="T8" y="T9"/>
                </a:cxn>
              </a:cxnLst>
              <a:rect l="0" t="0" r="r" b="b"/>
              <a:pathLst>
                <a:path w="1053" h="1362">
                  <a:moveTo>
                    <a:pt x="0" y="1362"/>
                  </a:moveTo>
                  <a:lnTo>
                    <a:pt x="261" y="1151"/>
                  </a:lnTo>
                  <a:lnTo>
                    <a:pt x="575" y="778"/>
                  </a:lnTo>
                  <a:lnTo>
                    <a:pt x="899" y="397"/>
                  </a:lnTo>
                  <a:lnTo>
                    <a:pt x="1053" y="0"/>
                  </a:lnTo>
                </a:path>
              </a:pathLst>
            </a:cu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74746"/>
                </a:solidFill>
                <a:effectLst/>
                <a:uLnTx/>
                <a:uFillTx/>
                <a:latin typeface="Arial"/>
                <a:ea typeface="+mn-ea"/>
                <a:cs typeface="+mn-cs"/>
              </a:endParaRPr>
            </a:p>
          </p:txBody>
        </p:sp>
        <p:sp>
          <p:nvSpPr>
            <p:cNvPr id="429" name="Freeform 405">
              <a:extLst>
                <a:ext uri="{FF2B5EF4-FFF2-40B4-BE49-F238E27FC236}">
                  <a16:creationId xmlns:a16="http://schemas.microsoft.com/office/drawing/2014/main" id="{23AEB54F-D4F3-44DD-B6E8-0AB2BFA77141}"/>
                </a:ext>
              </a:extLst>
            </p:cNvPr>
            <p:cNvSpPr>
              <a:spLocks/>
            </p:cNvSpPr>
            <p:nvPr/>
          </p:nvSpPr>
          <p:spPr bwMode="auto">
            <a:xfrm>
              <a:off x="10250000" y="1258597"/>
              <a:ext cx="2146946" cy="2522040"/>
            </a:xfrm>
            <a:custGeom>
              <a:avLst/>
              <a:gdLst>
                <a:gd name="T0" fmla="*/ 1168 w 1471"/>
                <a:gd name="T1" fmla="*/ 0 h 1728"/>
                <a:gd name="T2" fmla="*/ 770 w 1471"/>
                <a:gd name="T3" fmla="*/ 108 h 1728"/>
                <a:gd name="T4" fmla="*/ 387 w 1471"/>
                <a:gd name="T5" fmla="*/ 391 h 1728"/>
                <a:gd name="T6" fmla="*/ 111 w 1471"/>
                <a:gd name="T7" fmla="*/ 794 h 1728"/>
                <a:gd name="T8" fmla="*/ 0 w 1471"/>
                <a:gd name="T9" fmla="*/ 1258 h 1728"/>
                <a:gd name="T10" fmla="*/ 132 w 1471"/>
                <a:gd name="T11" fmla="*/ 1728 h 1728"/>
                <a:gd name="T12" fmla="*/ 357 w 1471"/>
                <a:gd name="T13" fmla="*/ 1557 h 1728"/>
                <a:gd name="T14" fmla="*/ 667 w 1471"/>
                <a:gd name="T15" fmla="*/ 1256 h 1728"/>
                <a:gd name="T16" fmla="*/ 979 w 1471"/>
                <a:gd name="T17" fmla="*/ 883 h 1728"/>
                <a:gd name="T18" fmla="*/ 1471 w 1471"/>
                <a:gd name="T19" fmla="*/ 970 h 1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71" h="1728">
                  <a:moveTo>
                    <a:pt x="1168" y="0"/>
                  </a:moveTo>
                  <a:lnTo>
                    <a:pt x="770" y="108"/>
                  </a:lnTo>
                  <a:lnTo>
                    <a:pt x="387" y="391"/>
                  </a:lnTo>
                  <a:lnTo>
                    <a:pt x="111" y="794"/>
                  </a:lnTo>
                  <a:lnTo>
                    <a:pt x="0" y="1258"/>
                  </a:lnTo>
                  <a:lnTo>
                    <a:pt x="132" y="1728"/>
                  </a:lnTo>
                  <a:lnTo>
                    <a:pt x="357" y="1557"/>
                  </a:lnTo>
                  <a:lnTo>
                    <a:pt x="667" y="1256"/>
                  </a:lnTo>
                  <a:lnTo>
                    <a:pt x="979" y="883"/>
                  </a:lnTo>
                  <a:lnTo>
                    <a:pt x="1471" y="970"/>
                  </a:lnTo>
                </a:path>
              </a:pathLst>
            </a:cu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74746"/>
                </a:solidFill>
                <a:effectLst/>
                <a:uLnTx/>
                <a:uFillTx/>
                <a:latin typeface="Arial"/>
                <a:ea typeface="+mn-ea"/>
                <a:cs typeface="+mn-cs"/>
              </a:endParaRPr>
            </a:p>
          </p:txBody>
        </p:sp>
        <p:sp>
          <p:nvSpPr>
            <p:cNvPr id="430" name="Freeform 406">
              <a:extLst>
                <a:ext uri="{FF2B5EF4-FFF2-40B4-BE49-F238E27FC236}">
                  <a16:creationId xmlns:a16="http://schemas.microsoft.com/office/drawing/2014/main" id="{35049ADB-B396-46B4-B635-5AA1BB0E0EC6}"/>
                </a:ext>
              </a:extLst>
            </p:cNvPr>
            <p:cNvSpPr>
              <a:spLocks/>
            </p:cNvSpPr>
            <p:nvPr/>
          </p:nvSpPr>
          <p:spPr bwMode="auto">
            <a:xfrm>
              <a:off x="10127401" y="3091746"/>
              <a:ext cx="1793744" cy="683052"/>
            </a:xfrm>
            <a:custGeom>
              <a:avLst/>
              <a:gdLst>
                <a:gd name="T0" fmla="*/ 0 w 1229"/>
                <a:gd name="T1" fmla="*/ 89 h 468"/>
                <a:gd name="T2" fmla="*/ 87 w 1229"/>
                <a:gd name="T3" fmla="*/ 0 h 468"/>
                <a:gd name="T4" fmla="*/ 441 w 1229"/>
                <a:gd name="T5" fmla="*/ 301 h 468"/>
                <a:gd name="T6" fmla="*/ 917 w 1229"/>
                <a:gd name="T7" fmla="*/ 468 h 468"/>
                <a:gd name="T8" fmla="*/ 747 w 1229"/>
                <a:gd name="T9" fmla="*/ 4 h 468"/>
                <a:gd name="T10" fmla="*/ 1229 w 1229"/>
                <a:gd name="T11" fmla="*/ 94 h 468"/>
              </a:gdLst>
              <a:ahLst/>
              <a:cxnLst>
                <a:cxn ang="0">
                  <a:pos x="T0" y="T1"/>
                </a:cxn>
                <a:cxn ang="0">
                  <a:pos x="T2" y="T3"/>
                </a:cxn>
                <a:cxn ang="0">
                  <a:pos x="T4" y="T5"/>
                </a:cxn>
                <a:cxn ang="0">
                  <a:pos x="T6" y="T7"/>
                </a:cxn>
                <a:cxn ang="0">
                  <a:pos x="T8" y="T9"/>
                </a:cxn>
                <a:cxn ang="0">
                  <a:pos x="T10" y="T11"/>
                </a:cxn>
              </a:cxnLst>
              <a:rect l="0" t="0" r="r" b="b"/>
              <a:pathLst>
                <a:path w="1229" h="468">
                  <a:moveTo>
                    <a:pt x="0" y="89"/>
                  </a:moveTo>
                  <a:lnTo>
                    <a:pt x="87" y="0"/>
                  </a:lnTo>
                  <a:lnTo>
                    <a:pt x="441" y="301"/>
                  </a:lnTo>
                  <a:lnTo>
                    <a:pt x="917" y="468"/>
                  </a:lnTo>
                  <a:lnTo>
                    <a:pt x="747" y="4"/>
                  </a:lnTo>
                  <a:lnTo>
                    <a:pt x="1229" y="94"/>
                  </a:lnTo>
                </a:path>
              </a:pathLst>
            </a:cu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74746"/>
                </a:solidFill>
                <a:effectLst/>
                <a:uLnTx/>
                <a:uFillTx/>
                <a:latin typeface="Arial"/>
                <a:ea typeface="+mn-ea"/>
                <a:cs typeface="+mn-cs"/>
              </a:endParaRPr>
            </a:p>
          </p:txBody>
        </p:sp>
        <p:sp>
          <p:nvSpPr>
            <p:cNvPr id="431" name="Freeform 407">
              <a:extLst>
                <a:ext uri="{FF2B5EF4-FFF2-40B4-BE49-F238E27FC236}">
                  <a16:creationId xmlns:a16="http://schemas.microsoft.com/office/drawing/2014/main" id="{058B598B-0190-49DA-9330-8218A3BE225B}"/>
                </a:ext>
              </a:extLst>
            </p:cNvPr>
            <p:cNvSpPr>
              <a:spLocks/>
            </p:cNvSpPr>
            <p:nvPr/>
          </p:nvSpPr>
          <p:spPr bwMode="auto">
            <a:xfrm>
              <a:off x="10076318" y="2417451"/>
              <a:ext cx="1602547" cy="156168"/>
            </a:xfrm>
            <a:custGeom>
              <a:avLst/>
              <a:gdLst>
                <a:gd name="T0" fmla="*/ 0 w 1098"/>
                <a:gd name="T1" fmla="*/ 107 h 107"/>
                <a:gd name="T2" fmla="*/ 230 w 1098"/>
                <a:gd name="T3" fmla="*/ 0 h 107"/>
                <a:gd name="T4" fmla="*/ 609 w 1098"/>
                <a:gd name="T5" fmla="*/ 0 h 107"/>
                <a:gd name="T6" fmla="*/ 1098 w 1098"/>
                <a:gd name="T7" fmla="*/ 89 h 107"/>
              </a:gdLst>
              <a:ahLst/>
              <a:cxnLst>
                <a:cxn ang="0">
                  <a:pos x="T0" y="T1"/>
                </a:cxn>
                <a:cxn ang="0">
                  <a:pos x="T2" y="T3"/>
                </a:cxn>
                <a:cxn ang="0">
                  <a:pos x="T4" y="T5"/>
                </a:cxn>
                <a:cxn ang="0">
                  <a:pos x="T6" y="T7"/>
                </a:cxn>
              </a:cxnLst>
              <a:rect l="0" t="0" r="r" b="b"/>
              <a:pathLst>
                <a:path w="1098" h="107">
                  <a:moveTo>
                    <a:pt x="0" y="107"/>
                  </a:moveTo>
                  <a:lnTo>
                    <a:pt x="230" y="0"/>
                  </a:lnTo>
                  <a:lnTo>
                    <a:pt x="609" y="0"/>
                  </a:lnTo>
                  <a:lnTo>
                    <a:pt x="1098" y="89"/>
                  </a:lnTo>
                </a:path>
              </a:pathLst>
            </a:cu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74746"/>
                </a:solidFill>
                <a:effectLst/>
                <a:uLnTx/>
                <a:uFillTx/>
                <a:latin typeface="Arial"/>
                <a:ea typeface="+mn-ea"/>
                <a:cs typeface="+mn-cs"/>
              </a:endParaRPr>
            </a:p>
          </p:txBody>
        </p:sp>
        <p:sp>
          <p:nvSpPr>
            <p:cNvPr id="432" name="Freeform 408">
              <a:extLst>
                <a:ext uri="{FF2B5EF4-FFF2-40B4-BE49-F238E27FC236}">
                  <a16:creationId xmlns:a16="http://schemas.microsoft.com/office/drawing/2014/main" id="{8C262E3C-5558-4991-A217-01E1D3207CE7}"/>
                </a:ext>
              </a:extLst>
            </p:cNvPr>
            <p:cNvSpPr>
              <a:spLocks/>
            </p:cNvSpPr>
            <p:nvPr/>
          </p:nvSpPr>
          <p:spPr bwMode="auto">
            <a:xfrm>
              <a:off x="10441197" y="3774799"/>
              <a:ext cx="1352970" cy="385312"/>
            </a:xfrm>
            <a:custGeom>
              <a:avLst/>
              <a:gdLst>
                <a:gd name="T0" fmla="*/ 0 w 927"/>
                <a:gd name="T1" fmla="*/ 8 h 264"/>
                <a:gd name="T2" fmla="*/ 441 w 927"/>
                <a:gd name="T3" fmla="*/ 211 h 264"/>
                <a:gd name="T4" fmla="*/ 927 w 927"/>
                <a:gd name="T5" fmla="*/ 264 h 264"/>
                <a:gd name="T6" fmla="*/ 702 w 927"/>
                <a:gd name="T7" fmla="*/ 0 h 264"/>
              </a:gdLst>
              <a:ahLst/>
              <a:cxnLst>
                <a:cxn ang="0">
                  <a:pos x="T0" y="T1"/>
                </a:cxn>
                <a:cxn ang="0">
                  <a:pos x="T2" y="T3"/>
                </a:cxn>
                <a:cxn ang="0">
                  <a:pos x="T4" y="T5"/>
                </a:cxn>
                <a:cxn ang="0">
                  <a:pos x="T6" y="T7"/>
                </a:cxn>
              </a:cxnLst>
              <a:rect l="0" t="0" r="r" b="b"/>
              <a:pathLst>
                <a:path w="927" h="264">
                  <a:moveTo>
                    <a:pt x="0" y="8"/>
                  </a:moveTo>
                  <a:lnTo>
                    <a:pt x="441" y="211"/>
                  </a:lnTo>
                  <a:lnTo>
                    <a:pt x="927" y="264"/>
                  </a:lnTo>
                  <a:lnTo>
                    <a:pt x="702" y="0"/>
                  </a:lnTo>
                </a:path>
              </a:pathLst>
            </a:cu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74746"/>
                </a:solidFill>
                <a:effectLst/>
                <a:uLnTx/>
                <a:uFillTx/>
                <a:latin typeface="Arial"/>
                <a:ea typeface="+mn-ea"/>
                <a:cs typeface="+mn-cs"/>
              </a:endParaRPr>
            </a:p>
          </p:txBody>
        </p:sp>
        <p:sp>
          <p:nvSpPr>
            <p:cNvPr id="433" name="Line 409">
              <a:extLst>
                <a:ext uri="{FF2B5EF4-FFF2-40B4-BE49-F238E27FC236}">
                  <a16:creationId xmlns:a16="http://schemas.microsoft.com/office/drawing/2014/main" id="{AB61E557-9234-4E00-8437-BBC2BF6728A2}"/>
                </a:ext>
              </a:extLst>
            </p:cNvPr>
            <p:cNvSpPr>
              <a:spLocks noChangeShapeType="1"/>
            </p:cNvSpPr>
            <p:nvPr/>
          </p:nvSpPr>
          <p:spPr bwMode="auto">
            <a:xfrm>
              <a:off x="12396946" y="2674325"/>
              <a:ext cx="144492" cy="659700"/>
            </a:xfrm>
            <a:prstGeom prst="line">
              <a:avLst/>
            </a:pr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74746"/>
                </a:solidFill>
                <a:effectLst/>
                <a:uLnTx/>
                <a:uFillTx/>
                <a:latin typeface="Arial"/>
                <a:ea typeface="+mn-ea"/>
                <a:cs typeface="+mn-cs"/>
              </a:endParaRPr>
            </a:p>
          </p:txBody>
        </p:sp>
        <p:sp>
          <p:nvSpPr>
            <p:cNvPr id="434" name="Line 410">
              <a:extLst>
                <a:ext uri="{FF2B5EF4-FFF2-40B4-BE49-F238E27FC236}">
                  <a16:creationId xmlns:a16="http://schemas.microsoft.com/office/drawing/2014/main" id="{D5DAE856-9045-4C7F-95FB-DE21B22096F4}"/>
                </a:ext>
              </a:extLst>
            </p:cNvPr>
            <p:cNvSpPr>
              <a:spLocks noChangeShapeType="1"/>
            </p:cNvSpPr>
            <p:nvPr/>
          </p:nvSpPr>
          <p:spPr bwMode="auto">
            <a:xfrm flipV="1">
              <a:off x="12909236" y="2194145"/>
              <a:ext cx="94868" cy="534182"/>
            </a:xfrm>
            <a:prstGeom prst="line">
              <a:avLst/>
            </a:pr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74746"/>
                </a:solidFill>
                <a:effectLst/>
                <a:uLnTx/>
                <a:uFillTx/>
                <a:latin typeface="Arial"/>
                <a:ea typeface="+mn-ea"/>
                <a:cs typeface="+mn-cs"/>
              </a:endParaRPr>
            </a:p>
          </p:txBody>
        </p:sp>
        <p:sp>
          <p:nvSpPr>
            <p:cNvPr id="435" name="Line 411">
              <a:extLst>
                <a:ext uri="{FF2B5EF4-FFF2-40B4-BE49-F238E27FC236}">
                  <a16:creationId xmlns:a16="http://schemas.microsoft.com/office/drawing/2014/main" id="{8A8D389B-91EC-482A-82DD-5417AA79A39F}"/>
                </a:ext>
              </a:extLst>
            </p:cNvPr>
            <p:cNvSpPr>
              <a:spLocks noChangeShapeType="1"/>
            </p:cNvSpPr>
            <p:nvPr/>
          </p:nvSpPr>
          <p:spPr bwMode="auto">
            <a:xfrm flipH="1" flipV="1">
              <a:off x="12556034" y="1566554"/>
              <a:ext cx="452450" cy="631970"/>
            </a:xfrm>
            <a:prstGeom prst="line">
              <a:avLst/>
            </a:pr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74746"/>
                </a:solidFill>
                <a:effectLst/>
                <a:uLnTx/>
                <a:uFillTx/>
                <a:latin typeface="Arial"/>
                <a:ea typeface="+mn-ea"/>
                <a:cs typeface="+mn-cs"/>
              </a:endParaRPr>
            </a:p>
          </p:txBody>
        </p:sp>
        <p:sp>
          <p:nvSpPr>
            <p:cNvPr id="436" name="Freeform 412">
              <a:extLst>
                <a:ext uri="{FF2B5EF4-FFF2-40B4-BE49-F238E27FC236}">
                  <a16:creationId xmlns:a16="http://schemas.microsoft.com/office/drawing/2014/main" id="{E0985D72-EEB2-4F03-9255-8F7240CC0724}"/>
                </a:ext>
              </a:extLst>
            </p:cNvPr>
            <p:cNvSpPr>
              <a:spLocks/>
            </p:cNvSpPr>
            <p:nvPr/>
          </p:nvSpPr>
          <p:spPr bwMode="auto">
            <a:xfrm>
              <a:off x="10965162" y="1544662"/>
              <a:ext cx="1573357" cy="1552923"/>
            </a:xfrm>
            <a:custGeom>
              <a:avLst/>
              <a:gdLst>
                <a:gd name="T0" fmla="*/ 792 w 792"/>
                <a:gd name="T1" fmla="*/ 0 h 782"/>
                <a:gd name="T2" fmla="*/ 565 w 792"/>
                <a:gd name="T3" fmla="*/ 21 h 782"/>
                <a:gd name="T4" fmla="*/ 260 w 792"/>
                <a:gd name="T5" fmla="*/ 180 h 782"/>
                <a:gd name="T6" fmla="*/ 260 w 792"/>
                <a:gd name="T7" fmla="*/ 180 h 782"/>
                <a:gd name="T8" fmla="*/ 0 w 792"/>
                <a:gd name="T9" fmla="*/ 439 h 782"/>
                <a:gd name="T10" fmla="*/ 127 w 792"/>
                <a:gd name="T11" fmla="*/ 782 h 782"/>
              </a:gdLst>
              <a:ahLst/>
              <a:cxnLst>
                <a:cxn ang="0">
                  <a:pos x="T0" y="T1"/>
                </a:cxn>
                <a:cxn ang="0">
                  <a:pos x="T2" y="T3"/>
                </a:cxn>
                <a:cxn ang="0">
                  <a:pos x="T4" y="T5"/>
                </a:cxn>
                <a:cxn ang="0">
                  <a:pos x="T6" y="T7"/>
                </a:cxn>
                <a:cxn ang="0">
                  <a:pos x="T8" y="T9"/>
                </a:cxn>
                <a:cxn ang="0">
                  <a:pos x="T10" y="T11"/>
                </a:cxn>
              </a:cxnLst>
              <a:rect l="0" t="0" r="r" b="b"/>
              <a:pathLst>
                <a:path w="792" h="782">
                  <a:moveTo>
                    <a:pt x="792" y="0"/>
                  </a:moveTo>
                  <a:cubicBezTo>
                    <a:pt x="565" y="21"/>
                    <a:pt x="565" y="21"/>
                    <a:pt x="565" y="21"/>
                  </a:cubicBezTo>
                  <a:cubicBezTo>
                    <a:pt x="260" y="180"/>
                    <a:pt x="260" y="180"/>
                    <a:pt x="260" y="180"/>
                  </a:cubicBezTo>
                  <a:cubicBezTo>
                    <a:pt x="260" y="180"/>
                    <a:pt x="260" y="180"/>
                    <a:pt x="260" y="180"/>
                  </a:cubicBezTo>
                  <a:cubicBezTo>
                    <a:pt x="0" y="439"/>
                    <a:pt x="0" y="439"/>
                    <a:pt x="0" y="439"/>
                  </a:cubicBezTo>
                  <a:cubicBezTo>
                    <a:pt x="127" y="782"/>
                    <a:pt x="127" y="782"/>
                    <a:pt x="127" y="782"/>
                  </a:cubicBezTo>
                </a:path>
              </a:pathLst>
            </a:cu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437" name="Line 413">
              <a:extLst>
                <a:ext uri="{FF2B5EF4-FFF2-40B4-BE49-F238E27FC236}">
                  <a16:creationId xmlns:a16="http://schemas.microsoft.com/office/drawing/2014/main" id="{6445E450-FC46-443B-9F64-55D8A409D257}"/>
                </a:ext>
              </a:extLst>
            </p:cNvPr>
            <p:cNvSpPr>
              <a:spLocks noChangeShapeType="1"/>
            </p:cNvSpPr>
            <p:nvPr/>
          </p:nvSpPr>
          <p:spPr bwMode="auto">
            <a:xfrm>
              <a:off x="11373827" y="1416224"/>
              <a:ext cx="713703" cy="170763"/>
            </a:xfrm>
            <a:prstGeom prst="line">
              <a:avLst/>
            </a:pr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74746"/>
                </a:solidFill>
                <a:effectLst/>
                <a:uLnTx/>
                <a:uFillTx/>
                <a:latin typeface="Arial"/>
                <a:ea typeface="+mn-ea"/>
                <a:cs typeface="+mn-cs"/>
              </a:endParaRPr>
            </a:p>
          </p:txBody>
        </p:sp>
        <p:sp>
          <p:nvSpPr>
            <p:cNvPr id="438" name="Line 414">
              <a:extLst>
                <a:ext uri="{FF2B5EF4-FFF2-40B4-BE49-F238E27FC236}">
                  <a16:creationId xmlns:a16="http://schemas.microsoft.com/office/drawing/2014/main" id="{01C17D97-337B-4527-86DC-3EA67134E7EE}"/>
                </a:ext>
              </a:extLst>
            </p:cNvPr>
            <p:cNvSpPr>
              <a:spLocks noChangeShapeType="1"/>
            </p:cNvSpPr>
            <p:nvPr/>
          </p:nvSpPr>
          <p:spPr bwMode="auto">
            <a:xfrm>
              <a:off x="10814832" y="1829267"/>
              <a:ext cx="662620" cy="72976"/>
            </a:xfrm>
            <a:prstGeom prst="line">
              <a:avLst/>
            </a:pr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74746"/>
                </a:solidFill>
                <a:effectLst/>
                <a:uLnTx/>
                <a:uFillTx/>
                <a:latin typeface="Arial"/>
                <a:ea typeface="+mn-ea"/>
                <a:cs typeface="+mn-cs"/>
              </a:endParaRPr>
            </a:p>
          </p:txBody>
        </p:sp>
        <p:sp>
          <p:nvSpPr>
            <p:cNvPr id="439" name="Line 415">
              <a:extLst>
                <a:ext uri="{FF2B5EF4-FFF2-40B4-BE49-F238E27FC236}">
                  <a16:creationId xmlns:a16="http://schemas.microsoft.com/office/drawing/2014/main" id="{B9DB8BCC-36A5-4D97-B9F5-67F003809C3D}"/>
                </a:ext>
              </a:extLst>
            </p:cNvPr>
            <p:cNvSpPr>
              <a:spLocks noChangeShapeType="1"/>
            </p:cNvSpPr>
            <p:nvPr/>
          </p:nvSpPr>
          <p:spPr bwMode="auto">
            <a:xfrm flipH="1" flipV="1">
              <a:off x="10814832" y="1829267"/>
              <a:ext cx="150330" cy="591103"/>
            </a:xfrm>
            <a:prstGeom prst="line">
              <a:avLst/>
            </a:pr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74746"/>
                </a:solidFill>
                <a:effectLst/>
                <a:uLnTx/>
                <a:uFillTx/>
                <a:latin typeface="Arial"/>
                <a:ea typeface="+mn-ea"/>
                <a:cs typeface="+mn-cs"/>
              </a:endParaRPr>
            </a:p>
          </p:txBody>
        </p:sp>
        <p:sp>
          <p:nvSpPr>
            <p:cNvPr id="440" name="Freeform 416">
              <a:extLst>
                <a:ext uri="{FF2B5EF4-FFF2-40B4-BE49-F238E27FC236}">
                  <a16:creationId xmlns:a16="http://schemas.microsoft.com/office/drawing/2014/main" id="{82970F06-B293-4606-9123-6C54691E2C66}"/>
                </a:ext>
              </a:extLst>
            </p:cNvPr>
            <p:cNvSpPr>
              <a:spLocks/>
            </p:cNvSpPr>
            <p:nvPr/>
          </p:nvSpPr>
          <p:spPr bwMode="auto">
            <a:xfrm>
              <a:off x="10359464" y="1824888"/>
              <a:ext cx="459747" cy="592563"/>
            </a:xfrm>
            <a:custGeom>
              <a:avLst/>
              <a:gdLst>
                <a:gd name="T0" fmla="*/ 315 w 315"/>
                <a:gd name="T1" fmla="*/ 0 h 406"/>
                <a:gd name="T2" fmla="*/ 0 w 315"/>
                <a:gd name="T3" fmla="*/ 41 h 406"/>
                <a:gd name="T4" fmla="*/ 36 w 315"/>
                <a:gd name="T5" fmla="*/ 406 h 406"/>
              </a:gdLst>
              <a:ahLst/>
              <a:cxnLst>
                <a:cxn ang="0">
                  <a:pos x="T0" y="T1"/>
                </a:cxn>
                <a:cxn ang="0">
                  <a:pos x="T2" y="T3"/>
                </a:cxn>
                <a:cxn ang="0">
                  <a:pos x="T4" y="T5"/>
                </a:cxn>
              </a:cxnLst>
              <a:rect l="0" t="0" r="r" b="b"/>
              <a:pathLst>
                <a:path w="315" h="406">
                  <a:moveTo>
                    <a:pt x="315" y="0"/>
                  </a:moveTo>
                  <a:lnTo>
                    <a:pt x="0" y="41"/>
                  </a:lnTo>
                  <a:lnTo>
                    <a:pt x="36" y="406"/>
                  </a:lnTo>
                </a:path>
              </a:pathLst>
            </a:cu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74746"/>
                </a:solidFill>
                <a:effectLst/>
                <a:uLnTx/>
                <a:uFillTx/>
                <a:latin typeface="Arial"/>
                <a:ea typeface="+mn-ea"/>
                <a:cs typeface="+mn-cs"/>
              </a:endParaRPr>
            </a:p>
          </p:txBody>
        </p:sp>
        <p:sp>
          <p:nvSpPr>
            <p:cNvPr id="441" name="Line 417">
              <a:extLst>
                <a:ext uri="{FF2B5EF4-FFF2-40B4-BE49-F238E27FC236}">
                  <a16:creationId xmlns:a16="http://schemas.microsoft.com/office/drawing/2014/main" id="{E67029E1-D094-434C-AD78-6059FE866F63}"/>
                </a:ext>
              </a:extLst>
            </p:cNvPr>
            <p:cNvSpPr>
              <a:spLocks noChangeShapeType="1"/>
            </p:cNvSpPr>
            <p:nvPr/>
          </p:nvSpPr>
          <p:spPr bwMode="auto">
            <a:xfrm flipH="1">
              <a:off x="10946189" y="4082756"/>
              <a:ext cx="138654" cy="91949"/>
            </a:xfrm>
            <a:prstGeom prst="line">
              <a:avLst/>
            </a:pr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74746"/>
                </a:solidFill>
                <a:effectLst/>
                <a:uLnTx/>
                <a:uFillTx/>
                <a:latin typeface="Arial"/>
                <a:ea typeface="+mn-ea"/>
                <a:cs typeface="+mn-cs"/>
              </a:endParaRPr>
            </a:p>
          </p:txBody>
        </p:sp>
      </p:grpSp>
      <p:grpSp>
        <p:nvGrpSpPr>
          <p:cNvPr id="101" name="Group 100">
            <a:extLst>
              <a:ext uri="{FF2B5EF4-FFF2-40B4-BE49-F238E27FC236}">
                <a16:creationId xmlns:a16="http://schemas.microsoft.com/office/drawing/2014/main" id="{2AF67A8B-906F-4816-A00B-496CC83E0435}"/>
              </a:ext>
            </a:extLst>
          </p:cNvPr>
          <p:cNvGrpSpPr/>
          <p:nvPr/>
        </p:nvGrpSpPr>
        <p:grpSpPr>
          <a:xfrm>
            <a:off x="1800692" y="1057293"/>
            <a:ext cx="792162" cy="530225"/>
            <a:chOff x="1800692" y="1057293"/>
            <a:chExt cx="792162" cy="530225"/>
          </a:xfrm>
        </p:grpSpPr>
        <p:grpSp>
          <p:nvGrpSpPr>
            <p:cNvPr id="444" name="Group 443">
              <a:extLst>
                <a:ext uri="{FF2B5EF4-FFF2-40B4-BE49-F238E27FC236}">
                  <a16:creationId xmlns:a16="http://schemas.microsoft.com/office/drawing/2014/main" id="{63A2D02E-EABA-478A-8146-204EDBB52E13}"/>
                </a:ext>
              </a:extLst>
            </p:cNvPr>
            <p:cNvGrpSpPr/>
            <p:nvPr/>
          </p:nvGrpSpPr>
          <p:grpSpPr>
            <a:xfrm>
              <a:off x="1800692" y="1057293"/>
              <a:ext cx="792162" cy="530225"/>
              <a:chOff x="5527675" y="1909765"/>
              <a:chExt cx="792162" cy="530225"/>
            </a:xfrm>
          </p:grpSpPr>
          <p:sp>
            <p:nvSpPr>
              <p:cNvPr id="446" name="Freeform 6">
                <a:extLst>
                  <a:ext uri="{FF2B5EF4-FFF2-40B4-BE49-F238E27FC236}">
                    <a16:creationId xmlns:a16="http://schemas.microsoft.com/office/drawing/2014/main" id="{16274546-D3F1-4F6B-A36E-C124A41467A0}"/>
                  </a:ext>
                </a:extLst>
              </p:cNvPr>
              <p:cNvSpPr>
                <a:spLocks/>
              </p:cNvSpPr>
              <p:nvPr/>
            </p:nvSpPr>
            <p:spPr bwMode="auto">
              <a:xfrm>
                <a:off x="5599112" y="1909765"/>
                <a:ext cx="657225" cy="471488"/>
              </a:xfrm>
              <a:custGeom>
                <a:avLst/>
                <a:gdLst>
                  <a:gd name="T0" fmla="*/ 249 w 249"/>
                  <a:gd name="T1" fmla="*/ 178 h 178"/>
                  <a:gd name="T2" fmla="*/ 249 w 249"/>
                  <a:gd name="T3" fmla="*/ 5 h 178"/>
                  <a:gd name="T4" fmla="*/ 242 w 249"/>
                  <a:gd name="T5" fmla="*/ 0 h 178"/>
                  <a:gd name="T6" fmla="*/ 6 w 249"/>
                  <a:gd name="T7" fmla="*/ 0 h 178"/>
                  <a:gd name="T8" fmla="*/ 0 w 249"/>
                  <a:gd name="T9" fmla="*/ 5 h 178"/>
                  <a:gd name="T10" fmla="*/ 0 w 249"/>
                  <a:gd name="T11" fmla="*/ 178 h 178"/>
                  <a:gd name="T12" fmla="*/ 249 w 249"/>
                  <a:gd name="T13" fmla="*/ 178 h 178"/>
                </a:gdLst>
                <a:ahLst/>
                <a:cxnLst>
                  <a:cxn ang="0">
                    <a:pos x="T0" y="T1"/>
                  </a:cxn>
                  <a:cxn ang="0">
                    <a:pos x="T2" y="T3"/>
                  </a:cxn>
                  <a:cxn ang="0">
                    <a:pos x="T4" y="T5"/>
                  </a:cxn>
                  <a:cxn ang="0">
                    <a:pos x="T6" y="T7"/>
                  </a:cxn>
                  <a:cxn ang="0">
                    <a:pos x="T8" y="T9"/>
                  </a:cxn>
                  <a:cxn ang="0">
                    <a:pos x="T10" y="T11"/>
                  </a:cxn>
                  <a:cxn ang="0">
                    <a:pos x="T12" y="T13"/>
                  </a:cxn>
                </a:cxnLst>
                <a:rect l="0" t="0" r="r" b="b"/>
                <a:pathLst>
                  <a:path w="249" h="178">
                    <a:moveTo>
                      <a:pt x="249" y="178"/>
                    </a:moveTo>
                    <a:cubicBezTo>
                      <a:pt x="249" y="5"/>
                      <a:pt x="249" y="5"/>
                      <a:pt x="249" y="5"/>
                    </a:cubicBezTo>
                    <a:cubicBezTo>
                      <a:pt x="249" y="2"/>
                      <a:pt x="246" y="0"/>
                      <a:pt x="242" y="0"/>
                    </a:cubicBezTo>
                    <a:cubicBezTo>
                      <a:pt x="6" y="0"/>
                      <a:pt x="6" y="0"/>
                      <a:pt x="6" y="0"/>
                    </a:cubicBezTo>
                    <a:cubicBezTo>
                      <a:pt x="3" y="0"/>
                      <a:pt x="0" y="2"/>
                      <a:pt x="0" y="5"/>
                    </a:cubicBezTo>
                    <a:cubicBezTo>
                      <a:pt x="0" y="178"/>
                      <a:pt x="0" y="178"/>
                      <a:pt x="0" y="178"/>
                    </a:cubicBezTo>
                    <a:lnTo>
                      <a:pt x="249" y="178"/>
                    </a:lnTo>
                    <a:close/>
                  </a:path>
                </a:pathLst>
              </a:cu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448" name="Rectangle 447">
                <a:extLst>
                  <a:ext uri="{FF2B5EF4-FFF2-40B4-BE49-F238E27FC236}">
                    <a16:creationId xmlns:a16="http://schemas.microsoft.com/office/drawing/2014/main" id="{2C491D89-BAF4-470D-BD6E-6E9C292021C1}"/>
                  </a:ext>
                </a:extLst>
              </p:cNvPr>
              <p:cNvSpPr>
                <a:spLocks noChangeArrowheads="1"/>
              </p:cNvSpPr>
              <p:nvPr/>
            </p:nvSpPr>
            <p:spPr bwMode="auto">
              <a:xfrm>
                <a:off x="5527675" y="2381253"/>
                <a:ext cx="792162" cy="39688"/>
              </a:xfrm>
              <a:prstGeom prst="rect">
                <a:avLst/>
              </a:pr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449" name="Freeform 10">
                <a:extLst>
                  <a:ext uri="{FF2B5EF4-FFF2-40B4-BE49-F238E27FC236}">
                    <a16:creationId xmlns:a16="http://schemas.microsoft.com/office/drawing/2014/main" id="{DA6C1450-2FAE-4394-B418-BC0E07CB7DEC}"/>
                  </a:ext>
                </a:extLst>
              </p:cNvPr>
              <p:cNvSpPr>
                <a:spLocks/>
              </p:cNvSpPr>
              <p:nvPr/>
            </p:nvSpPr>
            <p:spPr bwMode="auto">
              <a:xfrm>
                <a:off x="5527675" y="2420940"/>
                <a:ext cx="792162" cy="19050"/>
              </a:xfrm>
              <a:custGeom>
                <a:avLst/>
                <a:gdLst>
                  <a:gd name="T0" fmla="*/ 284 w 300"/>
                  <a:gd name="T1" fmla="*/ 7 h 7"/>
                  <a:gd name="T2" fmla="*/ 18 w 300"/>
                  <a:gd name="T3" fmla="*/ 7 h 7"/>
                  <a:gd name="T4" fmla="*/ 1 w 300"/>
                  <a:gd name="T5" fmla="*/ 1 h 7"/>
                  <a:gd name="T6" fmla="*/ 0 w 300"/>
                  <a:gd name="T7" fmla="*/ 0 h 7"/>
                  <a:gd name="T8" fmla="*/ 300 w 300"/>
                  <a:gd name="T9" fmla="*/ 0 h 7"/>
                  <a:gd name="T10" fmla="*/ 298 w 300"/>
                  <a:gd name="T11" fmla="*/ 2 h 7"/>
                  <a:gd name="T12" fmla="*/ 284 w 300"/>
                  <a:gd name="T13" fmla="*/ 7 h 7"/>
                </a:gdLst>
                <a:ahLst/>
                <a:cxnLst>
                  <a:cxn ang="0">
                    <a:pos x="T0" y="T1"/>
                  </a:cxn>
                  <a:cxn ang="0">
                    <a:pos x="T2" y="T3"/>
                  </a:cxn>
                  <a:cxn ang="0">
                    <a:pos x="T4" y="T5"/>
                  </a:cxn>
                  <a:cxn ang="0">
                    <a:pos x="T6" y="T7"/>
                  </a:cxn>
                  <a:cxn ang="0">
                    <a:pos x="T8" y="T9"/>
                  </a:cxn>
                  <a:cxn ang="0">
                    <a:pos x="T10" y="T11"/>
                  </a:cxn>
                  <a:cxn ang="0">
                    <a:pos x="T12" y="T13"/>
                  </a:cxn>
                </a:cxnLst>
                <a:rect l="0" t="0" r="r" b="b"/>
                <a:pathLst>
                  <a:path w="300" h="7">
                    <a:moveTo>
                      <a:pt x="284" y="7"/>
                    </a:moveTo>
                    <a:cubicBezTo>
                      <a:pt x="18" y="7"/>
                      <a:pt x="18" y="7"/>
                      <a:pt x="18" y="7"/>
                    </a:cubicBezTo>
                    <a:cubicBezTo>
                      <a:pt x="12" y="7"/>
                      <a:pt x="6" y="5"/>
                      <a:pt x="1" y="1"/>
                    </a:cubicBezTo>
                    <a:cubicBezTo>
                      <a:pt x="0" y="0"/>
                      <a:pt x="0" y="0"/>
                      <a:pt x="0" y="0"/>
                    </a:cubicBezTo>
                    <a:cubicBezTo>
                      <a:pt x="300" y="0"/>
                      <a:pt x="300" y="0"/>
                      <a:pt x="300" y="0"/>
                    </a:cubicBezTo>
                    <a:cubicBezTo>
                      <a:pt x="298" y="2"/>
                      <a:pt x="298" y="2"/>
                      <a:pt x="298" y="2"/>
                    </a:cubicBezTo>
                    <a:cubicBezTo>
                      <a:pt x="294" y="5"/>
                      <a:pt x="289" y="7"/>
                      <a:pt x="284" y="7"/>
                    </a:cubicBezTo>
                    <a:close/>
                  </a:path>
                </a:pathLst>
              </a:custGeom>
              <a:solidFill>
                <a:srgbClr val="FFFFFF"/>
              </a:solidFill>
              <a:ln w="19050" cap="flat">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grpSp>
        <p:grpSp>
          <p:nvGrpSpPr>
            <p:cNvPr id="100" name="Group 99">
              <a:extLst>
                <a:ext uri="{FF2B5EF4-FFF2-40B4-BE49-F238E27FC236}">
                  <a16:creationId xmlns:a16="http://schemas.microsoft.com/office/drawing/2014/main" id="{C960956F-684B-45FF-8A00-C852C90E3864}"/>
                </a:ext>
              </a:extLst>
            </p:cNvPr>
            <p:cNvGrpSpPr/>
            <p:nvPr/>
          </p:nvGrpSpPr>
          <p:grpSpPr>
            <a:xfrm>
              <a:off x="1921042" y="1147175"/>
              <a:ext cx="557463" cy="319135"/>
              <a:chOff x="1921042" y="1147175"/>
              <a:chExt cx="557463" cy="319135"/>
            </a:xfrm>
          </p:grpSpPr>
          <p:grpSp>
            <p:nvGrpSpPr>
              <p:cNvPr id="98" name="Group 97">
                <a:extLst>
                  <a:ext uri="{FF2B5EF4-FFF2-40B4-BE49-F238E27FC236}">
                    <a16:creationId xmlns:a16="http://schemas.microsoft.com/office/drawing/2014/main" id="{5508425D-0085-43EC-B39D-C0E0CB2709C7}"/>
                  </a:ext>
                </a:extLst>
              </p:cNvPr>
              <p:cNvGrpSpPr/>
              <p:nvPr/>
            </p:nvGrpSpPr>
            <p:grpSpPr>
              <a:xfrm>
                <a:off x="1921042" y="1151021"/>
                <a:ext cx="381000" cy="311443"/>
                <a:chOff x="1921042" y="1161675"/>
                <a:chExt cx="381000" cy="311443"/>
              </a:xfrm>
            </p:grpSpPr>
            <p:cxnSp>
              <p:nvCxnSpPr>
                <p:cNvPr id="96" name="Straight Connector 95">
                  <a:extLst>
                    <a:ext uri="{FF2B5EF4-FFF2-40B4-BE49-F238E27FC236}">
                      <a16:creationId xmlns:a16="http://schemas.microsoft.com/office/drawing/2014/main" id="{DE6E8355-B978-460E-81AD-A0562AC9DB48}"/>
                    </a:ext>
                  </a:extLst>
                </p:cNvPr>
                <p:cNvCxnSpPr>
                  <a:cxnSpLocks/>
                </p:cNvCxnSpPr>
                <p:nvPr/>
              </p:nvCxnSpPr>
              <p:spPr>
                <a:xfrm>
                  <a:off x="1921042" y="1161675"/>
                  <a:ext cx="381000" cy="0"/>
                </a:xfrm>
                <a:prstGeom prst="line">
                  <a:avLst/>
                </a:prstGeom>
                <a:noFill/>
                <a:ln w="9525" cap="sq">
                  <a:solidFill>
                    <a:srgbClr val="FCE7CD"/>
                  </a:solidFill>
                  <a:prstDash val="solid"/>
                  <a:round/>
                  <a:headEnd/>
                  <a:tailEnd/>
                </a:ln>
                <a:extLst>
                  <a:ext uri="{909E8E84-426E-40DD-AFC4-6F175D3DCCD1}">
                    <a14:hiddenFill xmlns:a14="http://schemas.microsoft.com/office/drawing/2010/main">
                      <a:solidFill>
                        <a:srgbClr val="FFFFFF"/>
                      </a:solidFill>
                    </a14:hiddenFill>
                  </a:ext>
                </a:extLst>
              </p:spPr>
            </p:cxnSp>
            <p:cxnSp>
              <p:nvCxnSpPr>
                <p:cNvPr id="459" name="Straight Connector 458">
                  <a:extLst>
                    <a:ext uri="{FF2B5EF4-FFF2-40B4-BE49-F238E27FC236}">
                      <a16:creationId xmlns:a16="http://schemas.microsoft.com/office/drawing/2014/main" id="{B0849A82-AC6F-4D70-9674-F30A6D837B13}"/>
                    </a:ext>
                  </a:extLst>
                </p:cNvPr>
                <p:cNvCxnSpPr>
                  <a:cxnSpLocks/>
                </p:cNvCxnSpPr>
                <p:nvPr/>
              </p:nvCxnSpPr>
              <p:spPr>
                <a:xfrm>
                  <a:off x="1921042" y="1295151"/>
                  <a:ext cx="381000" cy="0"/>
                </a:xfrm>
                <a:prstGeom prst="line">
                  <a:avLst/>
                </a:prstGeom>
                <a:noFill/>
                <a:ln w="9525" cap="sq">
                  <a:solidFill>
                    <a:srgbClr val="FCE7CD"/>
                  </a:solidFill>
                  <a:prstDash val="solid"/>
                  <a:round/>
                  <a:headEnd/>
                  <a:tailEnd/>
                </a:ln>
                <a:extLst>
                  <a:ext uri="{909E8E84-426E-40DD-AFC4-6F175D3DCCD1}">
                    <a14:hiddenFill xmlns:a14="http://schemas.microsoft.com/office/drawing/2010/main">
                      <a:solidFill>
                        <a:srgbClr val="FFFFFF"/>
                      </a:solidFill>
                    </a14:hiddenFill>
                  </a:ext>
                </a:extLst>
              </p:spPr>
            </p:cxnSp>
            <p:cxnSp>
              <p:nvCxnSpPr>
                <p:cNvPr id="460" name="Straight Connector 459">
                  <a:extLst>
                    <a:ext uri="{FF2B5EF4-FFF2-40B4-BE49-F238E27FC236}">
                      <a16:creationId xmlns:a16="http://schemas.microsoft.com/office/drawing/2014/main" id="{150117F2-CDAE-45A9-B97B-11FF9138D64E}"/>
                    </a:ext>
                  </a:extLst>
                </p:cNvPr>
                <p:cNvCxnSpPr>
                  <a:cxnSpLocks/>
                </p:cNvCxnSpPr>
                <p:nvPr/>
              </p:nvCxnSpPr>
              <p:spPr>
                <a:xfrm>
                  <a:off x="1921042" y="1428627"/>
                  <a:ext cx="381000" cy="0"/>
                </a:xfrm>
                <a:prstGeom prst="line">
                  <a:avLst/>
                </a:prstGeom>
                <a:noFill/>
                <a:ln w="9525" cap="sq">
                  <a:solidFill>
                    <a:srgbClr val="FCE7CD"/>
                  </a:solidFill>
                  <a:prstDash val="solid"/>
                  <a:round/>
                  <a:headEnd/>
                  <a:tailEnd/>
                </a:ln>
                <a:extLst>
                  <a:ext uri="{909E8E84-426E-40DD-AFC4-6F175D3DCCD1}">
                    <a14:hiddenFill xmlns:a14="http://schemas.microsoft.com/office/drawing/2010/main">
                      <a:solidFill>
                        <a:srgbClr val="FFFFFF"/>
                      </a:solidFill>
                    </a14:hiddenFill>
                  </a:ext>
                </a:extLst>
              </p:spPr>
            </p:cxnSp>
            <p:cxnSp>
              <p:nvCxnSpPr>
                <p:cNvPr id="461" name="Straight Connector 460">
                  <a:extLst>
                    <a:ext uri="{FF2B5EF4-FFF2-40B4-BE49-F238E27FC236}">
                      <a16:creationId xmlns:a16="http://schemas.microsoft.com/office/drawing/2014/main" id="{E1E7C752-0C1C-40E2-AA81-16E9109655AE}"/>
                    </a:ext>
                  </a:extLst>
                </p:cNvPr>
                <p:cNvCxnSpPr>
                  <a:cxnSpLocks/>
                </p:cNvCxnSpPr>
                <p:nvPr/>
              </p:nvCxnSpPr>
              <p:spPr>
                <a:xfrm>
                  <a:off x="1921042" y="1206167"/>
                  <a:ext cx="381000" cy="0"/>
                </a:xfrm>
                <a:prstGeom prst="line">
                  <a:avLst/>
                </a:prstGeom>
                <a:noFill/>
                <a:ln w="9525" cap="sq">
                  <a:solidFill>
                    <a:srgbClr val="FCE7CD"/>
                  </a:solidFill>
                  <a:prstDash val="solid"/>
                  <a:round/>
                  <a:headEnd/>
                  <a:tailEnd/>
                </a:ln>
                <a:extLst>
                  <a:ext uri="{909E8E84-426E-40DD-AFC4-6F175D3DCCD1}">
                    <a14:hiddenFill xmlns:a14="http://schemas.microsoft.com/office/drawing/2010/main">
                      <a:solidFill>
                        <a:srgbClr val="FFFFFF"/>
                      </a:solidFill>
                    </a14:hiddenFill>
                  </a:ext>
                </a:extLst>
              </p:spPr>
            </p:cxnSp>
            <p:cxnSp>
              <p:nvCxnSpPr>
                <p:cNvPr id="462" name="Straight Connector 461">
                  <a:extLst>
                    <a:ext uri="{FF2B5EF4-FFF2-40B4-BE49-F238E27FC236}">
                      <a16:creationId xmlns:a16="http://schemas.microsoft.com/office/drawing/2014/main" id="{B3C230D4-26B9-4224-9FB2-724A9C5CE88F}"/>
                    </a:ext>
                  </a:extLst>
                </p:cNvPr>
                <p:cNvCxnSpPr>
                  <a:cxnSpLocks/>
                </p:cNvCxnSpPr>
                <p:nvPr/>
              </p:nvCxnSpPr>
              <p:spPr>
                <a:xfrm>
                  <a:off x="1921042" y="1339643"/>
                  <a:ext cx="381000" cy="0"/>
                </a:xfrm>
                <a:prstGeom prst="line">
                  <a:avLst/>
                </a:prstGeom>
                <a:noFill/>
                <a:ln w="9525" cap="sq">
                  <a:solidFill>
                    <a:srgbClr val="FCE7CD"/>
                  </a:solidFill>
                  <a:prstDash val="solid"/>
                  <a:round/>
                  <a:headEnd/>
                  <a:tailEnd/>
                </a:ln>
                <a:extLst>
                  <a:ext uri="{909E8E84-426E-40DD-AFC4-6F175D3DCCD1}">
                    <a14:hiddenFill xmlns:a14="http://schemas.microsoft.com/office/drawing/2010/main">
                      <a:solidFill>
                        <a:srgbClr val="FFFFFF"/>
                      </a:solidFill>
                    </a14:hiddenFill>
                  </a:ext>
                </a:extLst>
              </p:spPr>
            </p:cxnSp>
            <p:cxnSp>
              <p:nvCxnSpPr>
                <p:cNvPr id="463" name="Straight Connector 462">
                  <a:extLst>
                    <a:ext uri="{FF2B5EF4-FFF2-40B4-BE49-F238E27FC236}">
                      <a16:creationId xmlns:a16="http://schemas.microsoft.com/office/drawing/2014/main" id="{72F43C07-9F90-4DED-BFC5-ED71ECF9E344}"/>
                    </a:ext>
                  </a:extLst>
                </p:cNvPr>
                <p:cNvCxnSpPr>
                  <a:cxnSpLocks/>
                </p:cNvCxnSpPr>
                <p:nvPr/>
              </p:nvCxnSpPr>
              <p:spPr>
                <a:xfrm>
                  <a:off x="1921042" y="1250659"/>
                  <a:ext cx="381000" cy="0"/>
                </a:xfrm>
                <a:prstGeom prst="line">
                  <a:avLst/>
                </a:prstGeom>
                <a:noFill/>
                <a:ln w="9525" cap="sq">
                  <a:solidFill>
                    <a:srgbClr val="FCE7CD"/>
                  </a:solidFill>
                  <a:prstDash val="solid"/>
                  <a:round/>
                  <a:headEnd/>
                  <a:tailEnd/>
                </a:ln>
                <a:extLst>
                  <a:ext uri="{909E8E84-426E-40DD-AFC4-6F175D3DCCD1}">
                    <a14:hiddenFill xmlns:a14="http://schemas.microsoft.com/office/drawing/2010/main">
                      <a:solidFill>
                        <a:srgbClr val="FFFFFF"/>
                      </a:solidFill>
                    </a14:hiddenFill>
                  </a:ext>
                </a:extLst>
              </p:spPr>
            </p:cxnSp>
            <p:cxnSp>
              <p:nvCxnSpPr>
                <p:cNvPr id="464" name="Straight Connector 463">
                  <a:extLst>
                    <a:ext uri="{FF2B5EF4-FFF2-40B4-BE49-F238E27FC236}">
                      <a16:creationId xmlns:a16="http://schemas.microsoft.com/office/drawing/2014/main" id="{90016B75-F533-47F8-A341-57B4B20A96C4}"/>
                    </a:ext>
                  </a:extLst>
                </p:cNvPr>
                <p:cNvCxnSpPr>
                  <a:cxnSpLocks/>
                </p:cNvCxnSpPr>
                <p:nvPr/>
              </p:nvCxnSpPr>
              <p:spPr>
                <a:xfrm>
                  <a:off x="1921042" y="1384135"/>
                  <a:ext cx="381000" cy="0"/>
                </a:xfrm>
                <a:prstGeom prst="line">
                  <a:avLst/>
                </a:prstGeom>
                <a:noFill/>
                <a:ln w="9525" cap="sq">
                  <a:solidFill>
                    <a:srgbClr val="FCE7CD"/>
                  </a:solidFill>
                  <a:prstDash val="solid"/>
                  <a:round/>
                  <a:headEnd/>
                  <a:tailEnd/>
                </a:ln>
                <a:extLst>
                  <a:ext uri="{909E8E84-426E-40DD-AFC4-6F175D3DCCD1}">
                    <a14:hiddenFill xmlns:a14="http://schemas.microsoft.com/office/drawing/2010/main">
                      <a:solidFill>
                        <a:srgbClr val="FFFFFF"/>
                      </a:solidFill>
                    </a14:hiddenFill>
                  </a:ext>
                </a:extLst>
              </p:spPr>
            </p:cxnSp>
            <p:cxnSp>
              <p:nvCxnSpPr>
                <p:cNvPr id="470" name="Straight Connector 469">
                  <a:extLst>
                    <a:ext uri="{FF2B5EF4-FFF2-40B4-BE49-F238E27FC236}">
                      <a16:creationId xmlns:a16="http://schemas.microsoft.com/office/drawing/2014/main" id="{30592BCB-2E4B-456B-BA5F-74A3E95C6325}"/>
                    </a:ext>
                  </a:extLst>
                </p:cNvPr>
                <p:cNvCxnSpPr>
                  <a:cxnSpLocks/>
                </p:cNvCxnSpPr>
                <p:nvPr/>
              </p:nvCxnSpPr>
              <p:spPr>
                <a:xfrm>
                  <a:off x="1921042" y="1473118"/>
                  <a:ext cx="381000" cy="0"/>
                </a:xfrm>
                <a:prstGeom prst="line">
                  <a:avLst/>
                </a:prstGeom>
                <a:noFill/>
                <a:ln w="9525" cap="sq">
                  <a:solidFill>
                    <a:srgbClr val="FCE7CD"/>
                  </a:solidFill>
                  <a:prstDash val="solid"/>
                  <a:round/>
                  <a:headEnd/>
                  <a:tailEnd/>
                </a:ln>
                <a:extLst>
                  <a:ext uri="{909E8E84-426E-40DD-AFC4-6F175D3DCCD1}">
                    <a14:hiddenFill xmlns:a14="http://schemas.microsoft.com/office/drawing/2010/main">
                      <a:solidFill>
                        <a:srgbClr val="FFFFFF"/>
                      </a:solidFill>
                    </a14:hiddenFill>
                  </a:ext>
                </a:extLst>
              </p:spPr>
            </p:cxnSp>
          </p:grpSp>
          <p:sp>
            <p:nvSpPr>
              <p:cNvPr id="99" name="Rectangle 98">
                <a:extLst>
                  <a:ext uri="{FF2B5EF4-FFF2-40B4-BE49-F238E27FC236}">
                    <a16:creationId xmlns:a16="http://schemas.microsoft.com/office/drawing/2014/main" id="{4CE23818-7661-4F48-919A-4FDCA279BE1B}"/>
                  </a:ext>
                </a:extLst>
              </p:cNvPr>
              <p:cNvSpPr/>
              <p:nvPr/>
            </p:nvSpPr>
            <p:spPr>
              <a:xfrm>
                <a:off x="2338136" y="1147175"/>
                <a:ext cx="140369" cy="319135"/>
              </a:xfrm>
              <a:prstGeom prst="rect">
                <a:avLst/>
              </a:prstGeom>
              <a:solidFill>
                <a:srgbClr val="F59324"/>
              </a:solidFill>
              <a:ln w="9525" cap="sq">
                <a:solidFill>
                  <a:srgbClr val="FCE7C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grpSp>
      </p:grpSp>
      <p:sp>
        <p:nvSpPr>
          <p:cNvPr id="477" name="Freeform: Shape 476">
            <a:extLst>
              <a:ext uri="{FF2B5EF4-FFF2-40B4-BE49-F238E27FC236}">
                <a16:creationId xmlns:a16="http://schemas.microsoft.com/office/drawing/2014/main" id="{870D3C31-4394-4783-8CC1-E5D9AABD7038}"/>
              </a:ext>
            </a:extLst>
          </p:cNvPr>
          <p:cNvSpPr/>
          <p:nvPr/>
        </p:nvSpPr>
        <p:spPr>
          <a:xfrm>
            <a:off x="1600728" y="700975"/>
            <a:ext cx="1209712" cy="1209712"/>
          </a:xfrm>
          <a:custGeom>
            <a:avLst/>
            <a:gdLst>
              <a:gd name="connsiteX0" fmla="*/ 604856 w 1209712"/>
              <a:gd name="connsiteY0" fmla="*/ 0 h 1209712"/>
              <a:gd name="connsiteX1" fmla="*/ 1209712 w 1209712"/>
              <a:gd name="connsiteY1" fmla="*/ 604856 h 1209712"/>
              <a:gd name="connsiteX2" fmla="*/ 604856 w 1209712"/>
              <a:gd name="connsiteY2" fmla="*/ 1209712 h 1209712"/>
              <a:gd name="connsiteX3" fmla="*/ 0 w 1209712"/>
              <a:gd name="connsiteY3" fmla="*/ 604856 h 1209712"/>
              <a:gd name="connsiteX4" fmla="*/ 604856 w 1209712"/>
              <a:gd name="connsiteY4" fmla="*/ 0 h 12097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9712" h="1209712">
                <a:moveTo>
                  <a:pt x="604856" y="0"/>
                </a:moveTo>
                <a:cubicBezTo>
                  <a:pt x="938909" y="0"/>
                  <a:pt x="1209712" y="270803"/>
                  <a:pt x="1209712" y="604856"/>
                </a:cubicBezTo>
                <a:cubicBezTo>
                  <a:pt x="1209712" y="938909"/>
                  <a:pt x="938909" y="1209712"/>
                  <a:pt x="604856" y="1209712"/>
                </a:cubicBezTo>
                <a:cubicBezTo>
                  <a:pt x="270803" y="1209712"/>
                  <a:pt x="0" y="938909"/>
                  <a:pt x="0" y="604856"/>
                </a:cubicBezTo>
                <a:cubicBezTo>
                  <a:pt x="0" y="270803"/>
                  <a:pt x="270803" y="0"/>
                  <a:pt x="604856" y="0"/>
                </a:cubicBezTo>
                <a:close/>
              </a:path>
            </a:pathLst>
          </a:cu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478" name="Oval 477">
            <a:extLst>
              <a:ext uri="{FF2B5EF4-FFF2-40B4-BE49-F238E27FC236}">
                <a16:creationId xmlns:a16="http://schemas.microsoft.com/office/drawing/2014/main" id="{190463F1-AD01-417F-A334-1602EACA6BE2}"/>
              </a:ext>
            </a:extLst>
          </p:cNvPr>
          <p:cNvSpPr/>
          <p:nvPr/>
        </p:nvSpPr>
        <p:spPr>
          <a:xfrm>
            <a:off x="5905886" y="2391943"/>
            <a:ext cx="1209712" cy="1209712"/>
          </a:xfrm>
          <a:prstGeom prst="ellipse">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479" name="Oval 478">
            <a:extLst>
              <a:ext uri="{FF2B5EF4-FFF2-40B4-BE49-F238E27FC236}">
                <a16:creationId xmlns:a16="http://schemas.microsoft.com/office/drawing/2014/main" id="{8C2D2D2D-2A2E-42FC-A187-76A26D84F1AC}"/>
              </a:ext>
            </a:extLst>
          </p:cNvPr>
          <p:cNvSpPr/>
          <p:nvPr/>
        </p:nvSpPr>
        <p:spPr>
          <a:xfrm>
            <a:off x="6532231" y="557673"/>
            <a:ext cx="1209712" cy="1209712"/>
          </a:xfrm>
          <a:prstGeom prst="ellipse">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480" name="Oval 479">
            <a:extLst>
              <a:ext uri="{FF2B5EF4-FFF2-40B4-BE49-F238E27FC236}">
                <a16:creationId xmlns:a16="http://schemas.microsoft.com/office/drawing/2014/main" id="{4FDE9874-3C77-408D-A023-233E3C46BB0F}"/>
              </a:ext>
            </a:extLst>
          </p:cNvPr>
          <p:cNvSpPr/>
          <p:nvPr/>
        </p:nvSpPr>
        <p:spPr>
          <a:xfrm>
            <a:off x="1697104" y="2952384"/>
            <a:ext cx="1562543" cy="1562543"/>
          </a:xfrm>
          <a:prstGeom prst="ellipse">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481" name="Oval 480">
            <a:extLst>
              <a:ext uri="{FF2B5EF4-FFF2-40B4-BE49-F238E27FC236}">
                <a16:creationId xmlns:a16="http://schemas.microsoft.com/office/drawing/2014/main" id="{7E1AA590-8F1D-478D-9381-5C72B5E46CC9}"/>
              </a:ext>
            </a:extLst>
          </p:cNvPr>
          <p:cNvSpPr/>
          <p:nvPr/>
        </p:nvSpPr>
        <p:spPr>
          <a:xfrm>
            <a:off x="7702843" y="3069784"/>
            <a:ext cx="792534" cy="792534"/>
          </a:xfrm>
          <a:prstGeom prst="ellipse">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482" name="Oval 481">
            <a:extLst>
              <a:ext uri="{FF2B5EF4-FFF2-40B4-BE49-F238E27FC236}">
                <a16:creationId xmlns:a16="http://schemas.microsoft.com/office/drawing/2014/main" id="{C80745CD-763C-4805-8532-C24E9D25CFAA}"/>
              </a:ext>
            </a:extLst>
          </p:cNvPr>
          <p:cNvSpPr/>
          <p:nvPr/>
        </p:nvSpPr>
        <p:spPr>
          <a:xfrm>
            <a:off x="4455176" y="3052361"/>
            <a:ext cx="1209712" cy="1209712"/>
          </a:xfrm>
          <a:prstGeom prst="ellipse">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483" name="Oval 482">
            <a:extLst>
              <a:ext uri="{FF2B5EF4-FFF2-40B4-BE49-F238E27FC236}">
                <a16:creationId xmlns:a16="http://schemas.microsoft.com/office/drawing/2014/main" id="{00567241-EB79-4EEA-BD58-C323302824AB}"/>
              </a:ext>
            </a:extLst>
          </p:cNvPr>
          <p:cNvSpPr/>
          <p:nvPr/>
        </p:nvSpPr>
        <p:spPr>
          <a:xfrm>
            <a:off x="7043201" y="4006930"/>
            <a:ext cx="792534" cy="792534"/>
          </a:xfrm>
          <a:prstGeom prst="ellipse">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484" name="Freeform: Shape 483">
            <a:extLst>
              <a:ext uri="{FF2B5EF4-FFF2-40B4-BE49-F238E27FC236}">
                <a16:creationId xmlns:a16="http://schemas.microsoft.com/office/drawing/2014/main" id="{C31AA166-A65A-4620-9049-B221E5D54AD2}"/>
              </a:ext>
            </a:extLst>
          </p:cNvPr>
          <p:cNvSpPr/>
          <p:nvPr/>
        </p:nvSpPr>
        <p:spPr>
          <a:xfrm>
            <a:off x="347408" y="1576706"/>
            <a:ext cx="1064136" cy="1064136"/>
          </a:xfrm>
          <a:custGeom>
            <a:avLst/>
            <a:gdLst>
              <a:gd name="connsiteX0" fmla="*/ 532068 w 1064136"/>
              <a:gd name="connsiteY0" fmla="*/ 0 h 1064136"/>
              <a:gd name="connsiteX1" fmla="*/ 1064136 w 1064136"/>
              <a:gd name="connsiteY1" fmla="*/ 532068 h 1064136"/>
              <a:gd name="connsiteX2" fmla="*/ 532068 w 1064136"/>
              <a:gd name="connsiteY2" fmla="*/ 1064136 h 1064136"/>
              <a:gd name="connsiteX3" fmla="*/ 0 w 1064136"/>
              <a:gd name="connsiteY3" fmla="*/ 532068 h 1064136"/>
              <a:gd name="connsiteX4" fmla="*/ 532068 w 1064136"/>
              <a:gd name="connsiteY4" fmla="*/ 0 h 10641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4136" h="1064136">
                <a:moveTo>
                  <a:pt x="532068" y="0"/>
                </a:moveTo>
                <a:cubicBezTo>
                  <a:pt x="825921" y="0"/>
                  <a:pt x="1064136" y="238215"/>
                  <a:pt x="1064136" y="532068"/>
                </a:cubicBezTo>
                <a:cubicBezTo>
                  <a:pt x="1064136" y="825921"/>
                  <a:pt x="825921" y="1064136"/>
                  <a:pt x="532068" y="1064136"/>
                </a:cubicBezTo>
                <a:cubicBezTo>
                  <a:pt x="238215" y="1064136"/>
                  <a:pt x="0" y="825921"/>
                  <a:pt x="0" y="532068"/>
                </a:cubicBezTo>
                <a:cubicBezTo>
                  <a:pt x="0" y="238215"/>
                  <a:pt x="238215" y="0"/>
                  <a:pt x="532068" y="0"/>
                </a:cubicBezTo>
                <a:close/>
              </a:path>
            </a:pathLst>
          </a:cu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grpSp>
        <p:nvGrpSpPr>
          <p:cNvPr id="102" name="Group 7">
            <a:extLst>
              <a:ext uri="{FF2B5EF4-FFF2-40B4-BE49-F238E27FC236}">
                <a16:creationId xmlns:a16="http://schemas.microsoft.com/office/drawing/2014/main" id="{9CC37E7D-D278-4F0B-83C2-23A2C5DEAC34}"/>
              </a:ext>
            </a:extLst>
          </p:cNvPr>
          <p:cNvGrpSpPr>
            <a:grpSpLocks noChangeAspect="1"/>
          </p:cNvGrpSpPr>
          <p:nvPr/>
        </p:nvGrpSpPr>
        <p:grpSpPr bwMode="auto">
          <a:xfrm>
            <a:off x="2087178" y="3338257"/>
            <a:ext cx="755695" cy="750447"/>
            <a:chOff x="1282" y="2081"/>
            <a:chExt cx="576" cy="572"/>
          </a:xfrm>
        </p:grpSpPr>
        <p:sp>
          <p:nvSpPr>
            <p:cNvPr id="103" name="AutoShape 6">
              <a:extLst>
                <a:ext uri="{FF2B5EF4-FFF2-40B4-BE49-F238E27FC236}">
                  <a16:creationId xmlns:a16="http://schemas.microsoft.com/office/drawing/2014/main" id="{A5B39331-EEF2-4F3A-8CE9-1B87DAB8A314}"/>
                </a:ext>
              </a:extLst>
            </p:cNvPr>
            <p:cNvSpPr>
              <a:spLocks noChangeAspect="1" noChangeArrowheads="1" noTextEdit="1"/>
            </p:cNvSpPr>
            <p:nvPr/>
          </p:nvSpPr>
          <p:spPr bwMode="auto">
            <a:xfrm>
              <a:off x="1282" y="2081"/>
              <a:ext cx="572" cy="5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104" name="Freeform 8">
              <a:extLst>
                <a:ext uri="{FF2B5EF4-FFF2-40B4-BE49-F238E27FC236}">
                  <a16:creationId xmlns:a16="http://schemas.microsoft.com/office/drawing/2014/main" id="{DF412A3F-16BD-4D87-A779-9D5E5B627F87}"/>
                </a:ext>
              </a:extLst>
            </p:cNvPr>
            <p:cNvSpPr>
              <a:spLocks noEditPoints="1"/>
            </p:cNvSpPr>
            <p:nvPr/>
          </p:nvSpPr>
          <p:spPr bwMode="auto">
            <a:xfrm>
              <a:off x="1340" y="2135"/>
              <a:ext cx="460" cy="460"/>
            </a:xfrm>
            <a:custGeom>
              <a:avLst/>
              <a:gdLst>
                <a:gd name="T0" fmla="*/ 64 w 128"/>
                <a:gd name="T1" fmla="*/ 6 h 128"/>
                <a:gd name="T2" fmla="*/ 122 w 128"/>
                <a:gd name="T3" fmla="*/ 64 h 128"/>
                <a:gd name="T4" fmla="*/ 64 w 128"/>
                <a:gd name="T5" fmla="*/ 122 h 128"/>
                <a:gd name="T6" fmla="*/ 6 w 128"/>
                <a:gd name="T7" fmla="*/ 64 h 128"/>
                <a:gd name="T8" fmla="*/ 64 w 128"/>
                <a:gd name="T9" fmla="*/ 6 h 128"/>
                <a:gd name="T10" fmla="*/ 64 w 128"/>
                <a:gd name="T11" fmla="*/ 0 h 128"/>
                <a:gd name="T12" fmla="*/ 0 w 128"/>
                <a:gd name="T13" fmla="*/ 64 h 128"/>
                <a:gd name="T14" fmla="*/ 64 w 128"/>
                <a:gd name="T15" fmla="*/ 128 h 128"/>
                <a:gd name="T16" fmla="*/ 128 w 128"/>
                <a:gd name="T17" fmla="*/ 64 h 128"/>
                <a:gd name="T18" fmla="*/ 64 w 128"/>
                <a:gd name="T19"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8" h="128">
                  <a:moveTo>
                    <a:pt x="64" y="6"/>
                  </a:moveTo>
                  <a:cubicBezTo>
                    <a:pt x="96" y="6"/>
                    <a:pt x="122" y="32"/>
                    <a:pt x="122" y="64"/>
                  </a:cubicBezTo>
                  <a:cubicBezTo>
                    <a:pt x="122" y="96"/>
                    <a:pt x="96" y="122"/>
                    <a:pt x="64" y="122"/>
                  </a:cubicBezTo>
                  <a:cubicBezTo>
                    <a:pt x="32" y="122"/>
                    <a:pt x="6" y="96"/>
                    <a:pt x="6" y="64"/>
                  </a:cubicBezTo>
                  <a:cubicBezTo>
                    <a:pt x="6" y="32"/>
                    <a:pt x="32" y="6"/>
                    <a:pt x="64" y="6"/>
                  </a:cubicBezTo>
                  <a:moveTo>
                    <a:pt x="64" y="0"/>
                  </a:moveTo>
                  <a:cubicBezTo>
                    <a:pt x="29" y="0"/>
                    <a:pt x="0" y="29"/>
                    <a:pt x="0" y="64"/>
                  </a:cubicBezTo>
                  <a:cubicBezTo>
                    <a:pt x="0" y="99"/>
                    <a:pt x="29" y="128"/>
                    <a:pt x="64" y="128"/>
                  </a:cubicBezTo>
                  <a:cubicBezTo>
                    <a:pt x="99" y="128"/>
                    <a:pt x="128" y="99"/>
                    <a:pt x="128" y="64"/>
                  </a:cubicBezTo>
                  <a:cubicBezTo>
                    <a:pt x="128" y="29"/>
                    <a:pt x="99" y="0"/>
                    <a:pt x="64" y="0"/>
                  </a:cubicBezTo>
                  <a:close/>
                </a:path>
              </a:pathLst>
            </a:custGeom>
            <a:solidFill>
              <a:schemeClr val="tx1"/>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105" name="Freeform 9">
              <a:extLst>
                <a:ext uri="{FF2B5EF4-FFF2-40B4-BE49-F238E27FC236}">
                  <a16:creationId xmlns:a16="http://schemas.microsoft.com/office/drawing/2014/main" id="{E9ADB135-3F05-4E4E-ADB8-6A9DB2D03168}"/>
                </a:ext>
              </a:extLst>
            </p:cNvPr>
            <p:cNvSpPr>
              <a:spLocks/>
            </p:cNvSpPr>
            <p:nvPr/>
          </p:nvSpPr>
          <p:spPr bwMode="auto">
            <a:xfrm>
              <a:off x="1358" y="2365"/>
              <a:ext cx="140" cy="277"/>
            </a:xfrm>
            <a:custGeom>
              <a:avLst/>
              <a:gdLst>
                <a:gd name="T0" fmla="*/ 0 w 140"/>
                <a:gd name="T1" fmla="*/ 0 h 277"/>
                <a:gd name="T2" fmla="*/ 140 w 140"/>
                <a:gd name="T3" fmla="*/ 0 h 277"/>
                <a:gd name="T4" fmla="*/ 140 w 140"/>
                <a:gd name="T5" fmla="*/ 277 h 277"/>
              </a:gdLst>
              <a:ahLst/>
              <a:cxnLst>
                <a:cxn ang="0">
                  <a:pos x="T0" y="T1"/>
                </a:cxn>
                <a:cxn ang="0">
                  <a:pos x="T2" y="T3"/>
                </a:cxn>
                <a:cxn ang="0">
                  <a:pos x="T4" y="T5"/>
                </a:cxn>
              </a:cxnLst>
              <a:rect l="0" t="0" r="r" b="b"/>
              <a:pathLst>
                <a:path w="140" h="277">
                  <a:moveTo>
                    <a:pt x="0" y="0"/>
                  </a:moveTo>
                  <a:lnTo>
                    <a:pt x="140" y="0"/>
                  </a:lnTo>
                  <a:lnTo>
                    <a:pt x="140" y="277"/>
                  </a:ln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106" name="Freeform 10">
              <a:extLst>
                <a:ext uri="{FF2B5EF4-FFF2-40B4-BE49-F238E27FC236}">
                  <a16:creationId xmlns:a16="http://schemas.microsoft.com/office/drawing/2014/main" id="{AB721F3B-8C33-4F18-B54A-7F9DD22BCDE0}"/>
                </a:ext>
              </a:extLst>
            </p:cNvPr>
            <p:cNvSpPr>
              <a:spLocks/>
            </p:cNvSpPr>
            <p:nvPr/>
          </p:nvSpPr>
          <p:spPr bwMode="auto">
            <a:xfrm>
              <a:off x="1642" y="2365"/>
              <a:ext cx="144" cy="277"/>
            </a:xfrm>
            <a:custGeom>
              <a:avLst/>
              <a:gdLst>
                <a:gd name="T0" fmla="*/ 144 w 144"/>
                <a:gd name="T1" fmla="*/ 0 h 277"/>
                <a:gd name="T2" fmla="*/ 0 w 144"/>
                <a:gd name="T3" fmla="*/ 0 h 277"/>
                <a:gd name="T4" fmla="*/ 0 w 144"/>
                <a:gd name="T5" fmla="*/ 277 h 277"/>
              </a:gdLst>
              <a:ahLst/>
              <a:cxnLst>
                <a:cxn ang="0">
                  <a:pos x="T0" y="T1"/>
                </a:cxn>
                <a:cxn ang="0">
                  <a:pos x="T2" y="T3"/>
                </a:cxn>
                <a:cxn ang="0">
                  <a:pos x="T4" y="T5"/>
                </a:cxn>
              </a:cxnLst>
              <a:rect l="0" t="0" r="r" b="b"/>
              <a:pathLst>
                <a:path w="144" h="277">
                  <a:moveTo>
                    <a:pt x="144" y="0"/>
                  </a:moveTo>
                  <a:lnTo>
                    <a:pt x="0" y="0"/>
                  </a:lnTo>
                  <a:lnTo>
                    <a:pt x="0" y="277"/>
                  </a:ln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107" name="Line 11">
              <a:extLst>
                <a:ext uri="{FF2B5EF4-FFF2-40B4-BE49-F238E27FC236}">
                  <a16:creationId xmlns:a16="http://schemas.microsoft.com/office/drawing/2014/main" id="{0CA1398F-9033-441C-8BD4-A054B0D4DCB5}"/>
                </a:ext>
              </a:extLst>
            </p:cNvPr>
            <p:cNvSpPr>
              <a:spLocks noChangeShapeType="1"/>
            </p:cNvSpPr>
            <p:nvPr/>
          </p:nvSpPr>
          <p:spPr bwMode="auto">
            <a:xfrm>
              <a:off x="1570" y="2157"/>
              <a:ext cx="0" cy="485"/>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108" name="Oval 12">
              <a:extLst>
                <a:ext uri="{FF2B5EF4-FFF2-40B4-BE49-F238E27FC236}">
                  <a16:creationId xmlns:a16="http://schemas.microsoft.com/office/drawing/2014/main" id="{27590148-FD3A-492E-9E14-36FD12B3D5E0}"/>
                </a:ext>
              </a:extLst>
            </p:cNvPr>
            <p:cNvSpPr>
              <a:spLocks noChangeArrowheads="1"/>
            </p:cNvSpPr>
            <p:nvPr/>
          </p:nvSpPr>
          <p:spPr bwMode="auto">
            <a:xfrm>
              <a:off x="1289" y="2300"/>
              <a:ext cx="133" cy="1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110" name="Freeform 13">
              <a:extLst>
                <a:ext uri="{FF2B5EF4-FFF2-40B4-BE49-F238E27FC236}">
                  <a16:creationId xmlns:a16="http://schemas.microsoft.com/office/drawing/2014/main" id="{1FC30D72-F6EE-42B5-8F9C-3B00E19D8C5D}"/>
                </a:ext>
              </a:extLst>
            </p:cNvPr>
            <p:cNvSpPr>
              <a:spLocks/>
            </p:cNvSpPr>
            <p:nvPr/>
          </p:nvSpPr>
          <p:spPr bwMode="auto">
            <a:xfrm>
              <a:off x="1289" y="2300"/>
              <a:ext cx="119" cy="126"/>
            </a:xfrm>
            <a:custGeom>
              <a:avLst/>
              <a:gdLst>
                <a:gd name="T0" fmla="*/ 33 w 33"/>
                <a:gd name="T1" fmla="*/ 7 h 35"/>
                <a:gd name="T2" fmla="*/ 18 w 33"/>
                <a:gd name="T3" fmla="*/ 0 h 35"/>
                <a:gd name="T4" fmla="*/ 0 w 33"/>
                <a:gd name="T5" fmla="*/ 18 h 35"/>
                <a:gd name="T6" fmla="*/ 12 w 33"/>
                <a:gd name="T7" fmla="*/ 35 h 35"/>
                <a:gd name="T8" fmla="*/ 33 w 33"/>
                <a:gd name="T9" fmla="*/ 7 h 35"/>
              </a:gdLst>
              <a:ahLst/>
              <a:cxnLst>
                <a:cxn ang="0">
                  <a:pos x="T0" y="T1"/>
                </a:cxn>
                <a:cxn ang="0">
                  <a:pos x="T2" y="T3"/>
                </a:cxn>
                <a:cxn ang="0">
                  <a:pos x="T4" y="T5"/>
                </a:cxn>
                <a:cxn ang="0">
                  <a:pos x="T6" y="T7"/>
                </a:cxn>
                <a:cxn ang="0">
                  <a:pos x="T8" y="T9"/>
                </a:cxn>
              </a:cxnLst>
              <a:rect l="0" t="0" r="r" b="b"/>
              <a:pathLst>
                <a:path w="33" h="35">
                  <a:moveTo>
                    <a:pt x="33" y="7"/>
                  </a:moveTo>
                  <a:cubicBezTo>
                    <a:pt x="30" y="2"/>
                    <a:pt x="24" y="0"/>
                    <a:pt x="18" y="0"/>
                  </a:cubicBezTo>
                  <a:cubicBezTo>
                    <a:pt x="8" y="0"/>
                    <a:pt x="0" y="8"/>
                    <a:pt x="0" y="18"/>
                  </a:cubicBezTo>
                  <a:cubicBezTo>
                    <a:pt x="0" y="26"/>
                    <a:pt x="5" y="32"/>
                    <a:pt x="12" y="35"/>
                  </a:cubicBezTo>
                  <a:cubicBezTo>
                    <a:pt x="12" y="22"/>
                    <a:pt x="21" y="10"/>
                    <a:pt x="33" y="7"/>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111" name="Freeform 14">
              <a:extLst>
                <a:ext uri="{FF2B5EF4-FFF2-40B4-BE49-F238E27FC236}">
                  <a16:creationId xmlns:a16="http://schemas.microsoft.com/office/drawing/2014/main" id="{3981FA01-A68C-4096-AB63-645492CD9E51}"/>
                </a:ext>
              </a:extLst>
            </p:cNvPr>
            <p:cNvSpPr>
              <a:spLocks noEditPoints="1"/>
            </p:cNvSpPr>
            <p:nvPr/>
          </p:nvSpPr>
          <p:spPr bwMode="auto">
            <a:xfrm>
              <a:off x="1282" y="2293"/>
              <a:ext cx="148" cy="144"/>
            </a:xfrm>
            <a:custGeom>
              <a:avLst/>
              <a:gdLst>
                <a:gd name="T0" fmla="*/ 21 w 41"/>
                <a:gd name="T1" fmla="*/ 5 h 40"/>
                <a:gd name="T2" fmla="*/ 36 w 41"/>
                <a:gd name="T3" fmla="*/ 20 h 40"/>
                <a:gd name="T4" fmla="*/ 21 w 41"/>
                <a:gd name="T5" fmla="*/ 36 h 40"/>
                <a:gd name="T6" fmla="*/ 6 w 41"/>
                <a:gd name="T7" fmla="*/ 20 h 40"/>
                <a:gd name="T8" fmla="*/ 21 w 41"/>
                <a:gd name="T9" fmla="*/ 5 h 40"/>
                <a:gd name="T10" fmla="*/ 21 w 41"/>
                <a:gd name="T11" fmla="*/ 0 h 40"/>
                <a:gd name="T12" fmla="*/ 0 w 41"/>
                <a:gd name="T13" fmla="*/ 20 h 40"/>
                <a:gd name="T14" fmla="*/ 21 w 41"/>
                <a:gd name="T15" fmla="*/ 40 h 40"/>
                <a:gd name="T16" fmla="*/ 41 w 41"/>
                <a:gd name="T17" fmla="*/ 20 h 40"/>
                <a:gd name="T18" fmla="*/ 21 w 41"/>
                <a:gd name="T19"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 h="40">
                  <a:moveTo>
                    <a:pt x="21" y="5"/>
                  </a:moveTo>
                  <a:cubicBezTo>
                    <a:pt x="29" y="5"/>
                    <a:pt x="36" y="12"/>
                    <a:pt x="36" y="20"/>
                  </a:cubicBezTo>
                  <a:cubicBezTo>
                    <a:pt x="36" y="29"/>
                    <a:pt x="29" y="36"/>
                    <a:pt x="21" y="36"/>
                  </a:cubicBezTo>
                  <a:cubicBezTo>
                    <a:pt x="12" y="36"/>
                    <a:pt x="6" y="29"/>
                    <a:pt x="6" y="20"/>
                  </a:cubicBezTo>
                  <a:cubicBezTo>
                    <a:pt x="6" y="12"/>
                    <a:pt x="12" y="5"/>
                    <a:pt x="21" y="5"/>
                  </a:cubicBezTo>
                  <a:moveTo>
                    <a:pt x="21" y="0"/>
                  </a:moveTo>
                  <a:cubicBezTo>
                    <a:pt x="10" y="0"/>
                    <a:pt x="0" y="9"/>
                    <a:pt x="0" y="20"/>
                  </a:cubicBezTo>
                  <a:cubicBezTo>
                    <a:pt x="0" y="31"/>
                    <a:pt x="10" y="40"/>
                    <a:pt x="21" y="40"/>
                  </a:cubicBezTo>
                  <a:cubicBezTo>
                    <a:pt x="32" y="40"/>
                    <a:pt x="41" y="31"/>
                    <a:pt x="41" y="20"/>
                  </a:cubicBezTo>
                  <a:cubicBezTo>
                    <a:pt x="41" y="9"/>
                    <a:pt x="32" y="0"/>
                    <a:pt x="21"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112" name="Oval 15">
              <a:extLst>
                <a:ext uri="{FF2B5EF4-FFF2-40B4-BE49-F238E27FC236}">
                  <a16:creationId xmlns:a16="http://schemas.microsoft.com/office/drawing/2014/main" id="{D5433724-7E97-4CAA-9808-75AC9E21AA07}"/>
                </a:ext>
              </a:extLst>
            </p:cNvPr>
            <p:cNvSpPr>
              <a:spLocks noChangeArrowheads="1"/>
            </p:cNvSpPr>
            <p:nvPr/>
          </p:nvSpPr>
          <p:spPr bwMode="auto">
            <a:xfrm>
              <a:off x="1505" y="2092"/>
              <a:ext cx="130" cy="12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113" name="Freeform 16">
              <a:extLst>
                <a:ext uri="{FF2B5EF4-FFF2-40B4-BE49-F238E27FC236}">
                  <a16:creationId xmlns:a16="http://schemas.microsoft.com/office/drawing/2014/main" id="{DAE4C6E7-85DF-433C-8211-76E9947A3ECD}"/>
                </a:ext>
              </a:extLst>
            </p:cNvPr>
            <p:cNvSpPr>
              <a:spLocks/>
            </p:cNvSpPr>
            <p:nvPr/>
          </p:nvSpPr>
          <p:spPr bwMode="auto">
            <a:xfrm>
              <a:off x="1505" y="2092"/>
              <a:ext cx="115" cy="122"/>
            </a:xfrm>
            <a:custGeom>
              <a:avLst/>
              <a:gdLst>
                <a:gd name="T0" fmla="*/ 32 w 32"/>
                <a:gd name="T1" fmla="*/ 7 h 34"/>
                <a:gd name="T2" fmla="*/ 18 w 32"/>
                <a:gd name="T3" fmla="*/ 0 h 34"/>
                <a:gd name="T4" fmla="*/ 0 w 32"/>
                <a:gd name="T5" fmla="*/ 18 h 34"/>
                <a:gd name="T6" fmla="*/ 11 w 32"/>
                <a:gd name="T7" fmla="*/ 34 h 34"/>
                <a:gd name="T8" fmla="*/ 32 w 32"/>
                <a:gd name="T9" fmla="*/ 7 h 34"/>
              </a:gdLst>
              <a:ahLst/>
              <a:cxnLst>
                <a:cxn ang="0">
                  <a:pos x="T0" y="T1"/>
                </a:cxn>
                <a:cxn ang="0">
                  <a:pos x="T2" y="T3"/>
                </a:cxn>
                <a:cxn ang="0">
                  <a:pos x="T4" y="T5"/>
                </a:cxn>
                <a:cxn ang="0">
                  <a:pos x="T6" y="T7"/>
                </a:cxn>
                <a:cxn ang="0">
                  <a:pos x="T8" y="T9"/>
                </a:cxn>
              </a:cxnLst>
              <a:rect l="0" t="0" r="r" b="b"/>
              <a:pathLst>
                <a:path w="32" h="34">
                  <a:moveTo>
                    <a:pt x="32" y="7"/>
                  </a:moveTo>
                  <a:cubicBezTo>
                    <a:pt x="29" y="2"/>
                    <a:pt x="24" y="0"/>
                    <a:pt x="18" y="0"/>
                  </a:cubicBezTo>
                  <a:cubicBezTo>
                    <a:pt x="8" y="0"/>
                    <a:pt x="0" y="8"/>
                    <a:pt x="0" y="18"/>
                  </a:cubicBezTo>
                  <a:cubicBezTo>
                    <a:pt x="0" y="25"/>
                    <a:pt x="4" y="32"/>
                    <a:pt x="11" y="34"/>
                  </a:cubicBezTo>
                  <a:cubicBezTo>
                    <a:pt x="12" y="21"/>
                    <a:pt x="20" y="10"/>
                    <a:pt x="32" y="7"/>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114" name="Freeform 17">
              <a:extLst>
                <a:ext uri="{FF2B5EF4-FFF2-40B4-BE49-F238E27FC236}">
                  <a16:creationId xmlns:a16="http://schemas.microsoft.com/office/drawing/2014/main" id="{117D2ECE-16DC-465E-A0AD-FB756E3A38C4}"/>
                </a:ext>
              </a:extLst>
            </p:cNvPr>
            <p:cNvSpPr>
              <a:spLocks noEditPoints="1"/>
            </p:cNvSpPr>
            <p:nvPr/>
          </p:nvSpPr>
          <p:spPr bwMode="auto">
            <a:xfrm>
              <a:off x="1498" y="2081"/>
              <a:ext cx="144" cy="147"/>
            </a:xfrm>
            <a:custGeom>
              <a:avLst/>
              <a:gdLst>
                <a:gd name="T0" fmla="*/ 20 w 40"/>
                <a:gd name="T1" fmla="*/ 6 h 41"/>
                <a:gd name="T2" fmla="*/ 35 w 40"/>
                <a:gd name="T3" fmla="*/ 21 h 41"/>
                <a:gd name="T4" fmla="*/ 20 w 40"/>
                <a:gd name="T5" fmla="*/ 36 h 41"/>
                <a:gd name="T6" fmla="*/ 5 w 40"/>
                <a:gd name="T7" fmla="*/ 21 h 41"/>
                <a:gd name="T8" fmla="*/ 20 w 40"/>
                <a:gd name="T9" fmla="*/ 6 h 41"/>
                <a:gd name="T10" fmla="*/ 20 w 40"/>
                <a:gd name="T11" fmla="*/ 0 h 41"/>
                <a:gd name="T12" fmla="*/ 0 w 40"/>
                <a:gd name="T13" fmla="*/ 21 h 41"/>
                <a:gd name="T14" fmla="*/ 20 w 40"/>
                <a:gd name="T15" fmla="*/ 41 h 41"/>
                <a:gd name="T16" fmla="*/ 40 w 40"/>
                <a:gd name="T17" fmla="*/ 21 h 41"/>
                <a:gd name="T18" fmla="*/ 20 w 40"/>
                <a:gd name="T19"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 h="41">
                  <a:moveTo>
                    <a:pt x="20" y="6"/>
                  </a:moveTo>
                  <a:cubicBezTo>
                    <a:pt x="28" y="6"/>
                    <a:pt x="35" y="13"/>
                    <a:pt x="35" y="21"/>
                  </a:cubicBezTo>
                  <a:cubicBezTo>
                    <a:pt x="35" y="29"/>
                    <a:pt x="28" y="36"/>
                    <a:pt x="20" y="36"/>
                  </a:cubicBezTo>
                  <a:cubicBezTo>
                    <a:pt x="12" y="36"/>
                    <a:pt x="5" y="29"/>
                    <a:pt x="5" y="21"/>
                  </a:cubicBezTo>
                  <a:cubicBezTo>
                    <a:pt x="5" y="13"/>
                    <a:pt x="12" y="6"/>
                    <a:pt x="20" y="6"/>
                  </a:cubicBezTo>
                  <a:moveTo>
                    <a:pt x="20" y="0"/>
                  </a:moveTo>
                  <a:cubicBezTo>
                    <a:pt x="9" y="0"/>
                    <a:pt x="0" y="9"/>
                    <a:pt x="0" y="21"/>
                  </a:cubicBezTo>
                  <a:cubicBezTo>
                    <a:pt x="0" y="32"/>
                    <a:pt x="9" y="41"/>
                    <a:pt x="20" y="41"/>
                  </a:cubicBezTo>
                  <a:cubicBezTo>
                    <a:pt x="31" y="41"/>
                    <a:pt x="40" y="32"/>
                    <a:pt x="40" y="21"/>
                  </a:cubicBezTo>
                  <a:cubicBezTo>
                    <a:pt x="40" y="9"/>
                    <a:pt x="31" y="0"/>
                    <a:pt x="20"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117" name="Oval 18">
              <a:extLst>
                <a:ext uri="{FF2B5EF4-FFF2-40B4-BE49-F238E27FC236}">
                  <a16:creationId xmlns:a16="http://schemas.microsoft.com/office/drawing/2014/main" id="{B946C73A-CE7B-431D-B964-90F8DE264B6C}"/>
                </a:ext>
              </a:extLst>
            </p:cNvPr>
            <p:cNvSpPr>
              <a:spLocks noChangeArrowheads="1"/>
            </p:cNvSpPr>
            <p:nvPr/>
          </p:nvSpPr>
          <p:spPr bwMode="auto">
            <a:xfrm>
              <a:off x="1721" y="2300"/>
              <a:ext cx="129" cy="1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118" name="Freeform 19">
              <a:extLst>
                <a:ext uri="{FF2B5EF4-FFF2-40B4-BE49-F238E27FC236}">
                  <a16:creationId xmlns:a16="http://schemas.microsoft.com/office/drawing/2014/main" id="{6EA855C4-FA83-47A1-9614-1F54FE06013F}"/>
                </a:ext>
              </a:extLst>
            </p:cNvPr>
            <p:cNvSpPr>
              <a:spLocks/>
            </p:cNvSpPr>
            <p:nvPr/>
          </p:nvSpPr>
          <p:spPr bwMode="auto">
            <a:xfrm>
              <a:off x="1721" y="2300"/>
              <a:ext cx="115" cy="126"/>
            </a:xfrm>
            <a:custGeom>
              <a:avLst/>
              <a:gdLst>
                <a:gd name="T0" fmla="*/ 32 w 32"/>
                <a:gd name="T1" fmla="*/ 7 h 35"/>
                <a:gd name="T2" fmla="*/ 18 w 32"/>
                <a:gd name="T3" fmla="*/ 0 h 35"/>
                <a:gd name="T4" fmla="*/ 0 w 32"/>
                <a:gd name="T5" fmla="*/ 18 h 35"/>
                <a:gd name="T6" fmla="*/ 11 w 32"/>
                <a:gd name="T7" fmla="*/ 35 h 35"/>
                <a:gd name="T8" fmla="*/ 32 w 32"/>
                <a:gd name="T9" fmla="*/ 7 h 35"/>
              </a:gdLst>
              <a:ahLst/>
              <a:cxnLst>
                <a:cxn ang="0">
                  <a:pos x="T0" y="T1"/>
                </a:cxn>
                <a:cxn ang="0">
                  <a:pos x="T2" y="T3"/>
                </a:cxn>
                <a:cxn ang="0">
                  <a:pos x="T4" y="T5"/>
                </a:cxn>
                <a:cxn ang="0">
                  <a:pos x="T6" y="T7"/>
                </a:cxn>
                <a:cxn ang="0">
                  <a:pos x="T8" y="T9"/>
                </a:cxn>
              </a:cxnLst>
              <a:rect l="0" t="0" r="r" b="b"/>
              <a:pathLst>
                <a:path w="32" h="35">
                  <a:moveTo>
                    <a:pt x="32" y="7"/>
                  </a:moveTo>
                  <a:cubicBezTo>
                    <a:pt x="28" y="3"/>
                    <a:pt x="23" y="0"/>
                    <a:pt x="18" y="0"/>
                  </a:cubicBezTo>
                  <a:cubicBezTo>
                    <a:pt x="8" y="0"/>
                    <a:pt x="0" y="8"/>
                    <a:pt x="0" y="18"/>
                  </a:cubicBezTo>
                  <a:cubicBezTo>
                    <a:pt x="0" y="26"/>
                    <a:pt x="4" y="32"/>
                    <a:pt x="11" y="35"/>
                  </a:cubicBezTo>
                  <a:cubicBezTo>
                    <a:pt x="12" y="22"/>
                    <a:pt x="20" y="11"/>
                    <a:pt x="32" y="7"/>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119" name="Freeform 20">
              <a:extLst>
                <a:ext uri="{FF2B5EF4-FFF2-40B4-BE49-F238E27FC236}">
                  <a16:creationId xmlns:a16="http://schemas.microsoft.com/office/drawing/2014/main" id="{821ACBB6-D7C8-449E-B69E-8C741983414E}"/>
                </a:ext>
              </a:extLst>
            </p:cNvPr>
            <p:cNvSpPr>
              <a:spLocks noEditPoints="1"/>
            </p:cNvSpPr>
            <p:nvPr/>
          </p:nvSpPr>
          <p:spPr bwMode="auto">
            <a:xfrm>
              <a:off x="1710" y="2293"/>
              <a:ext cx="148" cy="144"/>
            </a:xfrm>
            <a:custGeom>
              <a:avLst/>
              <a:gdLst>
                <a:gd name="T0" fmla="*/ 21 w 41"/>
                <a:gd name="T1" fmla="*/ 5 h 40"/>
                <a:gd name="T2" fmla="*/ 36 w 41"/>
                <a:gd name="T3" fmla="*/ 20 h 40"/>
                <a:gd name="T4" fmla="*/ 21 w 41"/>
                <a:gd name="T5" fmla="*/ 36 h 40"/>
                <a:gd name="T6" fmla="*/ 5 w 41"/>
                <a:gd name="T7" fmla="*/ 20 h 40"/>
                <a:gd name="T8" fmla="*/ 21 w 41"/>
                <a:gd name="T9" fmla="*/ 5 h 40"/>
                <a:gd name="T10" fmla="*/ 21 w 41"/>
                <a:gd name="T11" fmla="*/ 0 h 40"/>
                <a:gd name="T12" fmla="*/ 0 w 41"/>
                <a:gd name="T13" fmla="*/ 20 h 40"/>
                <a:gd name="T14" fmla="*/ 21 w 41"/>
                <a:gd name="T15" fmla="*/ 40 h 40"/>
                <a:gd name="T16" fmla="*/ 41 w 41"/>
                <a:gd name="T17" fmla="*/ 20 h 40"/>
                <a:gd name="T18" fmla="*/ 21 w 41"/>
                <a:gd name="T19"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 h="40">
                  <a:moveTo>
                    <a:pt x="21" y="5"/>
                  </a:moveTo>
                  <a:cubicBezTo>
                    <a:pt x="29" y="5"/>
                    <a:pt x="36" y="12"/>
                    <a:pt x="36" y="20"/>
                  </a:cubicBezTo>
                  <a:cubicBezTo>
                    <a:pt x="36" y="29"/>
                    <a:pt x="29" y="36"/>
                    <a:pt x="21" y="36"/>
                  </a:cubicBezTo>
                  <a:cubicBezTo>
                    <a:pt x="12" y="36"/>
                    <a:pt x="5" y="29"/>
                    <a:pt x="5" y="20"/>
                  </a:cubicBezTo>
                  <a:cubicBezTo>
                    <a:pt x="6" y="12"/>
                    <a:pt x="13" y="5"/>
                    <a:pt x="21" y="5"/>
                  </a:cubicBezTo>
                  <a:moveTo>
                    <a:pt x="21" y="0"/>
                  </a:moveTo>
                  <a:cubicBezTo>
                    <a:pt x="9" y="0"/>
                    <a:pt x="0" y="9"/>
                    <a:pt x="0" y="20"/>
                  </a:cubicBezTo>
                  <a:cubicBezTo>
                    <a:pt x="0" y="31"/>
                    <a:pt x="9" y="40"/>
                    <a:pt x="21" y="40"/>
                  </a:cubicBezTo>
                  <a:cubicBezTo>
                    <a:pt x="32" y="40"/>
                    <a:pt x="41" y="31"/>
                    <a:pt x="41" y="20"/>
                  </a:cubicBezTo>
                  <a:cubicBezTo>
                    <a:pt x="41" y="9"/>
                    <a:pt x="32" y="0"/>
                    <a:pt x="21"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grpSp>
      <p:grpSp>
        <p:nvGrpSpPr>
          <p:cNvPr id="120" name="Group 119">
            <a:extLst>
              <a:ext uri="{FF2B5EF4-FFF2-40B4-BE49-F238E27FC236}">
                <a16:creationId xmlns:a16="http://schemas.microsoft.com/office/drawing/2014/main" id="{15D96818-6D12-47C7-8AA2-3EFFD44BF984}"/>
              </a:ext>
            </a:extLst>
          </p:cNvPr>
          <p:cNvGrpSpPr/>
          <p:nvPr/>
        </p:nvGrpSpPr>
        <p:grpSpPr>
          <a:xfrm>
            <a:off x="7870117" y="3315236"/>
            <a:ext cx="424459" cy="300055"/>
            <a:chOff x="4335347" y="1124771"/>
            <a:chExt cx="424459" cy="300055"/>
          </a:xfrm>
        </p:grpSpPr>
        <p:grpSp>
          <p:nvGrpSpPr>
            <p:cNvPr id="522" name="Group 4">
              <a:extLst>
                <a:ext uri="{FF2B5EF4-FFF2-40B4-BE49-F238E27FC236}">
                  <a16:creationId xmlns:a16="http://schemas.microsoft.com/office/drawing/2014/main" id="{D6520A04-4E3D-4A5F-928B-093CDDBB3658}"/>
                </a:ext>
              </a:extLst>
            </p:cNvPr>
            <p:cNvGrpSpPr>
              <a:grpSpLocks noChangeAspect="1"/>
            </p:cNvGrpSpPr>
            <p:nvPr/>
          </p:nvGrpSpPr>
          <p:grpSpPr bwMode="auto">
            <a:xfrm rot="3600000">
              <a:off x="4334694" y="1147372"/>
              <a:ext cx="257342" cy="256036"/>
              <a:chOff x="3288" y="1765"/>
              <a:chExt cx="394" cy="392"/>
            </a:xfrm>
          </p:grpSpPr>
          <p:sp>
            <p:nvSpPr>
              <p:cNvPr id="523" name="Freeform 5">
                <a:extLst>
                  <a:ext uri="{FF2B5EF4-FFF2-40B4-BE49-F238E27FC236}">
                    <a16:creationId xmlns:a16="http://schemas.microsoft.com/office/drawing/2014/main" id="{71C1E2E2-B596-4D56-8457-B1610666AB73}"/>
                  </a:ext>
                </a:extLst>
              </p:cNvPr>
              <p:cNvSpPr>
                <a:spLocks/>
              </p:cNvSpPr>
              <p:nvPr/>
            </p:nvSpPr>
            <p:spPr bwMode="auto">
              <a:xfrm>
                <a:off x="3288" y="1765"/>
                <a:ext cx="312" cy="348"/>
              </a:xfrm>
              <a:custGeom>
                <a:avLst/>
                <a:gdLst>
                  <a:gd name="T0" fmla="*/ 296 w 312"/>
                  <a:gd name="T1" fmla="*/ 22 h 348"/>
                  <a:gd name="T2" fmla="*/ 257 w 312"/>
                  <a:gd name="T3" fmla="*/ 56 h 348"/>
                  <a:gd name="T4" fmla="*/ 248 w 312"/>
                  <a:gd name="T5" fmla="*/ 0 h 348"/>
                  <a:gd name="T6" fmla="*/ 152 w 312"/>
                  <a:gd name="T7" fmla="*/ 0 h 348"/>
                  <a:gd name="T8" fmla="*/ 142 w 312"/>
                  <a:gd name="T9" fmla="*/ 58 h 348"/>
                  <a:gd name="T10" fmla="*/ 92 w 312"/>
                  <a:gd name="T11" fmla="*/ 21 h 348"/>
                  <a:gd name="T12" fmla="*/ 24 w 312"/>
                  <a:gd name="T13" fmla="*/ 86 h 348"/>
                  <a:gd name="T14" fmla="*/ 62 w 312"/>
                  <a:gd name="T15" fmla="*/ 134 h 348"/>
                  <a:gd name="T16" fmla="*/ 0 w 312"/>
                  <a:gd name="T17" fmla="*/ 144 h 348"/>
                  <a:gd name="T18" fmla="*/ 0 w 312"/>
                  <a:gd name="T19" fmla="*/ 237 h 348"/>
                  <a:gd name="T20" fmla="*/ 64 w 312"/>
                  <a:gd name="T21" fmla="*/ 248 h 348"/>
                  <a:gd name="T22" fmla="*/ 24 w 312"/>
                  <a:gd name="T23" fmla="*/ 298 h 348"/>
                  <a:gd name="T24" fmla="*/ 75 w 312"/>
                  <a:gd name="T25" fmla="*/ 348 h 348"/>
                  <a:gd name="T26" fmla="*/ 312 w 312"/>
                  <a:gd name="T27" fmla="*/ 38 h 348"/>
                  <a:gd name="T28" fmla="*/ 296 w 312"/>
                  <a:gd name="T29" fmla="*/ 22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2" h="348">
                    <a:moveTo>
                      <a:pt x="296" y="22"/>
                    </a:moveTo>
                    <a:lnTo>
                      <a:pt x="257" y="56"/>
                    </a:lnTo>
                    <a:lnTo>
                      <a:pt x="248" y="0"/>
                    </a:lnTo>
                    <a:lnTo>
                      <a:pt x="152" y="0"/>
                    </a:lnTo>
                    <a:lnTo>
                      <a:pt x="142" y="58"/>
                    </a:lnTo>
                    <a:lnTo>
                      <a:pt x="92" y="21"/>
                    </a:lnTo>
                    <a:lnTo>
                      <a:pt x="24" y="86"/>
                    </a:lnTo>
                    <a:lnTo>
                      <a:pt x="62" y="134"/>
                    </a:lnTo>
                    <a:lnTo>
                      <a:pt x="0" y="144"/>
                    </a:lnTo>
                    <a:lnTo>
                      <a:pt x="0" y="237"/>
                    </a:lnTo>
                    <a:lnTo>
                      <a:pt x="64" y="248"/>
                    </a:lnTo>
                    <a:lnTo>
                      <a:pt x="24" y="298"/>
                    </a:lnTo>
                    <a:lnTo>
                      <a:pt x="75" y="348"/>
                    </a:lnTo>
                    <a:lnTo>
                      <a:pt x="312" y="38"/>
                    </a:lnTo>
                    <a:lnTo>
                      <a:pt x="296" y="22"/>
                    </a:lnTo>
                    <a:close/>
                  </a:path>
                </a:pathLst>
              </a:custGeom>
              <a:solidFill>
                <a:schemeClr val="tx1">
                  <a:alpha val="44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useBgFill="1">
            <p:nvSpPr>
              <p:cNvPr id="524" name="Oval 6">
                <a:extLst>
                  <a:ext uri="{FF2B5EF4-FFF2-40B4-BE49-F238E27FC236}">
                    <a16:creationId xmlns:a16="http://schemas.microsoft.com/office/drawing/2014/main" id="{331EE970-E9E2-4C2B-A5EE-D4B38BCF9C0E}"/>
                  </a:ext>
                </a:extLst>
              </p:cNvPr>
              <p:cNvSpPr>
                <a:spLocks noChangeArrowheads="1"/>
              </p:cNvSpPr>
              <p:nvPr/>
            </p:nvSpPr>
            <p:spPr bwMode="auto">
              <a:xfrm>
                <a:off x="3412" y="1888"/>
                <a:ext cx="146" cy="146"/>
              </a:xfrm>
              <a:prstGeom prst="ellipse">
                <a:avLst/>
              </a:prstGeom>
              <a:ln w="12700"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74746"/>
                  </a:solidFill>
                  <a:effectLst/>
                  <a:uLnTx/>
                  <a:uFillTx/>
                  <a:latin typeface="Arial"/>
                  <a:ea typeface="+mn-ea"/>
                  <a:cs typeface="+mn-cs"/>
                </a:endParaRPr>
              </a:p>
            </p:txBody>
          </p:sp>
          <p:sp>
            <p:nvSpPr>
              <p:cNvPr id="525" name="Freeform 7">
                <a:extLst>
                  <a:ext uri="{FF2B5EF4-FFF2-40B4-BE49-F238E27FC236}">
                    <a16:creationId xmlns:a16="http://schemas.microsoft.com/office/drawing/2014/main" id="{AD29FACB-0109-4F25-9E00-BC5D632B6D7F}"/>
                  </a:ext>
                </a:extLst>
              </p:cNvPr>
              <p:cNvSpPr>
                <a:spLocks/>
              </p:cNvSpPr>
              <p:nvPr/>
            </p:nvSpPr>
            <p:spPr bwMode="auto">
              <a:xfrm>
                <a:off x="3288" y="1765"/>
                <a:ext cx="394" cy="392"/>
              </a:xfrm>
              <a:custGeom>
                <a:avLst/>
                <a:gdLst>
                  <a:gd name="T0" fmla="*/ 152 w 394"/>
                  <a:gd name="T1" fmla="*/ 0 h 392"/>
                  <a:gd name="T2" fmla="*/ 248 w 394"/>
                  <a:gd name="T3" fmla="*/ 0 h 392"/>
                  <a:gd name="T4" fmla="*/ 257 w 394"/>
                  <a:gd name="T5" fmla="*/ 56 h 392"/>
                  <a:gd name="T6" fmla="*/ 296 w 394"/>
                  <a:gd name="T7" fmla="*/ 22 h 392"/>
                  <a:gd name="T8" fmla="*/ 369 w 394"/>
                  <a:gd name="T9" fmla="*/ 96 h 392"/>
                  <a:gd name="T10" fmla="*/ 336 w 394"/>
                  <a:gd name="T11" fmla="*/ 140 h 392"/>
                  <a:gd name="T12" fmla="*/ 394 w 394"/>
                  <a:gd name="T13" fmla="*/ 149 h 392"/>
                  <a:gd name="T14" fmla="*/ 394 w 394"/>
                  <a:gd name="T15" fmla="*/ 245 h 392"/>
                  <a:gd name="T16" fmla="*/ 336 w 394"/>
                  <a:gd name="T17" fmla="*/ 252 h 392"/>
                  <a:gd name="T18" fmla="*/ 376 w 394"/>
                  <a:gd name="T19" fmla="*/ 302 h 392"/>
                  <a:gd name="T20" fmla="*/ 306 w 394"/>
                  <a:gd name="T21" fmla="*/ 372 h 392"/>
                  <a:gd name="T22" fmla="*/ 255 w 394"/>
                  <a:gd name="T23" fmla="*/ 330 h 392"/>
                  <a:gd name="T24" fmla="*/ 246 w 394"/>
                  <a:gd name="T25" fmla="*/ 392 h 392"/>
                  <a:gd name="T26" fmla="*/ 152 w 394"/>
                  <a:gd name="T27" fmla="*/ 392 h 392"/>
                  <a:gd name="T28" fmla="*/ 141 w 394"/>
                  <a:gd name="T29" fmla="*/ 328 h 392"/>
                  <a:gd name="T30" fmla="*/ 92 w 394"/>
                  <a:gd name="T31" fmla="*/ 366 h 392"/>
                  <a:gd name="T32" fmla="*/ 24 w 394"/>
                  <a:gd name="T33" fmla="*/ 298 h 392"/>
                  <a:gd name="T34" fmla="*/ 64 w 394"/>
                  <a:gd name="T35" fmla="*/ 248 h 392"/>
                  <a:gd name="T36" fmla="*/ 0 w 394"/>
                  <a:gd name="T37" fmla="*/ 237 h 392"/>
                  <a:gd name="T38" fmla="*/ 0 w 394"/>
                  <a:gd name="T39" fmla="*/ 144 h 392"/>
                  <a:gd name="T40" fmla="*/ 62 w 394"/>
                  <a:gd name="T41" fmla="*/ 134 h 392"/>
                  <a:gd name="T42" fmla="*/ 24 w 394"/>
                  <a:gd name="T43" fmla="*/ 86 h 392"/>
                  <a:gd name="T44" fmla="*/ 92 w 394"/>
                  <a:gd name="T45" fmla="*/ 21 h 392"/>
                  <a:gd name="T46" fmla="*/ 142 w 394"/>
                  <a:gd name="T47" fmla="*/ 58 h 392"/>
                  <a:gd name="T48" fmla="*/ 152 w 394"/>
                  <a:gd name="T49" fmla="*/ 0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94" h="392">
                    <a:moveTo>
                      <a:pt x="152" y="0"/>
                    </a:moveTo>
                    <a:lnTo>
                      <a:pt x="248" y="0"/>
                    </a:lnTo>
                    <a:lnTo>
                      <a:pt x="257" y="56"/>
                    </a:lnTo>
                    <a:lnTo>
                      <a:pt x="296" y="22"/>
                    </a:lnTo>
                    <a:lnTo>
                      <a:pt x="369" y="96"/>
                    </a:lnTo>
                    <a:lnTo>
                      <a:pt x="336" y="140"/>
                    </a:lnTo>
                    <a:lnTo>
                      <a:pt x="394" y="149"/>
                    </a:lnTo>
                    <a:lnTo>
                      <a:pt x="394" y="245"/>
                    </a:lnTo>
                    <a:lnTo>
                      <a:pt x="336" y="252"/>
                    </a:lnTo>
                    <a:lnTo>
                      <a:pt x="376" y="302"/>
                    </a:lnTo>
                    <a:lnTo>
                      <a:pt x="306" y="372"/>
                    </a:lnTo>
                    <a:lnTo>
                      <a:pt x="255" y="330"/>
                    </a:lnTo>
                    <a:lnTo>
                      <a:pt x="246" y="392"/>
                    </a:lnTo>
                    <a:lnTo>
                      <a:pt x="152" y="392"/>
                    </a:lnTo>
                    <a:lnTo>
                      <a:pt x="141" y="328"/>
                    </a:lnTo>
                    <a:lnTo>
                      <a:pt x="92" y="366"/>
                    </a:lnTo>
                    <a:lnTo>
                      <a:pt x="24" y="298"/>
                    </a:lnTo>
                    <a:lnTo>
                      <a:pt x="64" y="248"/>
                    </a:lnTo>
                    <a:lnTo>
                      <a:pt x="0" y="237"/>
                    </a:lnTo>
                    <a:lnTo>
                      <a:pt x="0" y="144"/>
                    </a:lnTo>
                    <a:lnTo>
                      <a:pt x="62" y="134"/>
                    </a:lnTo>
                    <a:lnTo>
                      <a:pt x="24" y="86"/>
                    </a:lnTo>
                    <a:lnTo>
                      <a:pt x="92" y="21"/>
                    </a:lnTo>
                    <a:lnTo>
                      <a:pt x="142" y="58"/>
                    </a:lnTo>
                    <a:lnTo>
                      <a:pt x="152" y="0"/>
                    </a:lnTo>
                    <a:close/>
                  </a:path>
                </a:pathLst>
              </a:cu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74746"/>
                  </a:solidFill>
                  <a:effectLst/>
                  <a:uLnTx/>
                  <a:uFillTx/>
                  <a:latin typeface="Arial"/>
                  <a:ea typeface="+mn-ea"/>
                  <a:cs typeface="+mn-cs"/>
                </a:endParaRPr>
              </a:p>
            </p:txBody>
          </p:sp>
        </p:grpSp>
        <p:grpSp>
          <p:nvGrpSpPr>
            <p:cNvPr id="526" name="Group 4">
              <a:extLst>
                <a:ext uri="{FF2B5EF4-FFF2-40B4-BE49-F238E27FC236}">
                  <a16:creationId xmlns:a16="http://schemas.microsoft.com/office/drawing/2014/main" id="{A37A5FB2-93A2-474B-B76E-A7FFC8467508}"/>
                </a:ext>
              </a:extLst>
            </p:cNvPr>
            <p:cNvGrpSpPr>
              <a:grpSpLocks noChangeAspect="1"/>
            </p:cNvGrpSpPr>
            <p:nvPr/>
          </p:nvGrpSpPr>
          <p:grpSpPr bwMode="auto">
            <a:xfrm>
              <a:off x="4630482" y="1124771"/>
              <a:ext cx="129324" cy="128667"/>
              <a:chOff x="3288" y="1765"/>
              <a:chExt cx="394" cy="392"/>
            </a:xfrm>
          </p:grpSpPr>
          <p:sp>
            <p:nvSpPr>
              <p:cNvPr id="527" name="Freeform 5">
                <a:extLst>
                  <a:ext uri="{FF2B5EF4-FFF2-40B4-BE49-F238E27FC236}">
                    <a16:creationId xmlns:a16="http://schemas.microsoft.com/office/drawing/2014/main" id="{FBD883F9-1046-4D39-8D3F-271E25F4D099}"/>
                  </a:ext>
                </a:extLst>
              </p:cNvPr>
              <p:cNvSpPr>
                <a:spLocks/>
              </p:cNvSpPr>
              <p:nvPr/>
            </p:nvSpPr>
            <p:spPr bwMode="auto">
              <a:xfrm>
                <a:off x="3288" y="1765"/>
                <a:ext cx="312" cy="348"/>
              </a:xfrm>
              <a:custGeom>
                <a:avLst/>
                <a:gdLst>
                  <a:gd name="T0" fmla="*/ 296 w 312"/>
                  <a:gd name="T1" fmla="*/ 22 h 348"/>
                  <a:gd name="T2" fmla="*/ 257 w 312"/>
                  <a:gd name="T3" fmla="*/ 56 h 348"/>
                  <a:gd name="T4" fmla="*/ 248 w 312"/>
                  <a:gd name="T5" fmla="*/ 0 h 348"/>
                  <a:gd name="T6" fmla="*/ 152 w 312"/>
                  <a:gd name="T7" fmla="*/ 0 h 348"/>
                  <a:gd name="T8" fmla="*/ 142 w 312"/>
                  <a:gd name="T9" fmla="*/ 58 h 348"/>
                  <a:gd name="T10" fmla="*/ 92 w 312"/>
                  <a:gd name="T11" fmla="*/ 21 h 348"/>
                  <a:gd name="T12" fmla="*/ 24 w 312"/>
                  <a:gd name="T13" fmla="*/ 86 h 348"/>
                  <a:gd name="T14" fmla="*/ 62 w 312"/>
                  <a:gd name="T15" fmla="*/ 134 h 348"/>
                  <a:gd name="T16" fmla="*/ 0 w 312"/>
                  <a:gd name="T17" fmla="*/ 144 h 348"/>
                  <a:gd name="T18" fmla="*/ 0 w 312"/>
                  <a:gd name="T19" fmla="*/ 237 h 348"/>
                  <a:gd name="T20" fmla="*/ 64 w 312"/>
                  <a:gd name="T21" fmla="*/ 248 h 348"/>
                  <a:gd name="T22" fmla="*/ 24 w 312"/>
                  <a:gd name="T23" fmla="*/ 298 h 348"/>
                  <a:gd name="T24" fmla="*/ 75 w 312"/>
                  <a:gd name="T25" fmla="*/ 348 h 348"/>
                  <a:gd name="T26" fmla="*/ 312 w 312"/>
                  <a:gd name="T27" fmla="*/ 38 h 348"/>
                  <a:gd name="T28" fmla="*/ 296 w 312"/>
                  <a:gd name="T29" fmla="*/ 22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2" h="348">
                    <a:moveTo>
                      <a:pt x="296" y="22"/>
                    </a:moveTo>
                    <a:lnTo>
                      <a:pt x="257" y="56"/>
                    </a:lnTo>
                    <a:lnTo>
                      <a:pt x="248" y="0"/>
                    </a:lnTo>
                    <a:lnTo>
                      <a:pt x="152" y="0"/>
                    </a:lnTo>
                    <a:lnTo>
                      <a:pt x="142" y="58"/>
                    </a:lnTo>
                    <a:lnTo>
                      <a:pt x="92" y="21"/>
                    </a:lnTo>
                    <a:lnTo>
                      <a:pt x="24" y="86"/>
                    </a:lnTo>
                    <a:lnTo>
                      <a:pt x="62" y="134"/>
                    </a:lnTo>
                    <a:lnTo>
                      <a:pt x="0" y="144"/>
                    </a:lnTo>
                    <a:lnTo>
                      <a:pt x="0" y="237"/>
                    </a:lnTo>
                    <a:lnTo>
                      <a:pt x="64" y="248"/>
                    </a:lnTo>
                    <a:lnTo>
                      <a:pt x="24" y="298"/>
                    </a:lnTo>
                    <a:lnTo>
                      <a:pt x="75" y="348"/>
                    </a:lnTo>
                    <a:lnTo>
                      <a:pt x="312" y="38"/>
                    </a:lnTo>
                    <a:lnTo>
                      <a:pt x="296" y="22"/>
                    </a:lnTo>
                    <a:close/>
                  </a:path>
                </a:pathLst>
              </a:custGeom>
              <a:solidFill>
                <a:schemeClr val="tx1">
                  <a:alpha val="44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useBgFill="1">
            <p:nvSpPr>
              <p:cNvPr id="528" name="Oval 6">
                <a:extLst>
                  <a:ext uri="{FF2B5EF4-FFF2-40B4-BE49-F238E27FC236}">
                    <a16:creationId xmlns:a16="http://schemas.microsoft.com/office/drawing/2014/main" id="{D8D0C727-A6C9-4775-B712-DA04CDCCE2F8}"/>
                  </a:ext>
                </a:extLst>
              </p:cNvPr>
              <p:cNvSpPr>
                <a:spLocks noChangeArrowheads="1"/>
              </p:cNvSpPr>
              <p:nvPr/>
            </p:nvSpPr>
            <p:spPr bwMode="auto">
              <a:xfrm>
                <a:off x="3412" y="1888"/>
                <a:ext cx="146" cy="146"/>
              </a:xfrm>
              <a:prstGeom prst="ellipse">
                <a:avLst/>
              </a:prstGeom>
              <a:ln w="12700"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74746"/>
                  </a:solidFill>
                  <a:effectLst/>
                  <a:uLnTx/>
                  <a:uFillTx/>
                  <a:latin typeface="Arial"/>
                  <a:ea typeface="+mn-ea"/>
                  <a:cs typeface="+mn-cs"/>
                </a:endParaRPr>
              </a:p>
            </p:txBody>
          </p:sp>
          <p:sp>
            <p:nvSpPr>
              <p:cNvPr id="529" name="Freeform 7">
                <a:extLst>
                  <a:ext uri="{FF2B5EF4-FFF2-40B4-BE49-F238E27FC236}">
                    <a16:creationId xmlns:a16="http://schemas.microsoft.com/office/drawing/2014/main" id="{625D2DA4-AC2A-45ED-85A6-7DC30808355B}"/>
                  </a:ext>
                </a:extLst>
              </p:cNvPr>
              <p:cNvSpPr>
                <a:spLocks/>
              </p:cNvSpPr>
              <p:nvPr/>
            </p:nvSpPr>
            <p:spPr bwMode="auto">
              <a:xfrm>
                <a:off x="3288" y="1765"/>
                <a:ext cx="394" cy="392"/>
              </a:xfrm>
              <a:custGeom>
                <a:avLst/>
                <a:gdLst>
                  <a:gd name="T0" fmla="*/ 152 w 394"/>
                  <a:gd name="T1" fmla="*/ 0 h 392"/>
                  <a:gd name="T2" fmla="*/ 248 w 394"/>
                  <a:gd name="T3" fmla="*/ 0 h 392"/>
                  <a:gd name="T4" fmla="*/ 257 w 394"/>
                  <a:gd name="T5" fmla="*/ 56 h 392"/>
                  <a:gd name="T6" fmla="*/ 296 w 394"/>
                  <a:gd name="T7" fmla="*/ 22 h 392"/>
                  <a:gd name="T8" fmla="*/ 369 w 394"/>
                  <a:gd name="T9" fmla="*/ 96 h 392"/>
                  <a:gd name="T10" fmla="*/ 336 w 394"/>
                  <a:gd name="T11" fmla="*/ 140 h 392"/>
                  <a:gd name="T12" fmla="*/ 394 w 394"/>
                  <a:gd name="T13" fmla="*/ 149 h 392"/>
                  <a:gd name="T14" fmla="*/ 394 w 394"/>
                  <a:gd name="T15" fmla="*/ 245 h 392"/>
                  <a:gd name="T16" fmla="*/ 336 w 394"/>
                  <a:gd name="T17" fmla="*/ 252 h 392"/>
                  <a:gd name="T18" fmla="*/ 376 w 394"/>
                  <a:gd name="T19" fmla="*/ 302 h 392"/>
                  <a:gd name="T20" fmla="*/ 306 w 394"/>
                  <a:gd name="T21" fmla="*/ 372 h 392"/>
                  <a:gd name="T22" fmla="*/ 255 w 394"/>
                  <a:gd name="T23" fmla="*/ 330 h 392"/>
                  <a:gd name="T24" fmla="*/ 246 w 394"/>
                  <a:gd name="T25" fmla="*/ 392 h 392"/>
                  <a:gd name="T26" fmla="*/ 152 w 394"/>
                  <a:gd name="T27" fmla="*/ 392 h 392"/>
                  <a:gd name="T28" fmla="*/ 141 w 394"/>
                  <a:gd name="T29" fmla="*/ 328 h 392"/>
                  <a:gd name="T30" fmla="*/ 92 w 394"/>
                  <a:gd name="T31" fmla="*/ 366 h 392"/>
                  <a:gd name="T32" fmla="*/ 24 w 394"/>
                  <a:gd name="T33" fmla="*/ 298 h 392"/>
                  <a:gd name="T34" fmla="*/ 64 w 394"/>
                  <a:gd name="T35" fmla="*/ 248 h 392"/>
                  <a:gd name="T36" fmla="*/ 0 w 394"/>
                  <a:gd name="T37" fmla="*/ 237 h 392"/>
                  <a:gd name="T38" fmla="*/ 0 w 394"/>
                  <a:gd name="T39" fmla="*/ 144 h 392"/>
                  <a:gd name="T40" fmla="*/ 62 w 394"/>
                  <a:gd name="T41" fmla="*/ 134 h 392"/>
                  <a:gd name="T42" fmla="*/ 24 w 394"/>
                  <a:gd name="T43" fmla="*/ 86 h 392"/>
                  <a:gd name="T44" fmla="*/ 92 w 394"/>
                  <a:gd name="T45" fmla="*/ 21 h 392"/>
                  <a:gd name="T46" fmla="*/ 142 w 394"/>
                  <a:gd name="T47" fmla="*/ 58 h 392"/>
                  <a:gd name="T48" fmla="*/ 152 w 394"/>
                  <a:gd name="T49" fmla="*/ 0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94" h="392">
                    <a:moveTo>
                      <a:pt x="152" y="0"/>
                    </a:moveTo>
                    <a:lnTo>
                      <a:pt x="248" y="0"/>
                    </a:lnTo>
                    <a:lnTo>
                      <a:pt x="257" y="56"/>
                    </a:lnTo>
                    <a:lnTo>
                      <a:pt x="296" y="22"/>
                    </a:lnTo>
                    <a:lnTo>
                      <a:pt x="369" y="96"/>
                    </a:lnTo>
                    <a:lnTo>
                      <a:pt x="336" y="140"/>
                    </a:lnTo>
                    <a:lnTo>
                      <a:pt x="394" y="149"/>
                    </a:lnTo>
                    <a:lnTo>
                      <a:pt x="394" y="245"/>
                    </a:lnTo>
                    <a:lnTo>
                      <a:pt x="336" y="252"/>
                    </a:lnTo>
                    <a:lnTo>
                      <a:pt x="376" y="302"/>
                    </a:lnTo>
                    <a:lnTo>
                      <a:pt x="306" y="372"/>
                    </a:lnTo>
                    <a:lnTo>
                      <a:pt x="255" y="330"/>
                    </a:lnTo>
                    <a:lnTo>
                      <a:pt x="246" y="392"/>
                    </a:lnTo>
                    <a:lnTo>
                      <a:pt x="152" y="392"/>
                    </a:lnTo>
                    <a:lnTo>
                      <a:pt x="141" y="328"/>
                    </a:lnTo>
                    <a:lnTo>
                      <a:pt x="92" y="366"/>
                    </a:lnTo>
                    <a:lnTo>
                      <a:pt x="24" y="298"/>
                    </a:lnTo>
                    <a:lnTo>
                      <a:pt x="64" y="248"/>
                    </a:lnTo>
                    <a:lnTo>
                      <a:pt x="0" y="237"/>
                    </a:lnTo>
                    <a:lnTo>
                      <a:pt x="0" y="144"/>
                    </a:lnTo>
                    <a:lnTo>
                      <a:pt x="62" y="134"/>
                    </a:lnTo>
                    <a:lnTo>
                      <a:pt x="24" y="86"/>
                    </a:lnTo>
                    <a:lnTo>
                      <a:pt x="92" y="21"/>
                    </a:lnTo>
                    <a:lnTo>
                      <a:pt x="142" y="58"/>
                    </a:lnTo>
                    <a:lnTo>
                      <a:pt x="152" y="0"/>
                    </a:lnTo>
                    <a:close/>
                  </a:path>
                </a:pathLst>
              </a:cu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74746"/>
                  </a:solidFill>
                  <a:effectLst/>
                  <a:uLnTx/>
                  <a:uFillTx/>
                  <a:latin typeface="Arial"/>
                  <a:ea typeface="+mn-ea"/>
                  <a:cs typeface="+mn-cs"/>
                </a:endParaRPr>
              </a:p>
            </p:txBody>
          </p:sp>
        </p:grpSp>
        <p:grpSp>
          <p:nvGrpSpPr>
            <p:cNvPr id="530" name="Group 4">
              <a:extLst>
                <a:ext uri="{FF2B5EF4-FFF2-40B4-BE49-F238E27FC236}">
                  <a16:creationId xmlns:a16="http://schemas.microsoft.com/office/drawing/2014/main" id="{DE80FBD1-9AF5-44EF-BF0E-D461B6351583}"/>
                </a:ext>
              </a:extLst>
            </p:cNvPr>
            <p:cNvGrpSpPr>
              <a:grpSpLocks noChangeAspect="1"/>
            </p:cNvGrpSpPr>
            <p:nvPr/>
          </p:nvGrpSpPr>
          <p:grpSpPr bwMode="auto">
            <a:xfrm>
              <a:off x="4630482" y="1296159"/>
              <a:ext cx="129324" cy="128667"/>
              <a:chOff x="3288" y="1765"/>
              <a:chExt cx="394" cy="392"/>
            </a:xfrm>
          </p:grpSpPr>
          <p:sp>
            <p:nvSpPr>
              <p:cNvPr id="531" name="Freeform 5">
                <a:extLst>
                  <a:ext uri="{FF2B5EF4-FFF2-40B4-BE49-F238E27FC236}">
                    <a16:creationId xmlns:a16="http://schemas.microsoft.com/office/drawing/2014/main" id="{0E9CBCB9-7080-43CD-87A4-29D346B6048C}"/>
                  </a:ext>
                </a:extLst>
              </p:cNvPr>
              <p:cNvSpPr>
                <a:spLocks/>
              </p:cNvSpPr>
              <p:nvPr/>
            </p:nvSpPr>
            <p:spPr bwMode="auto">
              <a:xfrm>
                <a:off x="3288" y="1765"/>
                <a:ext cx="312" cy="348"/>
              </a:xfrm>
              <a:custGeom>
                <a:avLst/>
                <a:gdLst>
                  <a:gd name="T0" fmla="*/ 296 w 312"/>
                  <a:gd name="T1" fmla="*/ 22 h 348"/>
                  <a:gd name="T2" fmla="*/ 257 w 312"/>
                  <a:gd name="T3" fmla="*/ 56 h 348"/>
                  <a:gd name="T4" fmla="*/ 248 w 312"/>
                  <a:gd name="T5" fmla="*/ 0 h 348"/>
                  <a:gd name="T6" fmla="*/ 152 w 312"/>
                  <a:gd name="T7" fmla="*/ 0 h 348"/>
                  <a:gd name="T8" fmla="*/ 142 w 312"/>
                  <a:gd name="T9" fmla="*/ 58 h 348"/>
                  <a:gd name="T10" fmla="*/ 92 w 312"/>
                  <a:gd name="T11" fmla="*/ 21 h 348"/>
                  <a:gd name="T12" fmla="*/ 24 w 312"/>
                  <a:gd name="T13" fmla="*/ 86 h 348"/>
                  <a:gd name="T14" fmla="*/ 62 w 312"/>
                  <a:gd name="T15" fmla="*/ 134 h 348"/>
                  <a:gd name="T16" fmla="*/ 0 w 312"/>
                  <a:gd name="T17" fmla="*/ 144 h 348"/>
                  <a:gd name="T18" fmla="*/ 0 w 312"/>
                  <a:gd name="T19" fmla="*/ 237 h 348"/>
                  <a:gd name="T20" fmla="*/ 64 w 312"/>
                  <a:gd name="T21" fmla="*/ 248 h 348"/>
                  <a:gd name="T22" fmla="*/ 24 w 312"/>
                  <a:gd name="T23" fmla="*/ 298 h 348"/>
                  <a:gd name="T24" fmla="*/ 75 w 312"/>
                  <a:gd name="T25" fmla="*/ 348 h 348"/>
                  <a:gd name="T26" fmla="*/ 312 w 312"/>
                  <a:gd name="T27" fmla="*/ 38 h 348"/>
                  <a:gd name="T28" fmla="*/ 296 w 312"/>
                  <a:gd name="T29" fmla="*/ 22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2" h="348">
                    <a:moveTo>
                      <a:pt x="296" y="22"/>
                    </a:moveTo>
                    <a:lnTo>
                      <a:pt x="257" y="56"/>
                    </a:lnTo>
                    <a:lnTo>
                      <a:pt x="248" y="0"/>
                    </a:lnTo>
                    <a:lnTo>
                      <a:pt x="152" y="0"/>
                    </a:lnTo>
                    <a:lnTo>
                      <a:pt x="142" y="58"/>
                    </a:lnTo>
                    <a:lnTo>
                      <a:pt x="92" y="21"/>
                    </a:lnTo>
                    <a:lnTo>
                      <a:pt x="24" y="86"/>
                    </a:lnTo>
                    <a:lnTo>
                      <a:pt x="62" y="134"/>
                    </a:lnTo>
                    <a:lnTo>
                      <a:pt x="0" y="144"/>
                    </a:lnTo>
                    <a:lnTo>
                      <a:pt x="0" y="237"/>
                    </a:lnTo>
                    <a:lnTo>
                      <a:pt x="64" y="248"/>
                    </a:lnTo>
                    <a:lnTo>
                      <a:pt x="24" y="298"/>
                    </a:lnTo>
                    <a:lnTo>
                      <a:pt x="75" y="348"/>
                    </a:lnTo>
                    <a:lnTo>
                      <a:pt x="312" y="38"/>
                    </a:lnTo>
                    <a:lnTo>
                      <a:pt x="296" y="22"/>
                    </a:lnTo>
                    <a:close/>
                  </a:path>
                </a:pathLst>
              </a:custGeom>
              <a:solidFill>
                <a:schemeClr val="tx1">
                  <a:alpha val="44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useBgFill="1">
            <p:nvSpPr>
              <p:cNvPr id="532" name="Oval 6">
                <a:extLst>
                  <a:ext uri="{FF2B5EF4-FFF2-40B4-BE49-F238E27FC236}">
                    <a16:creationId xmlns:a16="http://schemas.microsoft.com/office/drawing/2014/main" id="{D11456BA-5F6C-4D2E-AC07-C49B086F54D8}"/>
                  </a:ext>
                </a:extLst>
              </p:cNvPr>
              <p:cNvSpPr>
                <a:spLocks noChangeArrowheads="1"/>
              </p:cNvSpPr>
              <p:nvPr/>
            </p:nvSpPr>
            <p:spPr bwMode="auto">
              <a:xfrm>
                <a:off x="3412" y="1888"/>
                <a:ext cx="146" cy="146"/>
              </a:xfrm>
              <a:prstGeom prst="ellipse">
                <a:avLst/>
              </a:prstGeom>
              <a:ln w="12700"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74746"/>
                  </a:solidFill>
                  <a:effectLst/>
                  <a:uLnTx/>
                  <a:uFillTx/>
                  <a:latin typeface="Arial"/>
                  <a:ea typeface="+mn-ea"/>
                  <a:cs typeface="+mn-cs"/>
                </a:endParaRPr>
              </a:p>
            </p:txBody>
          </p:sp>
          <p:sp>
            <p:nvSpPr>
              <p:cNvPr id="533" name="Freeform 7">
                <a:extLst>
                  <a:ext uri="{FF2B5EF4-FFF2-40B4-BE49-F238E27FC236}">
                    <a16:creationId xmlns:a16="http://schemas.microsoft.com/office/drawing/2014/main" id="{25125ACA-FF60-4625-A073-6A5F3A07D057}"/>
                  </a:ext>
                </a:extLst>
              </p:cNvPr>
              <p:cNvSpPr>
                <a:spLocks/>
              </p:cNvSpPr>
              <p:nvPr/>
            </p:nvSpPr>
            <p:spPr bwMode="auto">
              <a:xfrm>
                <a:off x="3288" y="1765"/>
                <a:ext cx="394" cy="392"/>
              </a:xfrm>
              <a:custGeom>
                <a:avLst/>
                <a:gdLst>
                  <a:gd name="T0" fmla="*/ 152 w 394"/>
                  <a:gd name="T1" fmla="*/ 0 h 392"/>
                  <a:gd name="T2" fmla="*/ 248 w 394"/>
                  <a:gd name="T3" fmla="*/ 0 h 392"/>
                  <a:gd name="T4" fmla="*/ 257 w 394"/>
                  <a:gd name="T5" fmla="*/ 56 h 392"/>
                  <a:gd name="T6" fmla="*/ 296 w 394"/>
                  <a:gd name="T7" fmla="*/ 22 h 392"/>
                  <a:gd name="T8" fmla="*/ 369 w 394"/>
                  <a:gd name="T9" fmla="*/ 96 h 392"/>
                  <a:gd name="T10" fmla="*/ 336 w 394"/>
                  <a:gd name="T11" fmla="*/ 140 h 392"/>
                  <a:gd name="T12" fmla="*/ 394 w 394"/>
                  <a:gd name="T13" fmla="*/ 149 h 392"/>
                  <a:gd name="T14" fmla="*/ 394 w 394"/>
                  <a:gd name="T15" fmla="*/ 245 h 392"/>
                  <a:gd name="T16" fmla="*/ 336 w 394"/>
                  <a:gd name="T17" fmla="*/ 252 h 392"/>
                  <a:gd name="T18" fmla="*/ 376 w 394"/>
                  <a:gd name="T19" fmla="*/ 302 h 392"/>
                  <a:gd name="T20" fmla="*/ 306 w 394"/>
                  <a:gd name="T21" fmla="*/ 372 h 392"/>
                  <a:gd name="T22" fmla="*/ 255 w 394"/>
                  <a:gd name="T23" fmla="*/ 330 h 392"/>
                  <a:gd name="T24" fmla="*/ 246 w 394"/>
                  <a:gd name="T25" fmla="*/ 392 h 392"/>
                  <a:gd name="T26" fmla="*/ 152 w 394"/>
                  <a:gd name="T27" fmla="*/ 392 h 392"/>
                  <a:gd name="T28" fmla="*/ 141 w 394"/>
                  <a:gd name="T29" fmla="*/ 328 h 392"/>
                  <a:gd name="T30" fmla="*/ 92 w 394"/>
                  <a:gd name="T31" fmla="*/ 366 h 392"/>
                  <a:gd name="T32" fmla="*/ 24 w 394"/>
                  <a:gd name="T33" fmla="*/ 298 h 392"/>
                  <a:gd name="T34" fmla="*/ 64 w 394"/>
                  <a:gd name="T35" fmla="*/ 248 h 392"/>
                  <a:gd name="T36" fmla="*/ 0 w 394"/>
                  <a:gd name="T37" fmla="*/ 237 h 392"/>
                  <a:gd name="T38" fmla="*/ 0 w 394"/>
                  <a:gd name="T39" fmla="*/ 144 h 392"/>
                  <a:gd name="T40" fmla="*/ 62 w 394"/>
                  <a:gd name="T41" fmla="*/ 134 h 392"/>
                  <a:gd name="T42" fmla="*/ 24 w 394"/>
                  <a:gd name="T43" fmla="*/ 86 h 392"/>
                  <a:gd name="T44" fmla="*/ 92 w 394"/>
                  <a:gd name="T45" fmla="*/ 21 h 392"/>
                  <a:gd name="T46" fmla="*/ 142 w 394"/>
                  <a:gd name="T47" fmla="*/ 58 h 392"/>
                  <a:gd name="T48" fmla="*/ 152 w 394"/>
                  <a:gd name="T49" fmla="*/ 0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94" h="392">
                    <a:moveTo>
                      <a:pt x="152" y="0"/>
                    </a:moveTo>
                    <a:lnTo>
                      <a:pt x="248" y="0"/>
                    </a:lnTo>
                    <a:lnTo>
                      <a:pt x="257" y="56"/>
                    </a:lnTo>
                    <a:lnTo>
                      <a:pt x="296" y="22"/>
                    </a:lnTo>
                    <a:lnTo>
                      <a:pt x="369" y="96"/>
                    </a:lnTo>
                    <a:lnTo>
                      <a:pt x="336" y="140"/>
                    </a:lnTo>
                    <a:lnTo>
                      <a:pt x="394" y="149"/>
                    </a:lnTo>
                    <a:lnTo>
                      <a:pt x="394" y="245"/>
                    </a:lnTo>
                    <a:lnTo>
                      <a:pt x="336" y="252"/>
                    </a:lnTo>
                    <a:lnTo>
                      <a:pt x="376" y="302"/>
                    </a:lnTo>
                    <a:lnTo>
                      <a:pt x="306" y="372"/>
                    </a:lnTo>
                    <a:lnTo>
                      <a:pt x="255" y="330"/>
                    </a:lnTo>
                    <a:lnTo>
                      <a:pt x="246" y="392"/>
                    </a:lnTo>
                    <a:lnTo>
                      <a:pt x="152" y="392"/>
                    </a:lnTo>
                    <a:lnTo>
                      <a:pt x="141" y="328"/>
                    </a:lnTo>
                    <a:lnTo>
                      <a:pt x="92" y="366"/>
                    </a:lnTo>
                    <a:lnTo>
                      <a:pt x="24" y="298"/>
                    </a:lnTo>
                    <a:lnTo>
                      <a:pt x="64" y="248"/>
                    </a:lnTo>
                    <a:lnTo>
                      <a:pt x="0" y="237"/>
                    </a:lnTo>
                    <a:lnTo>
                      <a:pt x="0" y="144"/>
                    </a:lnTo>
                    <a:lnTo>
                      <a:pt x="62" y="134"/>
                    </a:lnTo>
                    <a:lnTo>
                      <a:pt x="24" y="86"/>
                    </a:lnTo>
                    <a:lnTo>
                      <a:pt x="92" y="21"/>
                    </a:lnTo>
                    <a:lnTo>
                      <a:pt x="142" y="58"/>
                    </a:lnTo>
                    <a:lnTo>
                      <a:pt x="152" y="0"/>
                    </a:lnTo>
                    <a:close/>
                  </a:path>
                </a:pathLst>
              </a:cu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74746"/>
                  </a:solidFill>
                  <a:effectLst/>
                  <a:uLnTx/>
                  <a:uFillTx/>
                  <a:latin typeface="Arial"/>
                  <a:ea typeface="+mn-ea"/>
                  <a:cs typeface="+mn-cs"/>
                </a:endParaRPr>
              </a:p>
            </p:txBody>
          </p:sp>
        </p:grpSp>
      </p:grpSp>
      <p:sp>
        <p:nvSpPr>
          <p:cNvPr id="536" name="Oval 535">
            <a:extLst>
              <a:ext uri="{FF2B5EF4-FFF2-40B4-BE49-F238E27FC236}">
                <a16:creationId xmlns:a16="http://schemas.microsoft.com/office/drawing/2014/main" id="{3AA3447C-8C1D-42FA-87FA-5A5123268C63}"/>
              </a:ext>
            </a:extLst>
          </p:cNvPr>
          <p:cNvSpPr/>
          <p:nvPr/>
        </p:nvSpPr>
        <p:spPr>
          <a:xfrm>
            <a:off x="8965392" y="4974974"/>
            <a:ext cx="88711" cy="88711"/>
          </a:xfrm>
          <a:prstGeom prst="ellipse">
            <a:avLst/>
          </a:prstGeom>
          <a:solidFill>
            <a:schemeClr val="tx1">
              <a:alpha val="36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Tree>
    <p:extLst>
      <p:ext uri="{BB962C8B-B14F-4D97-AF65-F5344CB8AC3E}">
        <p14:creationId xmlns:p14="http://schemas.microsoft.com/office/powerpoint/2010/main" val="1773288774"/>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47"/>
                                        </p:tgtEl>
                                        <p:attrNameLst>
                                          <p:attrName>style.visibility</p:attrName>
                                        </p:attrNameLst>
                                      </p:cBhvr>
                                      <p:to>
                                        <p:strVal val="visible"/>
                                      </p:to>
                                    </p:set>
                                    <p:animEffect transition="in" filter="wipe(right)">
                                      <p:cBhvr>
                                        <p:cTn id="7" dur="500"/>
                                        <p:tgtEl>
                                          <p:spTgt spid="147"/>
                                        </p:tgtEl>
                                      </p:cBhvr>
                                    </p:animEffect>
                                  </p:childTnLst>
                                </p:cTn>
                              </p:par>
                              <p:par>
                                <p:cTn id="8" presetID="22" presetClass="entr" presetSubtype="2" fill="hold" nodeType="withEffect">
                                  <p:stCondLst>
                                    <p:cond delay="0"/>
                                  </p:stCondLst>
                                  <p:childTnLst>
                                    <p:set>
                                      <p:cBhvr>
                                        <p:cTn id="9" dur="1" fill="hold">
                                          <p:stCondLst>
                                            <p:cond delay="0"/>
                                          </p:stCondLst>
                                        </p:cTn>
                                        <p:tgtEl>
                                          <p:spTgt spid="191"/>
                                        </p:tgtEl>
                                        <p:attrNameLst>
                                          <p:attrName>style.visibility</p:attrName>
                                        </p:attrNameLst>
                                      </p:cBhvr>
                                      <p:to>
                                        <p:strVal val="visible"/>
                                      </p:to>
                                    </p:set>
                                    <p:animEffect transition="in" filter="wipe(right)">
                                      <p:cBhvr>
                                        <p:cTn id="10" dur="500"/>
                                        <p:tgtEl>
                                          <p:spTgt spid="191"/>
                                        </p:tgtEl>
                                      </p:cBhvr>
                                    </p:animEffect>
                                  </p:childTnLst>
                                </p:cTn>
                              </p:par>
                              <p:par>
                                <p:cTn id="11" presetID="22" presetClass="entr" presetSubtype="1" fill="hold" nodeType="withEffect">
                                  <p:stCondLst>
                                    <p:cond delay="0"/>
                                  </p:stCondLst>
                                  <p:childTnLst>
                                    <p:set>
                                      <p:cBhvr>
                                        <p:cTn id="12" dur="1" fill="hold">
                                          <p:stCondLst>
                                            <p:cond delay="0"/>
                                          </p:stCondLst>
                                        </p:cTn>
                                        <p:tgtEl>
                                          <p:spTgt spid="152"/>
                                        </p:tgtEl>
                                        <p:attrNameLst>
                                          <p:attrName>style.visibility</p:attrName>
                                        </p:attrNameLst>
                                      </p:cBhvr>
                                      <p:to>
                                        <p:strVal val="visible"/>
                                      </p:to>
                                    </p:set>
                                    <p:animEffect transition="in" filter="wipe(up)">
                                      <p:cBhvr>
                                        <p:cTn id="13" dur="500"/>
                                        <p:tgtEl>
                                          <p:spTgt spid="152"/>
                                        </p:tgtEl>
                                      </p:cBhvr>
                                    </p:animEffect>
                                  </p:childTnLst>
                                </p:cTn>
                              </p:par>
                              <p:par>
                                <p:cTn id="14" presetID="22" presetClass="entr" presetSubtype="1" fill="hold" nodeType="withEffect">
                                  <p:stCondLst>
                                    <p:cond delay="0"/>
                                  </p:stCondLst>
                                  <p:childTnLst>
                                    <p:set>
                                      <p:cBhvr>
                                        <p:cTn id="15" dur="1" fill="hold">
                                          <p:stCondLst>
                                            <p:cond delay="0"/>
                                          </p:stCondLst>
                                        </p:cTn>
                                        <p:tgtEl>
                                          <p:spTgt spid="198"/>
                                        </p:tgtEl>
                                        <p:attrNameLst>
                                          <p:attrName>style.visibility</p:attrName>
                                        </p:attrNameLst>
                                      </p:cBhvr>
                                      <p:to>
                                        <p:strVal val="visible"/>
                                      </p:to>
                                    </p:set>
                                    <p:animEffect transition="in" filter="wipe(up)">
                                      <p:cBhvr>
                                        <p:cTn id="16" dur="500"/>
                                        <p:tgtEl>
                                          <p:spTgt spid="198"/>
                                        </p:tgtEl>
                                      </p:cBhvr>
                                    </p:animEffect>
                                  </p:childTnLst>
                                </p:cTn>
                              </p:par>
                              <p:par>
                                <p:cTn id="17" presetID="22" presetClass="entr" presetSubtype="1" fill="hold" nodeType="withEffect">
                                  <p:stCondLst>
                                    <p:cond delay="0"/>
                                  </p:stCondLst>
                                  <p:childTnLst>
                                    <p:set>
                                      <p:cBhvr>
                                        <p:cTn id="18" dur="1" fill="hold">
                                          <p:stCondLst>
                                            <p:cond delay="0"/>
                                          </p:stCondLst>
                                        </p:cTn>
                                        <p:tgtEl>
                                          <p:spTgt spid="151"/>
                                        </p:tgtEl>
                                        <p:attrNameLst>
                                          <p:attrName>style.visibility</p:attrName>
                                        </p:attrNameLst>
                                      </p:cBhvr>
                                      <p:to>
                                        <p:strVal val="visible"/>
                                      </p:to>
                                    </p:set>
                                    <p:animEffect transition="in" filter="wipe(up)">
                                      <p:cBhvr>
                                        <p:cTn id="19" dur="500"/>
                                        <p:tgtEl>
                                          <p:spTgt spid="151"/>
                                        </p:tgtEl>
                                      </p:cBhvr>
                                    </p:animEffect>
                                  </p:childTnLst>
                                </p:cTn>
                              </p:par>
                              <p:par>
                                <p:cTn id="20" presetID="22" presetClass="entr" presetSubtype="8" fill="hold" nodeType="withEffect">
                                  <p:stCondLst>
                                    <p:cond delay="0"/>
                                  </p:stCondLst>
                                  <p:childTnLst>
                                    <p:set>
                                      <p:cBhvr>
                                        <p:cTn id="21" dur="1" fill="hold">
                                          <p:stCondLst>
                                            <p:cond delay="0"/>
                                          </p:stCondLst>
                                        </p:cTn>
                                        <p:tgtEl>
                                          <p:spTgt spid="202"/>
                                        </p:tgtEl>
                                        <p:attrNameLst>
                                          <p:attrName>style.visibility</p:attrName>
                                        </p:attrNameLst>
                                      </p:cBhvr>
                                      <p:to>
                                        <p:strVal val="visible"/>
                                      </p:to>
                                    </p:set>
                                    <p:animEffect transition="in" filter="wipe(left)">
                                      <p:cBhvr>
                                        <p:cTn id="22" dur="500"/>
                                        <p:tgtEl>
                                          <p:spTgt spid="202"/>
                                        </p:tgtEl>
                                      </p:cBhvr>
                                    </p:animEffect>
                                  </p:childTnLst>
                                </p:cTn>
                              </p:par>
                              <p:par>
                                <p:cTn id="23" presetID="22" presetClass="entr" presetSubtype="8" fill="hold" nodeType="withEffect">
                                  <p:stCondLst>
                                    <p:cond delay="0"/>
                                  </p:stCondLst>
                                  <p:childTnLst>
                                    <p:set>
                                      <p:cBhvr>
                                        <p:cTn id="24" dur="1" fill="hold">
                                          <p:stCondLst>
                                            <p:cond delay="0"/>
                                          </p:stCondLst>
                                        </p:cTn>
                                        <p:tgtEl>
                                          <p:spTgt spid="200"/>
                                        </p:tgtEl>
                                        <p:attrNameLst>
                                          <p:attrName>style.visibility</p:attrName>
                                        </p:attrNameLst>
                                      </p:cBhvr>
                                      <p:to>
                                        <p:strVal val="visible"/>
                                      </p:to>
                                    </p:set>
                                    <p:animEffect transition="in" filter="wipe(left)">
                                      <p:cBhvr>
                                        <p:cTn id="25" dur="500"/>
                                        <p:tgtEl>
                                          <p:spTgt spid="200"/>
                                        </p:tgtEl>
                                      </p:cBhvr>
                                    </p:animEffect>
                                  </p:childTnLst>
                                </p:cTn>
                              </p:par>
                              <p:par>
                                <p:cTn id="26" presetID="22" presetClass="entr" presetSubtype="8" fill="hold" nodeType="withEffect">
                                  <p:stCondLst>
                                    <p:cond delay="0"/>
                                  </p:stCondLst>
                                  <p:childTnLst>
                                    <p:set>
                                      <p:cBhvr>
                                        <p:cTn id="27" dur="1" fill="hold">
                                          <p:stCondLst>
                                            <p:cond delay="0"/>
                                          </p:stCondLst>
                                        </p:cTn>
                                        <p:tgtEl>
                                          <p:spTgt spid="150"/>
                                        </p:tgtEl>
                                        <p:attrNameLst>
                                          <p:attrName>style.visibility</p:attrName>
                                        </p:attrNameLst>
                                      </p:cBhvr>
                                      <p:to>
                                        <p:strVal val="visible"/>
                                      </p:to>
                                    </p:set>
                                    <p:animEffect transition="in" filter="wipe(left)">
                                      <p:cBhvr>
                                        <p:cTn id="28" dur="500"/>
                                        <p:tgtEl>
                                          <p:spTgt spid="150"/>
                                        </p:tgtEl>
                                      </p:cBhvr>
                                    </p:animEffect>
                                  </p:childTnLst>
                                </p:cTn>
                              </p:par>
                              <p:par>
                                <p:cTn id="29" presetID="22" presetClass="entr" presetSubtype="4" fill="hold" nodeType="withEffect">
                                  <p:stCondLst>
                                    <p:cond delay="0"/>
                                  </p:stCondLst>
                                  <p:childTnLst>
                                    <p:set>
                                      <p:cBhvr>
                                        <p:cTn id="30" dur="1" fill="hold">
                                          <p:stCondLst>
                                            <p:cond delay="0"/>
                                          </p:stCondLst>
                                        </p:cTn>
                                        <p:tgtEl>
                                          <p:spTgt spid="164"/>
                                        </p:tgtEl>
                                        <p:attrNameLst>
                                          <p:attrName>style.visibility</p:attrName>
                                        </p:attrNameLst>
                                      </p:cBhvr>
                                      <p:to>
                                        <p:strVal val="visible"/>
                                      </p:to>
                                    </p:set>
                                    <p:animEffect transition="in" filter="wipe(down)">
                                      <p:cBhvr>
                                        <p:cTn id="31" dur="500"/>
                                        <p:tgtEl>
                                          <p:spTgt spid="164"/>
                                        </p:tgtEl>
                                      </p:cBhvr>
                                    </p:animEffect>
                                  </p:childTnLst>
                                </p:cTn>
                              </p:par>
                              <p:par>
                                <p:cTn id="32" presetID="22" presetClass="entr" presetSubtype="4" fill="hold" nodeType="withEffect">
                                  <p:stCondLst>
                                    <p:cond delay="0"/>
                                  </p:stCondLst>
                                  <p:childTnLst>
                                    <p:set>
                                      <p:cBhvr>
                                        <p:cTn id="33" dur="1" fill="hold">
                                          <p:stCondLst>
                                            <p:cond delay="0"/>
                                          </p:stCondLst>
                                        </p:cTn>
                                        <p:tgtEl>
                                          <p:spTgt spid="168"/>
                                        </p:tgtEl>
                                        <p:attrNameLst>
                                          <p:attrName>style.visibility</p:attrName>
                                        </p:attrNameLst>
                                      </p:cBhvr>
                                      <p:to>
                                        <p:strVal val="visible"/>
                                      </p:to>
                                    </p:set>
                                    <p:animEffect transition="in" filter="wipe(down)">
                                      <p:cBhvr>
                                        <p:cTn id="34" dur="500"/>
                                        <p:tgtEl>
                                          <p:spTgt spid="168"/>
                                        </p:tgtEl>
                                      </p:cBhvr>
                                    </p:animEffect>
                                  </p:childTnLst>
                                </p:cTn>
                              </p:par>
                              <p:par>
                                <p:cTn id="35" presetID="22" presetClass="entr" presetSubtype="8" fill="hold" nodeType="withEffect">
                                  <p:stCondLst>
                                    <p:cond delay="0"/>
                                  </p:stCondLst>
                                  <p:childTnLst>
                                    <p:set>
                                      <p:cBhvr>
                                        <p:cTn id="36" dur="1" fill="hold">
                                          <p:stCondLst>
                                            <p:cond delay="0"/>
                                          </p:stCondLst>
                                        </p:cTn>
                                        <p:tgtEl>
                                          <p:spTgt spid="171"/>
                                        </p:tgtEl>
                                        <p:attrNameLst>
                                          <p:attrName>style.visibility</p:attrName>
                                        </p:attrNameLst>
                                      </p:cBhvr>
                                      <p:to>
                                        <p:strVal val="visible"/>
                                      </p:to>
                                    </p:set>
                                    <p:animEffect transition="in" filter="wipe(left)">
                                      <p:cBhvr>
                                        <p:cTn id="37" dur="500"/>
                                        <p:tgtEl>
                                          <p:spTgt spid="171"/>
                                        </p:tgtEl>
                                      </p:cBhvr>
                                    </p:animEffect>
                                  </p:childTnLst>
                                </p:cTn>
                              </p:par>
                              <p:par>
                                <p:cTn id="38" presetID="22" presetClass="entr" presetSubtype="2" fill="hold" nodeType="withEffect">
                                  <p:stCondLst>
                                    <p:cond delay="0"/>
                                  </p:stCondLst>
                                  <p:childTnLst>
                                    <p:set>
                                      <p:cBhvr>
                                        <p:cTn id="39" dur="1" fill="hold">
                                          <p:stCondLst>
                                            <p:cond delay="0"/>
                                          </p:stCondLst>
                                        </p:cTn>
                                        <p:tgtEl>
                                          <p:spTgt spid="218"/>
                                        </p:tgtEl>
                                        <p:attrNameLst>
                                          <p:attrName>style.visibility</p:attrName>
                                        </p:attrNameLst>
                                      </p:cBhvr>
                                      <p:to>
                                        <p:strVal val="visible"/>
                                      </p:to>
                                    </p:set>
                                    <p:animEffect transition="in" filter="wipe(right)">
                                      <p:cBhvr>
                                        <p:cTn id="40" dur="500"/>
                                        <p:tgtEl>
                                          <p:spTgt spid="218"/>
                                        </p:tgtEl>
                                      </p:cBhvr>
                                    </p:animEffect>
                                  </p:childTnLst>
                                </p:cTn>
                              </p:par>
                              <p:par>
                                <p:cTn id="41" presetID="53" presetClass="entr" presetSubtype="16" fill="hold" grpId="0" nodeType="withEffect">
                                  <p:stCondLst>
                                    <p:cond delay="150"/>
                                  </p:stCondLst>
                                  <p:childTnLst>
                                    <p:set>
                                      <p:cBhvr>
                                        <p:cTn id="42" dur="1" fill="hold">
                                          <p:stCondLst>
                                            <p:cond delay="0"/>
                                          </p:stCondLst>
                                        </p:cTn>
                                        <p:tgtEl>
                                          <p:spTgt spid="483"/>
                                        </p:tgtEl>
                                        <p:attrNameLst>
                                          <p:attrName>style.visibility</p:attrName>
                                        </p:attrNameLst>
                                      </p:cBhvr>
                                      <p:to>
                                        <p:strVal val="visible"/>
                                      </p:to>
                                    </p:set>
                                    <p:anim calcmode="lin" valueType="num">
                                      <p:cBhvr>
                                        <p:cTn id="43" dur="350" fill="hold"/>
                                        <p:tgtEl>
                                          <p:spTgt spid="483"/>
                                        </p:tgtEl>
                                        <p:attrNameLst>
                                          <p:attrName>ppt_w</p:attrName>
                                        </p:attrNameLst>
                                      </p:cBhvr>
                                      <p:tavLst>
                                        <p:tav tm="0">
                                          <p:val>
                                            <p:fltVal val="0"/>
                                          </p:val>
                                        </p:tav>
                                        <p:tav tm="100000">
                                          <p:val>
                                            <p:strVal val="#ppt_w"/>
                                          </p:val>
                                        </p:tav>
                                      </p:tavLst>
                                    </p:anim>
                                    <p:anim calcmode="lin" valueType="num">
                                      <p:cBhvr>
                                        <p:cTn id="44" dur="350" fill="hold"/>
                                        <p:tgtEl>
                                          <p:spTgt spid="483"/>
                                        </p:tgtEl>
                                        <p:attrNameLst>
                                          <p:attrName>ppt_h</p:attrName>
                                        </p:attrNameLst>
                                      </p:cBhvr>
                                      <p:tavLst>
                                        <p:tav tm="0">
                                          <p:val>
                                            <p:fltVal val="0"/>
                                          </p:val>
                                        </p:tav>
                                        <p:tav tm="100000">
                                          <p:val>
                                            <p:strVal val="#ppt_h"/>
                                          </p:val>
                                        </p:tav>
                                      </p:tavLst>
                                    </p:anim>
                                    <p:animEffect transition="in" filter="fade">
                                      <p:cBhvr>
                                        <p:cTn id="45" dur="350"/>
                                        <p:tgtEl>
                                          <p:spTgt spid="483"/>
                                        </p:tgtEl>
                                      </p:cBhvr>
                                    </p:animEffect>
                                  </p:childTnLst>
                                </p:cTn>
                              </p:par>
                              <p:par>
                                <p:cTn id="46" presetID="53" presetClass="entr" presetSubtype="16" fill="hold" grpId="0" nodeType="withEffect">
                                  <p:stCondLst>
                                    <p:cond delay="150"/>
                                  </p:stCondLst>
                                  <p:childTnLst>
                                    <p:set>
                                      <p:cBhvr>
                                        <p:cTn id="47" dur="1" fill="hold">
                                          <p:stCondLst>
                                            <p:cond delay="0"/>
                                          </p:stCondLst>
                                        </p:cTn>
                                        <p:tgtEl>
                                          <p:spTgt spid="481"/>
                                        </p:tgtEl>
                                        <p:attrNameLst>
                                          <p:attrName>style.visibility</p:attrName>
                                        </p:attrNameLst>
                                      </p:cBhvr>
                                      <p:to>
                                        <p:strVal val="visible"/>
                                      </p:to>
                                    </p:set>
                                    <p:anim calcmode="lin" valueType="num">
                                      <p:cBhvr>
                                        <p:cTn id="48" dur="350" fill="hold"/>
                                        <p:tgtEl>
                                          <p:spTgt spid="481"/>
                                        </p:tgtEl>
                                        <p:attrNameLst>
                                          <p:attrName>ppt_w</p:attrName>
                                        </p:attrNameLst>
                                      </p:cBhvr>
                                      <p:tavLst>
                                        <p:tav tm="0">
                                          <p:val>
                                            <p:fltVal val="0"/>
                                          </p:val>
                                        </p:tav>
                                        <p:tav tm="100000">
                                          <p:val>
                                            <p:strVal val="#ppt_w"/>
                                          </p:val>
                                        </p:tav>
                                      </p:tavLst>
                                    </p:anim>
                                    <p:anim calcmode="lin" valueType="num">
                                      <p:cBhvr>
                                        <p:cTn id="49" dur="350" fill="hold"/>
                                        <p:tgtEl>
                                          <p:spTgt spid="481"/>
                                        </p:tgtEl>
                                        <p:attrNameLst>
                                          <p:attrName>ppt_h</p:attrName>
                                        </p:attrNameLst>
                                      </p:cBhvr>
                                      <p:tavLst>
                                        <p:tav tm="0">
                                          <p:val>
                                            <p:fltVal val="0"/>
                                          </p:val>
                                        </p:tav>
                                        <p:tav tm="100000">
                                          <p:val>
                                            <p:strVal val="#ppt_h"/>
                                          </p:val>
                                        </p:tav>
                                      </p:tavLst>
                                    </p:anim>
                                    <p:animEffect transition="in" filter="fade">
                                      <p:cBhvr>
                                        <p:cTn id="50" dur="350"/>
                                        <p:tgtEl>
                                          <p:spTgt spid="481"/>
                                        </p:tgtEl>
                                      </p:cBhvr>
                                    </p:animEffect>
                                  </p:childTnLst>
                                </p:cTn>
                              </p:par>
                              <p:par>
                                <p:cTn id="51" presetID="53" presetClass="entr" presetSubtype="16" fill="hold" grpId="0" nodeType="withEffect">
                                  <p:stCondLst>
                                    <p:cond delay="150"/>
                                  </p:stCondLst>
                                  <p:childTnLst>
                                    <p:set>
                                      <p:cBhvr>
                                        <p:cTn id="52" dur="1" fill="hold">
                                          <p:stCondLst>
                                            <p:cond delay="0"/>
                                          </p:stCondLst>
                                        </p:cTn>
                                        <p:tgtEl>
                                          <p:spTgt spid="478"/>
                                        </p:tgtEl>
                                        <p:attrNameLst>
                                          <p:attrName>style.visibility</p:attrName>
                                        </p:attrNameLst>
                                      </p:cBhvr>
                                      <p:to>
                                        <p:strVal val="visible"/>
                                      </p:to>
                                    </p:set>
                                    <p:anim calcmode="lin" valueType="num">
                                      <p:cBhvr>
                                        <p:cTn id="53" dur="350" fill="hold"/>
                                        <p:tgtEl>
                                          <p:spTgt spid="478"/>
                                        </p:tgtEl>
                                        <p:attrNameLst>
                                          <p:attrName>ppt_w</p:attrName>
                                        </p:attrNameLst>
                                      </p:cBhvr>
                                      <p:tavLst>
                                        <p:tav tm="0">
                                          <p:val>
                                            <p:fltVal val="0"/>
                                          </p:val>
                                        </p:tav>
                                        <p:tav tm="100000">
                                          <p:val>
                                            <p:strVal val="#ppt_w"/>
                                          </p:val>
                                        </p:tav>
                                      </p:tavLst>
                                    </p:anim>
                                    <p:anim calcmode="lin" valueType="num">
                                      <p:cBhvr>
                                        <p:cTn id="54" dur="350" fill="hold"/>
                                        <p:tgtEl>
                                          <p:spTgt spid="478"/>
                                        </p:tgtEl>
                                        <p:attrNameLst>
                                          <p:attrName>ppt_h</p:attrName>
                                        </p:attrNameLst>
                                      </p:cBhvr>
                                      <p:tavLst>
                                        <p:tav tm="0">
                                          <p:val>
                                            <p:fltVal val="0"/>
                                          </p:val>
                                        </p:tav>
                                        <p:tav tm="100000">
                                          <p:val>
                                            <p:strVal val="#ppt_h"/>
                                          </p:val>
                                        </p:tav>
                                      </p:tavLst>
                                    </p:anim>
                                    <p:animEffect transition="in" filter="fade">
                                      <p:cBhvr>
                                        <p:cTn id="55" dur="350"/>
                                        <p:tgtEl>
                                          <p:spTgt spid="478"/>
                                        </p:tgtEl>
                                      </p:cBhvr>
                                    </p:animEffect>
                                  </p:childTnLst>
                                </p:cTn>
                              </p:par>
                              <p:par>
                                <p:cTn id="56" presetID="53" presetClass="entr" presetSubtype="16" fill="hold" grpId="0" nodeType="withEffect">
                                  <p:stCondLst>
                                    <p:cond delay="150"/>
                                  </p:stCondLst>
                                  <p:childTnLst>
                                    <p:set>
                                      <p:cBhvr>
                                        <p:cTn id="57" dur="1" fill="hold">
                                          <p:stCondLst>
                                            <p:cond delay="0"/>
                                          </p:stCondLst>
                                        </p:cTn>
                                        <p:tgtEl>
                                          <p:spTgt spid="472"/>
                                        </p:tgtEl>
                                        <p:attrNameLst>
                                          <p:attrName>style.visibility</p:attrName>
                                        </p:attrNameLst>
                                      </p:cBhvr>
                                      <p:to>
                                        <p:strVal val="visible"/>
                                      </p:to>
                                    </p:set>
                                    <p:anim calcmode="lin" valueType="num">
                                      <p:cBhvr>
                                        <p:cTn id="58" dur="350" fill="hold"/>
                                        <p:tgtEl>
                                          <p:spTgt spid="472"/>
                                        </p:tgtEl>
                                        <p:attrNameLst>
                                          <p:attrName>ppt_w</p:attrName>
                                        </p:attrNameLst>
                                      </p:cBhvr>
                                      <p:tavLst>
                                        <p:tav tm="0">
                                          <p:val>
                                            <p:fltVal val="0"/>
                                          </p:val>
                                        </p:tav>
                                        <p:tav tm="100000">
                                          <p:val>
                                            <p:strVal val="#ppt_w"/>
                                          </p:val>
                                        </p:tav>
                                      </p:tavLst>
                                    </p:anim>
                                    <p:anim calcmode="lin" valueType="num">
                                      <p:cBhvr>
                                        <p:cTn id="59" dur="350" fill="hold"/>
                                        <p:tgtEl>
                                          <p:spTgt spid="472"/>
                                        </p:tgtEl>
                                        <p:attrNameLst>
                                          <p:attrName>ppt_h</p:attrName>
                                        </p:attrNameLst>
                                      </p:cBhvr>
                                      <p:tavLst>
                                        <p:tav tm="0">
                                          <p:val>
                                            <p:fltVal val="0"/>
                                          </p:val>
                                        </p:tav>
                                        <p:tav tm="100000">
                                          <p:val>
                                            <p:strVal val="#ppt_h"/>
                                          </p:val>
                                        </p:tav>
                                      </p:tavLst>
                                    </p:anim>
                                    <p:animEffect transition="in" filter="fade">
                                      <p:cBhvr>
                                        <p:cTn id="60" dur="350"/>
                                        <p:tgtEl>
                                          <p:spTgt spid="472"/>
                                        </p:tgtEl>
                                      </p:cBhvr>
                                    </p:animEffect>
                                  </p:childTnLst>
                                </p:cTn>
                              </p:par>
                              <p:par>
                                <p:cTn id="61" presetID="53" presetClass="entr" presetSubtype="16" fill="hold" grpId="0" nodeType="withEffect">
                                  <p:stCondLst>
                                    <p:cond delay="150"/>
                                  </p:stCondLst>
                                  <p:childTnLst>
                                    <p:set>
                                      <p:cBhvr>
                                        <p:cTn id="62" dur="1" fill="hold">
                                          <p:stCondLst>
                                            <p:cond delay="0"/>
                                          </p:stCondLst>
                                        </p:cTn>
                                        <p:tgtEl>
                                          <p:spTgt spid="479"/>
                                        </p:tgtEl>
                                        <p:attrNameLst>
                                          <p:attrName>style.visibility</p:attrName>
                                        </p:attrNameLst>
                                      </p:cBhvr>
                                      <p:to>
                                        <p:strVal val="visible"/>
                                      </p:to>
                                    </p:set>
                                    <p:anim calcmode="lin" valueType="num">
                                      <p:cBhvr>
                                        <p:cTn id="63" dur="350" fill="hold"/>
                                        <p:tgtEl>
                                          <p:spTgt spid="479"/>
                                        </p:tgtEl>
                                        <p:attrNameLst>
                                          <p:attrName>ppt_w</p:attrName>
                                        </p:attrNameLst>
                                      </p:cBhvr>
                                      <p:tavLst>
                                        <p:tav tm="0">
                                          <p:val>
                                            <p:fltVal val="0"/>
                                          </p:val>
                                        </p:tav>
                                        <p:tav tm="100000">
                                          <p:val>
                                            <p:strVal val="#ppt_w"/>
                                          </p:val>
                                        </p:tav>
                                      </p:tavLst>
                                    </p:anim>
                                    <p:anim calcmode="lin" valueType="num">
                                      <p:cBhvr>
                                        <p:cTn id="64" dur="350" fill="hold"/>
                                        <p:tgtEl>
                                          <p:spTgt spid="479"/>
                                        </p:tgtEl>
                                        <p:attrNameLst>
                                          <p:attrName>ppt_h</p:attrName>
                                        </p:attrNameLst>
                                      </p:cBhvr>
                                      <p:tavLst>
                                        <p:tav tm="0">
                                          <p:val>
                                            <p:fltVal val="0"/>
                                          </p:val>
                                        </p:tav>
                                        <p:tav tm="100000">
                                          <p:val>
                                            <p:strVal val="#ppt_h"/>
                                          </p:val>
                                        </p:tav>
                                      </p:tavLst>
                                    </p:anim>
                                    <p:animEffect transition="in" filter="fade">
                                      <p:cBhvr>
                                        <p:cTn id="65" dur="350"/>
                                        <p:tgtEl>
                                          <p:spTgt spid="479"/>
                                        </p:tgtEl>
                                      </p:cBhvr>
                                    </p:animEffect>
                                  </p:childTnLst>
                                </p:cTn>
                              </p:par>
                              <p:par>
                                <p:cTn id="66" presetID="53" presetClass="entr" presetSubtype="16" fill="hold" grpId="0" nodeType="withEffect">
                                  <p:stCondLst>
                                    <p:cond delay="150"/>
                                  </p:stCondLst>
                                  <p:childTnLst>
                                    <p:set>
                                      <p:cBhvr>
                                        <p:cTn id="67" dur="1" fill="hold">
                                          <p:stCondLst>
                                            <p:cond delay="0"/>
                                          </p:stCondLst>
                                        </p:cTn>
                                        <p:tgtEl>
                                          <p:spTgt spid="473"/>
                                        </p:tgtEl>
                                        <p:attrNameLst>
                                          <p:attrName>style.visibility</p:attrName>
                                        </p:attrNameLst>
                                      </p:cBhvr>
                                      <p:to>
                                        <p:strVal val="visible"/>
                                      </p:to>
                                    </p:set>
                                    <p:anim calcmode="lin" valueType="num">
                                      <p:cBhvr>
                                        <p:cTn id="68" dur="350" fill="hold"/>
                                        <p:tgtEl>
                                          <p:spTgt spid="473"/>
                                        </p:tgtEl>
                                        <p:attrNameLst>
                                          <p:attrName>ppt_w</p:attrName>
                                        </p:attrNameLst>
                                      </p:cBhvr>
                                      <p:tavLst>
                                        <p:tav tm="0">
                                          <p:val>
                                            <p:fltVal val="0"/>
                                          </p:val>
                                        </p:tav>
                                        <p:tav tm="100000">
                                          <p:val>
                                            <p:strVal val="#ppt_w"/>
                                          </p:val>
                                        </p:tav>
                                      </p:tavLst>
                                    </p:anim>
                                    <p:anim calcmode="lin" valueType="num">
                                      <p:cBhvr>
                                        <p:cTn id="69" dur="350" fill="hold"/>
                                        <p:tgtEl>
                                          <p:spTgt spid="473"/>
                                        </p:tgtEl>
                                        <p:attrNameLst>
                                          <p:attrName>ppt_h</p:attrName>
                                        </p:attrNameLst>
                                      </p:cBhvr>
                                      <p:tavLst>
                                        <p:tav tm="0">
                                          <p:val>
                                            <p:fltVal val="0"/>
                                          </p:val>
                                        </p:tav>
                                        <p:tav tm="100000">
                                          <p:val>
                                            <p:strVal val="#ppt_h"/>
                                          </p:val>
                                        </p:tav>
                                      </p:tavLst>
                                    </p:anim>
                                    <p:animEffect transition="in" filter="fade">
                                      <p:cBhvr>
                                        <p:cTn id="70" dur="350"/>
                                        <p:tgtEl>
                                          <p:spTgt spid="473"/>
                                        </p:tgtEl>
                                      </p:cBhvr>
                                    </p:animEffect>
                                  </p:childTnLst>
                                </p:cTn>
                              </p:par>
                              <p:par>
                                <p:cTn id="71" presetID="53" presetClass="entr" presetSubtype="16" fill="hold" grpId="0" nodeType="withEffect">
                                  <p:stCondLst>
                                    <p:cond delay="150"/>
                                  </p:stCondLst>
                                  <p:childTnLst>
                                    <p:set>
                                      <p:cBhvr>
                                        <p:cTn id="72" dur="1" fill="hold">
                                          <p:stCondLst>
                                            <p:cond delay="0"/>
                                          </p:stCondLst>
                                        </p:cTn>
                                        <p:tgtEl>
                                          <p:spTgt spid="471"/>
                                        </p:tgtEl>
                                        <p:attrNameLst>
                                          <p:attrName>style.visibility</p:attrName>
                                        </p:attrNameLst>
                                      </p:cBhvr>
                                      <p:to>
                                        <p:strVal val="visible"/>
                                      </p:to>
                                    </p:set>
                                    <p:anim calcmode="lin" valueType="num">
                                      <p:cBhvr>
                                        <p:cTn id="73" dur="350" fill="hold"/>
                                        <p:tgtEl>
                                          <p:spTgt spid="471"/>
                                        </p:tgtEl>
                                        <p:attrNameLst>
                                          <p:attrName>ppt_w</p:attrName>
                                        </p:attrNameLst>
                                      </p:cBhvr>
                                      <p:tavLst>
                                        <p:tav tm="0">
                                          <p:val>
                                            <p:fltVal val="0"/>
                                          </p:val>
                                        </p:tav>
                                        <p:tav tm="100000">
                                          <p:val>
                                            <p:strVal val="#ppt_w"/>
                                          </p:val>
                                        </p:tav>
                                      </p:tavLst>
                                    </p:anim>
                                    <p:anim calcmode="lin" valueType="num">
                                      <p:cBhvr>
                                        <p:cTn id="74" dur="350" fill="hold"/>
                                        <p:tgtEl>
                                          <p:spTgt spid="471"/>
                                        </p:tgtEl>
                                        <p:attrNameLst>
                                          <p:attrName>ppt_h</p:attrName>
                                        </p:attrNameLst>
                                      </p:cBhvr>
                                      <p:tavLst>
                                        <p:tav tm="0">
                                          <p:val>
                                            <p:fltVal val="0"/>
                                          </p:val>
                                        </p:tav>
                                        <p:tav tm="100000">
                                          <p:val>
                                            <p:strVal val="#ppt_h"/>
                                          </p:val>
                                        </p:tav>
                                      </p:tavLst>
                                    </p:anim>
                                    <p:animEffect transition="in" filter="fade">
                                      <p:cBhvr>
                                        <p:cTn id="75" dur="350"/>
                                        <p:tgtEl>
                                          <p:spTgt spid="471"/>
                                        </p:tgtEl>
                                      </p:cBhvr>
                                    </p:animEffect>
                                  </p:childTnLst>
                                </p:cTn>
                              </p:par>
                              <p:par>
                                <p:cTn id="76" presetID="53" presetClass="entr" presetSubtype="16" fill="hold" grpId="0" nodeType="withEffect">
                                  <p:stCondLst>
                                    <p:cond delay="150"/>
                                  </p:stCondLst>
                                  <p:childTnLst>
                                    <p:set>
                                      <p:cBhvr>
                                        <p:cTn id="77" dur="1" fill="hold">
                                          <p:stCondLst>
                                            <p:cond delay="0"/>
                                          </p:stCondLst>
                                        </p:cTn>
                                        <p:tgtEl>
                                          <p:spTgt spid="477"/>
                                        </p:tgtEl>
                                        <p:attrNameLst>
                                          <p:attrName>style.visibility</p:attrName>
                                        </p:attrNameLst>
                                      </p:cBhvr>
                                      <p:to>
                                        <p:strVal val="visible"/>
                                      </p:to>
                                    </p:set>
                                    <p:anim calcmode="lin" valueType="num">
                                      <p:cBhvr>
                                        <p:cTn id="78" dur="350" fill="hold"/>
                                        <p:tgtEl>
                                          <p:spTgt spid="477"/>
                                        </p:tgtEl>
                                        <p:attrNameLst>
                                          <p:attrName>ppt_w</p:attrName>
                                        </p:attrNameLst>
                                      </p:cBhvr>
                                      <p:tavLst>
                                        <p:tav tm="0">
                                          <p:val>
                                            <p:fltVal val="0"/>
                                          </p:val>
                                        </p:tav>
                                        <p:tav tm="100000">
                                          <p:val>
                                            <p:strVal val="#ppt_w"/>
                                          </p:val>
                                        </p:tav>
                                      </p:tavLst>
                                    </p:anim>
                                    <p:anim calcmode="lin" valueType="num">
                                      <p:cBhvr>
                                        <p:cTn id="79" dur="350" fill="hold"/>
                                        <p:tgtEl>
                                          <p:spTgt spid="477"/>
                                        </p:tgtEl>
                                        <p:attrNameLst>
                                          <p:attrName>ppt_h</p:attrName>
                                        </p:attrNameLst>
                                      </p:cBhvr>
                                      <p:tavLst>
                                        <p:tav tm="0">
                                          <p:val>
                                            <p:fltVal val="0"/>
                                          </p:val>
                                        </p:tav>
                                        <p:tav tm="100000">
                                          <p:val>
                                            <p:strVal val="#ppt_h"/>
                                          </p:val>
                                        </p:tav>
                                      </p:tavLst>
                                    </p:anim>
                                    <p:animEffect transition="in" filter="fade">
                                      <p:cBhvr>
                                        <p:cTn id="80" dur="350"/>
                                        <p:tgtEl>
                                          <p:spTgt spid="477"/>
                                        </p:tgtEl>
                                      </p:cBhvr>
                                    </p:animEffect>
                                  </p:childTnLst>
                                </p:cTn>
                              </p:par>
                              <p:par>
                                <p:cTn id="81" presetID="53" presetClass="entr" presetSubtype="16" fill="hold" grpId="0" nodeType="withEffect">
                                  <p:stCondLst>
                                    <p:cond delay="150"/>
                                  </p:stCondLst>
                                  <p:childTnLst>
                                    <p:set>
                                      <p:cBhvr>
                                        <p:cTn id="82" dur="1" fill="hold">
                                          <p:stCondLst>
                                            <p:cond delay="0"/>
                                          </p:stCondLst>
                                        </p:cTn>
                                        <p:tgtEl>
                                          <p:spTgt spid="480"/>
                                        </p:tgtEl>
                                        <p:attrNameLst>
                                          <p:attrName>style.visibility</p:attrName>
                                        </p:attrNameLst>
                                      </p:cBhvr>
                                      <p:to>
                                        <p:strVal val="visible"/>
                                      </p:to>
                                    </p:set>
                                    <p:anim calcmode="lin" valueType="num">
                                      <p:cBhvr>
                                        <p:cTn id="83" dur="350" fill="hold"/>
                                        <p:tgtEl>
                                          <p:spTgt spid="480"/>
                                        </p:tgtEl>
                                        <p:attrNameLst>
                                          <p:attrName>ppt_w</p:attrName>
                                        </p:attrNameLst>
                                      </p:cBhvr>
                                      <p:tavLst>
                                        <p:tav tm="0">
                                          <p:val>
                                            <p:fltVal val="0"/>
                                          </p:val>
                                        </p:tav>
                                        <p:tav tm="100000">
                                          <p:val>
                                            <p:strVal val="#ppt_w"/>
                                          </p:val>
                                        </p:tav>
                                      </p:tavLst>
                                    </p:anim>
                                    <p:anim calcmode="lin" valueType="num">
                                      <p:cBhvr>
                                        <p:cTn id="84" dur="350" fill="hold"/>
                                        <p:tgtEl>
                                          <p:spTgt spid="480"/>
                                        </p:tgtEl>
                                        <p:attrNameLst>
                                          <p:attrName>ppt_h</p:attrName>
                                        </p:attrNameLst>
                                      </p:cBhvr>
                                      <p:tavLst>
                                        <p:tav tm="0">
                                          <p:val>
                                            <p:fltVal val="0"/>
                                          </p:val>
                                        </p:tav>
                                        <p:tav tm="100000">
                                          <p:val>
                                            <p:strVal val="#ppt_h"/>
                                          </p:val>
                                        </p:tav>
                                      </p:tavLst>
                                    </p:anim>
                                    <p:animEffect transition="in" filter="fade">
                                      <p:cBhvr>
                                        <p:cTn id="85" dur="350"/>
                                        <p:tgtEl>
                                          <p:spTgt spid="480"/>
                                        </p:tgtEl>
                                      </p:cBhvr>
                                    </p:animEffect>
                                  </p:childTnLst>
                                </p:cTn>
                              </p:par>
                              <p:par>
                                <p:cTn id="86" presetID="53" presetClass="entr" presetSubtype="16" fill="hold" grpId="0" nodeType="withEffect">
                                  <p:stCondLst>
                                    <p:cond delay="150"/>
                                  </p:stCondLst>
                                  <p:childTnLst>
                                    <p:set>
                                      <p:cBhvr>
                                        <p:cTn id="87" dur="1" fill="hold">
                                          <p:stCondLst>
                                            <p:cond delay="0"/>
                                          </p:stCondLst>
                                        </p:cTn>
                                        <p:tgtEl>
                                          <p:spTgt spid="476"/>
                                        </p:tgtEl>
                                        <p:attrNameLst>
                                          <p:attrName>style.visibility</p:attrName>
                                        </p:attrNameLst>
                                      </p:cBhvr>
                                      <p:to>
                                        <p:strVal val="visible"/>
                                      </p:to>
                                    </p:set>
                                    <p:anim calcmode="lin" valueType="num">
                                      <p:cBhvr>
                                        <p:cTn id="88" dur="350" fill="hold"/>
                                        <p:tgtEl>
                                          <p:spTgt spid="476"/>
                                        </p:tgtEl>
                                        <p:attrNameLst>
                                          <p:attrName>ppt_w</p:attrName>
                                        </p:attrNameLst>
                                      </p:cBhvr>
                                      <p:tavLst>
                                        <p:tav tm="0">
                                          <p:val>
                                            <p:fltVal val="0"/>
                                          </p:val>
                                        </p:tav>
                                        <p:tav tm="100000">
                                          <p:val>
                                            <p:strVal val="#ppt_w"/>
                                          </p:val>
                                        </p:tav>
                                      </p:tavLst>
                                    </p:anim>
                                    <p:anim calcmode="lin" valueType="num">
                                      <p:cBhvr>
                                        <p:cTn id="89" dur="350" fill="hold"/>
                                        <p:tgtEl>
                                          <p:spTgt spid="476"/>
                                        </p:tgtEl>
                                        <p:attrNameLst>
                                          <p:attrName>ppt_h</p:attrName>
                                        </p:attrNameLst>
                                      </p:cBhvr>
                                      <p:tavLst>
                                        <p:tav tm="0">
                                          <p:val>
                                            <p:fltVal val="0"/>
                                          </p:val>
                                        </p:tav>
                                        <p:tav tm="100000">
                                          <p:val>
                                            <p:strVal val="#ppt_h"/>
                                          </p:val>
                                        </p:tav>
                                      </p:tavLst>
                                    </p:anim>
                                    <p:animEffect transition="in" filter="fade">
                                      <p:cBhvr>
                                        <p:cTn id="90" dur="350"/>
                                        <p:tgtEl>
                                          <p:spTgt spid="476"/>
                                        </p:tgtEl>
                                      </p:cBhvr>
                                    </p:animEffect>
                                  </p:childTnLst>
                                </p:cTn>
                              </p:par>
                              <p:par>
                                <p:cTn id="91" presetID="53" presetClass="entr" presetSubtype="16" fill="hold" grpId="0" nodeType="withEffect">
                                  <p:stCondLst>
                                    <p:cond delay="150"/>
                                  </p:stCondLst>
                                  <p:childTnLst>
                                    <p:set>
                                      <p:cBhvr>
                                        <p:cTn id="92" dur="1" fill="hold">
                                          <p:stCondLst>
                                            <p:cond delay="0"/>
                                          </p:stCondLst>
                                        </p:cTn>
                                        <p:tgtEl>
                                          <p:spTgt spid="475"/>
                                        </p:tgtEl>
                                        <p:attrNameLst>
                                          <p:attrName>style.visibility</p:attrName>
                                        </p:attrNameLst>
                                      </p:cBhvr>
                                      <p:to>
                                        <p:strVal val="visible"/>
                                      </p:to>
                                    </p:set>
                                    <p:anim calcmode="lin" valueType="num">
                                      <p:cBhvr>
                                        <p:cTn id="93" dur="350" fill="hold"/>
                                        <p:tgtEl>
                                          <p:spTgt spid="475"/>
                                        </p:tgtEl>
                                        <p:attrNameLst>
                                          <p:attrName>ppt_w</p:attrName>
                                        </p:attrNameLst>
                                      </p:cBhvr>
                                      <p:tavLst>
                                        <p:tav tm="0">
                                          <p:val>
                                            <p:fltVal val="0"/>
                                          </p:val>
                                        </p:tav>
                                        <p:tav tm="100000">
                                          <p:val>
                                            <p:strVal val="#ppt_w"/>
                                          </p:val>
                                        </p:tav>
                                      </p:tavLst>
                                    </p:anim>
                                    <p:anim calcmode="lin" valueType="num">
                                      <p:cBhvr>
                                        <p:cTn id="94" dur="350" fill="hold"/>
                                        <p:tgtEl>
                                          <p:spTgt spid="475"/>
                                        </p:tgtEl>
                                        <p:attrNameLst>
                                          <p:attrName>ppt_h</p:attrName>
                                        </p:attrNameLst>
                                      </p:cBhvr>
                                      <p:tavLst>
                                        <p:tav tm="0">
                                          <p:val>
                                            <p:fltVal val="0"/>
                                          </p:val>
                                        </p:tav>
                                        <p:tav tm="100000">
                                          <p:val>
                                            <p:strVal val="#ppt_h"/>
                                          </p:val>
                                        </p:tav>
                                      </p:tavLst>
                                    </p:anim>
                                    <p:animEffect transition="in" filter="fade">
                                      <p:cBhvr>
                                        <p:cTn id="95" dur="350"/>
                                        <p:tgtEl>
                                          <p:spTgt spid="475"/>
                                        </p:tgtEl>
                                      </p:cBhvr>
                                    </p:animEffect>
                                  </p:childTnLst>
                                </p:cTn>
                              </p:par>
                              <p:par>
                                <p:cTn id="96" presetID="53" presetClass="entr" presetSubtype="16" fill="hold" grpId="0" nodeType="withEffect">
                                  <p:stCondLst>
                                    <p:cond delay="150"/>
                                  </p:stCondLst>
                                  <p:childTnLst>
                                    <p:set>
                                      <p:cBhvr>
                                        <p:cTn id="97" dur="1" fill="hold">
                                          <p:stCondLst>
                                            <p:cond delay="0"/>
                                          </p:stCondLst>
                                        </p:cTn>
                                        <p:tgtEl>
                                          <p:spTgt spid="482"/>
                                        </p:tgtEl>
                                        <p:attrNameLst>
                                          <p:attrName>style.visibility</p:attrName>
                                        </p:attrNameLst>
                                      </p:cBhvr>
                                      <p:to>
                                        <p:strVal val="visible"/>
                                      </p:to>
                                    </p:set>
                                    <p:anim calcmode="lin" valueType="num">
                                      <p:cBhvr>
                                        <p:cTn id="98" dur="350" fill="hold"/>
                                        <p:tgtEl>
                                          <p:spTgt spid="482"/>
                                        </p:tgtEl>
                                        <p:attrNameLst>
                                          <p:attrName>ppt_w</p:attrName>
                                        </p:attrNameLst>
                                      </p:cBhvr>
                                      <p:tavLst>
                                        <p:tav tm="0">
                                          <p:val>
                                            <p:fltVal val="0"/>
                                          </p:val>
                                        </p:tav>
                                        <p:tav tm="100000">
                                          <p:val>
                                            <p:strVal val="#ppt_w"/>
                                          </p:val>
                                        </p:tav>
                                      </p:tavLst>
                                    </p:anim>
                                    <p:anim calcmode="lin" valueType="num">
                                      <p:cBhvr>
                                        <p:cTn id="99" dur="350" fill="hold"/>
                                        <p:tgtEl>
                                          <p:spTgt spid="482"/>
                                        </p:tgtEl>
                                        <p:attrNameLst>
                                          <p:attrName>ppt_h</p:attrName>
                                        </p:attrNameLst>
                                      </p:cBhvr>
                                      <p:tavLst>
                                        <p:tav tm="0">
                                          <p:val>
                                            <p:fltVal val="0"/>
                                          </p:val>
                                        </p:tav>
                                        <p:tav tm="100000">
                                          <p:val>
                                            <p:strVal val="#ppt_h"/>
                                          </p:val>
                                        </p:tav>
                                      </p:tavLst>
                                    </p:anim>
                                    <p:animEffect transition="in" filter="fade">
                                      <p:cBhvr>
                                        <p:cTn id="100" dur="350"/>
                                        <p:tgtEl>
                                          <p:spTgt spid="482"/>
                                        </p:tgtEl>
                                      </p:cBhvr>
                                    </p:animEffect>
                                  </p:childTnLst>
                                </p:cTn>
                              </p:par>
                              <p:par>
                                <p:cTn id="101" presetID="53" presetClass="entr" presetSubtype="16" fill="hold" grpId="0" nodeType="withEffect">
                                  <p:stCondLst>
                                    <p:cond delay="150"/>
                                  </p:stCondLst>
                                  <p:childTnLst>
                                    <p:set>
                                      <p:cBhvr>
                                        <p:cTn id="102" dur="1" fill="hold">
                                          <p:stCondLst>
                                            <p:cond delay="0"/>
                                          </p:stCondLst>
                                        </p:cTn>
                                        <p:tgtEl>
                                          <p:spTgt spid="484"/>
                                        </p:tgtEl>
                                        <p:attrNameLst>
                                          <p:attrName>style.visibility</p:attrName>
                                        </p:attrNameLst>
                                      </p:cBhvr>
                                      <p:to>
                                        <p:strVal val="visible"/>
                                      </p:to>
                                    </p:set>
                                    <p:anim calcmode="lin" valueType="num">
                                      <p:cBhvr>
                                        <p:cTn id="103" dur="350" fill="hold"/>
                                        <p:tgtEl>
                                          <p:spTgt spid="484"/>
                                        </p:tgtEl>
                                        <p:attrNameLst>
                                          <p:attrName>ppt_w</p:attrName>
                                        </p:attrNameLst>
                                      </p:cBhvr>
                                      <p:tavLst>
                                        <p:tav tm="0">
                                          <p:val>
                                            <p:fltVal val="0"/>
                                          </p:val>
                                        </p:tav>
                                        <p:tav tm="100000">
                                          <p:val>
                                            <p:strVal val="#ppt_w"/>
                                          </p:val>
                                        </p:tav>
                                      </p:tavLst>
                                    </p:anim>
                                    <p:anim calcmode="lin" valueType="num">
                                      <p:cBhvr>
                                        <p:cTn id="104" dur="350" fill="hold"/>
                                        <p:tgtEl>
                                          <p:spTgt spid="484"/>
                                        </p:tgtEl>
                                        <p:attrNameLst>
                                          <p:attrName>ppt_h</p:attrName>
                                        </p:attrNameLst>
                                      </p:cBhvr>
                                      <p:tavLst>
                                        <p:tav tm="0">
                                          <p:val>
                                            <p:fltVal val="0"/>
                                          </p:val>
                                        </p:tav>
                                        <p:tav tm="100000">
                                          <p:val>
                                            <p:strVal val="#ppt_h"/>
                                          </p:val>
                                        </p:tav>
                                      </p:tavLst>
                                    </p:anim>
                                    <p:animEffect transition="in" filter="fade">
                                      <p:cBhvr>
                                        <p:cTn id="105" dur="350"/>
                                        <p:tgtEl>
                                          <p:spTgt spid="484"/>
                                        </p:tgtEl>
                                      </p:cBhvr>
                                    </p:animEffect>
                                  </p:childTnLst>
                                </p:cTn>
                              </p:par>
                            </p:childTnLst>
                          </p:cTn>
                        </p:par>
                        <p:par>
                          <p:cTn id="106" fill="hold">
                            <p:stCondLst>
                              <p:cond delay="500"/>
                            </p:stCondLst>
                            <p:childTnLst>
                              <p:par>
                                <p:cTn id="107" presetID="10" presetClass="entr" presetSubtype="0" fill="hold" nodeType="afterEffect">
                                  <p:stCondLst>
                                    <p:cond delay="0"/>
                                  </p:stCondLst>
                                  <p:childTnLst>
                                    <p:set>
                                      <p:cBhvr>
                                        <p:cTn id="108" dur="1" fill="hold">
                                          <p:stCondLst>
                                            <p:cond delay="0"/>
                                          </p:stCondLst>
                                        </p:cTn>
                                        <p:tgtEl>
                                          <p:spTgt spid="120"/>
                                        </p:tgtEl>
                                        <p:attrNameLst>
                                          <p:attrName>style.visibility</p:attrName>
                                        </p:attrNameLst>
                                      </p:cBhvr>
                                      <p:to>
                                        <p:strVal val="visible"/>
                                      </p:to>
                                    </p:set>
                                    <p:animEffect transition="in" filter="fade">
                                      <p:cBhvr>
                                        <p:cTn id="109" dur="500"/>
                                        <p:tgtEl>
                                          <p:spTgt spid="120"/>
                                        </p:tgtEl>
                                      </p:cBhvr>
                                    </p:animEffect>
                                  </p:childTnLst>
                                </p:cTn>
                              </p:par>
                              <p:par>
                                <p:cTn id="110" presetID="10" presetClass="entr" presetSubtype="0" fill="hold" nodeType="withEffect">
                                  <p:stCondLst>
                                    <p:cond delay="0"/>
                                  </p:stCondLst>
                                  <p:childTnLst>
                                    <p:set>
                                      <p:cBhvr>
                                        <p:cTn id="111" dur="1" fill="hold">
                                          <p:stCondLst>
                                            <p:cond delay="0"/>
                                          </p:stCondLst>
                                        </p:cTn>
                                        <p:tgtEl>
                                          <p:spTgt spid="89"/>
                                        </p:tgtEl>
                                        <p:attrNameLst>
                                          <p:attrName>style.visibility</p:attrName>
                                        </p:attrNameLst>
                                      </p:cBhvr>
                                      <p:to>
                                        <p:strVal val="visible"/>
                                      </p:to>
                                    </p:set>
                                    <p:animEffect transition="in" filter="fade">
                                      <p:cBhvr>
                                        <p:cTn id="112" dur="500"/>
                                        <p:tgtEl>
                                          <p:spTgt spid="89"/>
                                        </p:tgtEl>
                                      </p:cBhvr>
                                    </p:animEffect>
                                  </p:childTnLst>
                                </p:cTn>
                              </p:par>
                              <p:par>
                                <p:cTn id="113" presetID="10" presetClass="entr" presetSubtype="0" fill="hold" nodeType="withEffect">
                                  <p:stCondLst>
                                    <p:cond delay="0"/>
                                  </p:stCondLst>
                                  <p:childTnLst>
                                    <p:set>
                                      <p:cBhvr>
                                        <p:cTn id="114" dur="1" fill="hold">
                                          <p:stCondLst>
                                            <p:cond delay="0"/>
                                          </p:stCondLst>
                                        </p:cTn>
                                        <p:tgtEl>
                                          <p:spTgt spid="261"/>
                                        </p:tgtEl>
                                        <p:attrNameLst>
                                          <p:attrName>style.visibility</p:attrName>
                                        </p:attrNameLst>
                                      </p:cBhvr>
                                      <p:to>
                                        <p:strVal val="visible"/>
                                      </p:to>
                                    </p:set>
                                    <p:animEffect transition="in" filter="fade">
                                      <p:cBhvr>
                                        <p:cTn id="115" dur="500"/>
                                        <p:tgtEl>
                                          <p:spTgt spid="261"/>
                                        </p:tgtEl>
                                      </p:cBhvr>
                                    </p:animEffect>
                                  </p:childTnLst>
                                </p:cTn>
                              </p:par>
                              <p:par>
                                <p:cTn id="116" presetID="10" presetClass="entr" presetSubtype="0" fill="hold" nodeType="withEffect">
                                  <p:stCondLst>
                                    <p:cond delay="0"/>
                                  </p:stCondLst>
                                  <p:childTnLst>
                                    <p:set>
                                      <p:cBhvr>
                                        <p:cTn id="117" dur="1" fill="hold">
                                          <p:stCondLst>
                                            <p:cond delay="0"/>
                                          </p:stCondLst>
                                        </p:cTn>
                                        <p:tgtEl>
                                          <p:spTgt spid="376"/>
                                        </p:tgtEl>
                                        <p:attrNameLst>
                                          <p:attrName>style.visibility</p:attrName>
                                        </p:attrNameLst>
                                      </p:cBhvr>
                                      <p:to>
                                        <p:strVal val="visible"/>
                                      </p:to>
                                    </p:set>
                                    <p:animEffect transition="in" filter="fade">
                                      <p:cBhvr>
                                        <p:cTn id="118" dur="500"/>
                                        <p:tgtEl>
                                          <p:spTgt spid="376"/>
                                        </p:tgtEl>
                                      </p:cBhvr>
                                    </p:animEffect>
                                  </p:childTnLst>
                                </p:cTn>
                              </p:par>
                              <p:par>
                                <p:cTn id="119" presetID="10" presetClass="entr" presetSubtype="0" fill="hold" nodeType="withEffect">
                                  <p:stCondLst>
                                    <p:cond delay="0"/>
                                  </p:stCondLst>
                                  <p:childTnLst>
                                    <p:set>
                                      <p:cBhvr>
                                        <p:cTn id="120" dur="1" fill="hold">
                                          <p:stCondLst>
                                            <p:cond delay="0"/>
                                          </p:stCondLst>
                                        </p:cTn>
                                        <p:tgtEl>
                                          <p:spTgt spid="93"/>
                                        </p:tgtEl>
                                        <p:attrNameLst>
                                          <p:attrName>style.visibility</p:attrName>
                                        </p:attrNameLst>
                                      </p:cBhvr>
                                      <p:to>
                                        <p:strVal val="visible"/>
                                      </p:to>
                                    </p:set>
                                    <p:animEffect transition="in" filter="fade">
                                      <p:cBhvr>
                                        <p:cTn id="121" dur="500"/>
                                        <p:tgtEl>
                                          <p:spTgt spid="93"/>
                                        </p:tgtEl>
                                      </p:cBhvr>
                                    </p:animEffect>
                                  </p:childTnLst>
                                </p:cTn>
                              </p:par>
                              <p:par>
                                <p:cTn id="122" presetID="10" presetClass="entr" presetSubtype="0" fill="hold" nodeType="withEffect">
                                  <p:stCondLst>
                                    <p:cond delay="0"/>
                                  </p:stCondLst>
                                  <p:childTnLst>
                                    <p:set>
                                      <p:cBhvr>
                                        <p:cTn id="123" dur="1" fill="hold">
                                          <p:stCondLst>
                                            <p:cond delay="0"/>
                                          </p:stCondLst>
                                        </p:cTn>
                                        <p:tgtEl>
                                          <p:spTgt spid="1026"/>
                                        </p:tgtEl>
                                        <p:attrNameLst>
                                          <p:attrName>style.visibility</p:attrName>
                                        </p:attrNameLst>
                                      </p:cBhvr>
                                      <p:to>
                                        <p:strVal val="visible"/>
                                      </p:to>
                                    </p:set>
                                    <p:animEffect transition="in" filter="fade">
                                      <p:cBhvr>
                                        <p:cTn id="124" dur="500"/>
                                        <p:tgtEl>
                                          <p:spTgt spid="1026"/>
                                        </p:tgtEl>
                                      </p:cBhvr>
                                    </p:animEffect>
                                  </p:childTnLst>
                                </p:cTn>
                              </p:par>
                              <p:par>
                                <p:cTn id="125" presetID="10" presetClass="entr" presetSubtype="0" fill="hold" nodeType="withEffect">
                                  <p:stCondLst>
                                    <p:cond delay="0"/>
                                  </p:stCondLst>
                                  <p:childTnLst>
                                    <p:set>
                                      <p:cBhvr>
                                        <p:cTn id="126" dur="1" fill="hold">
                                          <p:stCondLst>
                                            <p:cond delay="0"/>
                                          </p:stCondLst>
                                        </p:cTn>
                                        <p:tgtEl>
                                          <p:spTgt spid="1028"/>
                                        </p:tgtEl>
                                        <p:attrNameLst>
                                          <p:attrName>style.visibility</p:attrName>
                                        </p:attrNameLst>
                                      </p:cBhvr>
                                      <p:to>
                                        <p:strVal val="visible"/>
                                      </p:to>
                                    </p:set>
                                    <p:animEffect transition="in" filter="fade">
                                      <p:cBhvr>
                                        <p:cTn id="127" dur="500"/>
                                        <p:tgtEl>
                                          <p:spTgt spid="1028"/>
                                        </p:tgtEl>
                                      </p:cBhvr>
                                    </p:animEffect>
                                  </p:childTnLst>
                                </p:cTn>
                              </p:par>
                              <p:par>
                                <p:cTn id="128" presetID="10" presetClass="entr" presetSubtype="0" fill="hold" nodeType="withEffect">
                                  <p:stCondLst>
                                    <p:cond delay="0"/>
                                  </p:stCondLst>
                                  <p:childTnLst>
                                    <p:set>
                                      <p:cBhvr>
                                        <p:cTn id="129" dur="1" fill="hold">
                                          <p:stCondLst>
                                            <p:cond delay="0"/>
                                          </p:stCondLst>
                                        </p:cTn>
                                        <p:tgtEl>
                                          <p:spTgt spid="102"/>
                                        </p:tgtEl>
                                        <p:attrNameLst>
                                          <p:attrName>style.visibility</p:attrName>
                                        </p:attrNameLst>
                                      </p:cBhvr>
                                      <p:to>
                                        <p:strVal val="visible"/>
                                      </p:to>
                                    </p:set>
                                    <p:animEffect transition="in" filter="fade">
                                      <p:cBhvr>
                                        <p:cTn id="130" dur="500"/>
                                        <p:tgtEl>
                                          <p:spTgt spid="102"/>
                                        </p:tgtEl>
                                      </p:cBhvr>
                                    </p:animEffect>
                                  </p:childTnLst>
                                </p:cTn>
                              </p:par>
                              <p:par>
                                <p:cTn id="131" presetID="10" presetClass="entr" presetSubtype="0" fill="hold" nodeType="withEffect">
                                  <p:stCondLst>
                                    <p:cond delay="0"/>
                                  </p:stCondLst>
                                  <p:childTnLst>
                                    <p:set>
                                      <p:cBhvr>
                                        <p:cTn id="132" dur="1" fill="hold">
                                          <p:stCondLst>
                                            <p:cond delay="0"/>
                                          </p:stCondLst>
                                        </p:cTn>
                                        <p:tgtEl>
                                          <p:spTgt spid="227"/>
                                        </p:tgtEl>
                                        <p:attrNameLst>
                                          <p:attrName>style.visibility</p:attrName>
                                        </p:attrNameLst>
                                      </p:cBhvr>
                                      <p:to>
                                        <p:strVal val="visible"/>
                                      </p:to>
                                    </p:set>
                                    <p:animEffect transition="in" filter="fade">
                                      <p:cBhvr>
                                        <p:cTn id="133" dur="500"/>
                                        <p:tgtEl>
                                          <p:spTgt spid="227"/>
                                        </p:tgtEl>
                                      </p:cBhvr>
                                    </p:animEffect>
                                  </p:childTnLst>
                                </p:cTn>
                              </p:par>
                              <p:par>
                                <p:cTn id="134" presetID="10" presetClass="entr" presetSubtype="0" fill="hold" nodeType="withEffect">
                                  <p:stCondLst>
                                    <p:cond delay="0"/>
                                  </p:stCondLst>
                                  <p:childTnLst>
                                    <p:set>
                                      <p:cBhvr>
                                        <p:cTn id="135" dur="1" fill="hold">
                                          <p:stCondLst>
                                            <p:cond delay="0"/>
                                          </p:stCondLst>
                                        </p:cTn>
                                        <p:tgtEl>
                                          <p:spTgt spid="101"/>
                                        </p:tgtEl>
                                        <p:attrNameLst>
                                          <p:attrName>style.visibility</p:attrName>
                                        </p:attrNameLst>
                                      </p:cBhvr>
                                      <p:to>
                                        <p:strVal val="visible"/>
                                      </p:to>
                                    </p:set>
                                    <p:animEffect transition="in" filter="fade">
                                      <p:cBhvr>
                                        <p:cTn id="136" dur="500"/>
                                        <p:tgtEl>
                                          <p:spTgt spid="101"/>
                                        </p:tgtEl>
                                      </p:cBhvr>
                                    </p:animEffect>
                                  </p:childTnLst>
                                </p:cTn>
                              </p:par>
                              <p:par>
                                <p:cTn id="137" presetID="10" presetClass="entr" presetSubtype="0" fill="hold" nodeType="withEffect">
                                  <p:stCondLst>
                                    <p:cond delay="0"/>
                                  </p:stCondLst>
                                  <p:childTnLst>
                                    <p:set>
                                      <p:cBhvr>
                                        <p:cTn id="138" dur="1" fill="hold">
                                          <p:stCondLst>
                                            <p:cond delay="0"/>
                                          </p:stCondLst>
                                        </p:cTn>
                                        <p:tgtEl>
                                          <p:spTgt spid="320"/>
                                        </p:tgtEl>
                                        <p:attrNameLst>
                                          <p:attrName>style.visibility</p:attrName>
                                        </p:attrNameLst>
                                      </p:cBhvr>
                                      <p:to>
                                        <p:strVal val="visible"/>
                                      </p:to>
                                    </p:set>
                                    <p:animEffect transition="in" filter="fade">
                                      <p:cBhvr>
                                        <p:cTn id="139" dur="500"/>
                                        <p:tgtEl>
                                          <p:spTgt spid="320"/>
                                        </p:tgtEl>
                                      </p:cBhvr>
                                    </p:animEffect>
                                  </p:childTnLst>
                                </p:cTn>
                              </p:par>
                              <p:par>
                                <p:cTn id="140" presetID="10" presetClass="entr" presetSubtype="0" fill="hold" nodeType="withEffect">
                                  <p:stCondLst>
                                    <p:cond delay="0"/>
                                  </p:stCondLst>
                                  <p:childTnLst>
                                    <p:set>
                                      <p:cBhvr>
                                        <p:cTn id="141" dur="1" fill="hold">
                                          <p:stCondLst>
                                            <p:cond delay="0"/>
                                          </p:stCondLst>
                                        </p:cTn>
                                        <p:tgtEl>
                                          <p:spTgt spid="94"/>
                                        </p:tgtEl>
                                        <p:attrNameLst>
                                          <p:attrName>style.visibility</p:attrName>
                                        </p:attrNameLst>
                                      </p:cBhvr>
                                      <p:to>
                                        <p:strVal val="visible"/>
                                      </p:to>
                                    </p:set>
                                    <p:animEffect transition="in" filter="fade">
                                      <p:cBhvr>
                                        <p:cTn id="142" dur="500"/>
                                        <p:tgtEl>
                                          <p:spTgt spid="94"/>
                                        </p:tgtEl>
                                      </p:cBhvr>
                                    </p:animEffect>
                                  </p:childTnLst>
                                </p:cTn>
                              </p:par>
                              <p:par>
                                <p:cTn id="143" presetID="10" presetClass="entr" presetSubtype="0" fill="hold" nodeType="withEffect">
                                  <p:stCondLst>
                                    <p:cond delay="0"/>
                                  </p:stCondLst>
                                  <p:childTnLst>
                                    <p:set>
                                      <p:cBhvr>
                                        <p:cTn id="144" dur="1" fill="hold">
                                          <p:stCondLst>
                                            <p:cond delay="0"/>
                                          </p:stCondLst>
                                        </p:cTn>
                                        <p:tgtEl>
                                          <p:spTgt spid="315"/>
                                        </p:tgtEl>
                                        <p:attrNameLst>
                                          <p:attrName>style.visibility</p:attrName>
                                        </p:attrNameLst>
                                      </p:cBhvr>
                                      <p:to>
                                        <p:strVal val="visible"/>
                                      </p:to>
                                    </p:set>
                                    <p:animEffect transition="in" filter="fade">
                                      <p:cBhvr>
                                        <p:cTn id="145" dur="500"/>
                                        <p:tgtEl>
                                          <p:spTgt spid="315"/>
                                        </p:tgtEl>
                                      </p:cBhvr>
                                    </p:animEffect>
                                  </p:childTnLst>
                                </p:cTn>
                              </p:par>
                            </p:childTnLst>
                          </p:cTn>
                        </p:par>
                        <p:par>
                          <p:cTn id="146" fill="hold">
                            <p:stCondLst>
                              <p:cond delay="1000"/>
                            </p:stCondLst>
                            <p:childTnLst>
                              <p:par>
                                <p:cTn id="147" presetID="16" presetClass="entr" presetSubtype="21" fill="hold" grpId="0" nodeType="afterEffect">
                                  <p:stCondLst>
                                    <p:cond delay="0"/>
                                  </p:stCondLst>
                                  <p:childTnLst>
                                    <p:set>
                                      <p:cBhvr>
                                        <p:cTn id="148" dur="1" fill="hold">
                                          <p:stCondLst>
                                            <p:cond delay="0"/>
                                          </p:stCondLst>
                                        </p:cTn>
                                        <p:tgtEl>
                                          <p:spTgt spid="208"/>
                                        </p:tgtEl>
                                        <p:attrNameLst>
                                          <p:attrName>style.visibility</p:attrName>
                                        </p:attrNameLst>
                                      </p:cBhvr>
                                      <p:to>
                                        <p:strVal val="visible"/>
                                      </p:to>
                                    </p:set>
                                    <p:animEffect transition="in" filter="barn(inVertical)">
                                      <p:cBhvr>
                                        <p:cTn id="149" dur="500"/>
                                        <p:tgtEl>
                                          <p:spTgt spid="208"/>
                                        </p:tgtEl>
                                      </p:cBhvr>
                                    </p:animEffect>
                                  </p:childTnLst>
                                </p:cTn>
                              </p:par>
                              <p:par>
                                <p:cTn id="150" presetID="10" presetClass="entr" presetSubtype="0" fill="hold" nodeType="withEffect">
                                  <p:stCondLst>
                                    <p:cond delay="0"/>
                                  </p:stCondLst>
                                  <p:childTnLst>
                                    <p:set>
                                      <p:cBhvr>
                                        <p:cTn id="151" dur="1" fill="hold">
                                          <p:stCondLst>
                                            <p:cond delay="0"/>
                                          </p:stCondLst>
                                        </p:cTn>
                                        <p:tgtEl>
                                          <p:spTgt spid="135"/>
                                        </p:tgtEl>
                                        <p:attrNameLst>
                                          <p:attrName>style.visibility</p:attrName>
                                        </p:attrNameLst>
                                      </p:cBhvr>
                                      <p:to>
                                        <p:strVal val="visible"/>
                                      </p:to>
                                    </p:set>
                                    <p:animEffect transition="in" filter="fade">
                                      <p:cBhvr>
                                        <p:cTn id="152" dur="500"/>
                                        <p:tgtEl>
                                          <p:spTgt spid="135"/>
                                        </p:tgtEl>
                                      </p:cBhvr>
                                    </p:animEffect>
                                  </p:childTnLst>
                                </p:cTn>
                              </p:par>
                              <p:par>
                                <p:cTn id="153" presetID="42" presetClass="path" presetSubtype="0" decel="100000" fill="hold" nodeType="withEffect">
                                  <p:stCondLst>
                                    <p:cond delay="0"/>
                                  </p:stCondLst>
                                  <p:childTnLst>
                                    <p:animMotion origin="layout" path="M -4.18432E-6 -4.07626E-6 L -4.18432E-6 0.04358 " pathEditMode="relative" rAng="0" ptsTypes="AA">
                                      <p:cBhvr>
                                        <p:cTn id="154" dur="500" spd="-100000" fill="hold"/>
                                        <p:tgtEl>
                                          <p:spTgt spid="135"/>
                                        </p:tgtEl>
                                        <p:attrNameLst>
                                          <p:attrName>ppt_x</p:attrName>
                                          <p:attrName>ppt_y</p:attrName>
                                        </p:attrNameLst>
                                      </p:cBhvr>
                                      <p:rCtr x="0" y="2179"/>
                                    </p:animMotion>
                                  </p:childTnLst>
                                </p:cTn>
                              </p:par>
                              <p:par>
                                <p:cTn id="155" presetID="10" presetClass="entr" presetSubtype="0" fill="hold" grpId="0" nodeType="withEffect">
                                  <p:stCondLst>
                                    <p:cond delay="750"/>
                                  </p:stCondLst>
                                  <p:childTnLst>
                                    <p:set>
                                      <p:cBhvr>
                                        <p:cTn id="156" dur="1" fill="hold">
                                          <p:stCondLst>
                                            <p:cond delay="0"/>
                                          </p:stCondLst>
                                        </p:cTn>
                                        <p:tgtEl>
                                          <p:spTgt spid="536"/>
                                        </p:tgtEl>
                                        <p:attrNameLst>
                                          <p:attrName>style.visibility</p:attrName>
                                        </p:attrNameLst>
                                      </p:cBhvr>
                                      <p:to>
                                        <p:strVal val="visible"/>
                                      </p:to>
                                    </p:set>
                                    <p:animEffect transition="in" filter="fade">
                                      <p:cBhvr>
                                        <p:cTn id="157" dur="500"/>
                                        <p:tgtEl>
                                          <p:spTgt spid="5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8" grpId="0" animBg="1"/>
      <p:bldP spid="471" grpId="0" animBg="1"/>
      <p:bldP spid="472" grpId="0" animBg="1"/>
      <p:bldP spid="473" grpId="0" animBg="1"/>
      <p:bldP spid="475" grpId="0" animBg="1"/>
      <p:bldP spid="476" grpId="0" animBg="1"/>
      <p:bldP spid="477" grpId="0" animBg="1"/>
      <p:bldP spid="478" grpId="0" animBg="1"/>
      <p:bldP spid="479" grpId="0" animBg="1"/>
      <p:bldP spid="480" grpId="0" animBg="1"/>
      <p:bldP spid="481" grpId="0" animBg="1"/>
      <p:bldP spid="482" grpId="0" animBg="1"/>
      <p:bldP spid="483" grpId="0" animBg="1"/>
      <p:bldP spid="484" grpId="0" animBg="1"/>
      <p:bldP spid="53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141" name="Content Placeholder 2">
            <a:extLst>
              <a:ext uri="{FF2B5EF4-FFF2-40B4-BE49-F238E27FC236}">
                <a16:creationId xmlns:a16="http://schemas.microsoft.com/office/drawing/2014/main" id="{F1B30643-47BF-4654-87A1-87E8C65626F4}"/>
              </a:ext>
            </a:extLst>
          </p:cNvPr>
          <p:cNvSpPr txBox="1">
            <a:spLocks/>
          </p:cNvSpPr>
          <p:nvPr/>
        </p:nvSpPr>
        <p:spPr>
          <a:xfrm>
            <a:off x="3664821" y="1177331"/>
            <a:ext cx="5073661" cy="2788838"/>
          </a:xfrm>
          <a:prstGeom prst="rect">
            <a:avLst/>
          </a:prstGeom>
        </p:spPr>
        <p:txBody>
          <a:bodyPr anchor="ctr" anchorCtr="0"/>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b="0" i="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800" b="0" i="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ct val="20000"/>
              </a:spcBef>
              <a:spcAft>
                <a:spcPts val="3000"/>
              </a:spcAft>
              <a:buClrTx/>
              <a:buSzTx/>
              <a:buFontTx/>
              <a:buNone/>
              <a:tabLst/>
              <a:defRPr/>
            </a:pPr>
            <a:r>
              <a:rPr kumimoji="0" lang="en-US" sz="2200" b="0" i="0" u="none" strike="noStrike" kern="1200" cap="none" spc="0" normalizeH="0" baseline="0" noProof="0" dirty="0">
                <a:ln>
                  <a:noFill/>
                </a:ln>
                <a:solidFill>
                  <a:prstClr val="white"/>
                </a:solidFill>
                <a:effectLst/>
                <a:uLnTx/>
                <a:uFillTx/>
                <a:latin typeface="Arial"/>
                <a:ea typeface="+mn-ea"/>
                <a:cs typeface="Arial"/>
              </a:rPr>
              <a:t>Personalization</a:t>
            </a:r>
          </a:p>
          <a:p>
            <a:pPr marL="0" marR="0" lvl="0" indent="0" algn="l" defTabSz="457200" rtl="0" eaLnBrk="1" fontAlgn="auto" latinLnBrk="0" hangingPunct="1">
              <a:lnSpc>
                <a:spcPct val="100000"/>
              </a:lnSpc>
              <a:spcBef>
                <a:spcPct val="20000"/>
              </a:spcBef>
              <a:spcAft>
                <a:spcPts val="3000"/>
              </a:spcAft>
              <a:buClrTx/>
              <a:buSzTx/>
              <a:buFontTx/>
              <a:buNone/>
              <a:tabLst/>
              <a:defRPr/>
            </a:pPr>
            <a:r>
              <a:rPr kumimoji="0" lang="en-US" sz="2200" b="0" i="0" u="none" strike="noStrike" kern="1200" cap="none" spc="0" normalizeH="0" baseline="0" noProof="0" dirty="0">
                <a:ln>
                  <a:noFill/>
                </a:ln>
                <a:solidFill>
                  <a:prstClr val="white"/>
                </a:solidFill>
                <a:effectLst/>
                <a:uLnTx/>
                <a:uFillTx/>
                <a:latin typeface="Arial"/>
                <a:ea typeface="+mn-ea"/>
                <a:cs typeface="Arial"/>
              </a:rPr>
              <a:t>Customer </a:t>
            </a:r>
            <a:r>
              <a:rPr lang="en-US" sz="2200" dirty="0">
                <a:solidFill>
                  <a:prstClr val="white"/>
                </a:solidFill>
              </a:rPr>
              <a:t>analytics</a:t>
            </a:r>
            <a:endParaRPr kumimoji="0" lang="en-US" sz="2200" b="0" i="0" u="none" strike="noStrike" kern="1200" cap="none" spc="0" normalizeH="0" baseline="0" noProof="0" dirty="0">
              <a:ln>
                <a:noFill/>
              </a:ln>
              <a:solidFill>
                <a:prstClr val="white"/>
              </a:solidFill>
              <a:effectLst/>
              <a:uLnTx/>
              <a:uFillTx/>
              <a:latin typeface="Arial"/>
              <a:ea typeface="+mn-ea"/>
              <a:cs typeface="Arial"/>
            </a:endParaRPr>
          </a:p>
          <a:p>
            <a:pPr marL="0" marR="0" lvl="0" indent="0" algn="l" defTabSz="457200" rtl="0" eaLnBrk="1" fontAlgn="auto" latinLnBrk="0" hangingPunct="1">
              <a:lnSpc>
                <a:spcPct val="100000"/>
              </a:lnSpc>
              <a:spcBef>
                <a:spcPct val="20000"/>
              </a:spcBef>
              <a:spcAft>
                <a:spcPts val="3000"/>
              </a:spcAft>
              <a:buClrTx/>
              <a:buSzTx/>
              <a:buFontTx/>
              <a:buNone/>
              <a:tabLst/>
              <a:defRPr/>
            </a:pPr>
            <a:r>
              <a:rPr kumimoji="0" lang="en-US" sz="2200" b="0" i="0" u="none" strike="noStrike" kern="1200" cap="none" spc="0" normalizeH="0" baseline="0" noProof="0" dirty="0">
                <a:ln>
                  <a:noFill/>
                </a:ln>
                <a:solidFill>
                  <a:prstClr val="white"/>
                </a:solidFill>
                <a:effectLst/>
                <a:uLnTx/>
                <a:uFillTx/>
                <a:latin typeface="Arial"/>
                <a:ea typeface="+mn-ea"/>
                <a:cs typeface="Arial"/>
              </a:rPr>
              <a:t>New channels direct to customer</a:t>
            </a:r>
          </a:p>
          <a:p>
            <a:pPr marL="0" marR="0" lvl="0" indent="0" algn="l" defTabSz="457200" rtl="0" eaLnBrk="1" fontAlgn="auto" latinLnBrk="0" hangingPunct="1">
              <a:lnSpc>
                <a:spcPct val="100000"/>
              </a:lnSpc>
              <a:spcBef>
                <a:spcPct val="20000"/>
              </a:spcBef>
              <a:spcAft>
                <a:spcPts val="3000"/>
              </a:spcAft>
              <a:buClrTx/>
              <a:buSzTx/>
              <a:buFontTx/>
              <a:buNone/>
              <a:tabLst/>
              <a:defRPr/>
            </a:pPr>
            <a:r>
              <a:rPr lang="en-US" sz="2200" dirty="0">
                <a:solidFill>
                  <a:prstClr val="white"/>
                </a:solidFill>
              </a:rPr>
              <a:t>More things, more scale, rapid change</a:t>
            </a:r>
            <a:endParaRPr kumimoji="0" lang="en-US" sz="2200" b="0" i="0" u="none" strike="noStrike" kern="1200" cap="none" spc="0" normalizeH="0" baseline="0" noProof="0" dirty="0">
              <a:ln>
                <a:noFill/>
              </a:ln>
              <a:solidFill>
                <a:prstClr val="white"/>
              </a:solidFill>
              <a:effectLst/>
              <a:uLnTx/>
              <a:uFillTx/>
              <a:latin typeface="Arial"/>
              <a:ea typeface="+mn-ea"/>
              <a:cs typeface="Arial"/>
            </a:endParaRPr>
          </a:p>
        </p:txBody>
      </p:sp>
      <p:sp>
        <p:nvSpPr>
          <p:cNvPr id="142" name="Title 6">
            <a:extLst>
              <a:ext uri="{FF2B5EF4-FFF2-40B4-BE49-F238E27FC236}">
                <a16:creationId xmlns:a16="http://schemas.microsoft.com/office/drawing/2014/main" id="{10C0AED6-A0C6-424C-904A-C013D1281028}"/>
              </a:ext>
            </a:extLst>
          </p:cNvPr>
          <p:cNvSpPr txBox="1">
            <a:spLocks/>
          </p:cNvSpPr>
          <p:nvPr/>
        </p:nvSpPr>
        <p:spPr>
          <a:xfrm>
            <a:off x="336788" y="2116274"/>
            <a:ext cx="2097801" cy="844096"/>
          </a:xfrm>
          <a:prstGeom prst="rect">
            <a:avLst/>
          </a:prstGeom>
        </p:spPr>
        <p:txBody>
          <a:bodyPr vert="horz" lIns="91440" tIns="45720" rIns="91440" bIns="45720" rtlCol="0" anchor="t">
            <a:noAutofit/>
          </a:bodyPr>
          <a:lstStyle>
            <a:lvl1pPr algn="l" defTabSz="457200" rtl="0" eaLnBrk="1" latinLnBrk="0" hangingPunct="1">
              <a:spcBef>
                <a:spcPct val="0"/>
              </a:spcBef>
              <a:buNone/>
              <a:defRPr sz="2800" b="1" i="0" kern="1200">
                <a:solidFill>
                  <a:srgbClr val="4D4D4C"/>
                </a:solidFill>
                <a:latin typeface="Arial"/>
                <a:ea typeface="+mj-ea"/>
                <a:cs typeface="Arial"/>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2800" b="1" i="0" u="none" strike="noStrike" kern="1200" cap="none" spc="0" normalizeH="0" baseline="0" noProof="0" dirty="0">
                <a:ln>
                  <a:noFill/>
                </a:ln>
                <a:solidFill>
                  <a:prstClr val="white"/>
                </a:solidFill>
                <a:effectLst/>
                <a:uLnTx/>
                <a:uFillTx/>
                <a:latin typeface="Arial"/>
                <a:ea typeface="+mj-ea"/>
                <a:cs typeface="Arial"/>
              </a:rPr>
              <a:t>New Needs</a:t>
            </a:r>
            <a:endParaRPr kumimoji="0" lang="en-US" sz="2000" b="0" i="0" u="none" strike="noStrike" kern="1200" cap="none" spc="0" normalizeH="0" baseline="0" noProof="0" dirty="0">
              <a:ln>
                <a:noFill/>
              </a:ln>
              <a:solidFill>
                <a:prstClr val="white"/>
              </a:solidFill>
              <a:effectLst/>
              <a:uLnTx/>
              <a:uFillTx/>
              <a:latin typeface="Arial"/>
              <a:ea typeface="+mj-ea"/>
              <a:cs typeface="Arial"/>
            </a:endParaRPr>
          </a:p>
        </p:txBody>
      </p:sp>
      <p:cxnSp>
        <p:nvCxnSpPr>
          <p:cNvPr id="10" name="Straight Connector 9">
            <a:extLst>
              <a:ext uri="{FF2B5EF4-FFF2-40B4-BE49-F238E27FC236}">
                <a16:creationId xmlns:a16="http://schemas.microsoft.com/office/drawing/2014/main" id="{C4BB74A3-5CD7-4BD3-9506-306A3B699F98}"/>
              </a:ext>
            </a:extLst>
          </p:cNvPr>
          <p:cNvCxnSpPr>
            <a:cxnSpLocks/>
          </p:cNvCxnSpPr>
          <p:nvPr/>
        </p:nvCxnSpPr>
        <p:spPr>
          <a:xfrm>
            <a:off x="2968051" y="1314450"/>
            <a:ext cx="0" cy="2609850"/>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5" name="Oval 4">
            <a:extLst>
              <a:ext uri="{FF2B5EF4-FFF2-40B4-BE49-F238E27FC236}">
                <a16:creationId xmlns:a16="http://schemas.microsoft.com/office/drawing/2014/main" id="{EB36BB4B-E260-404E-8336-DE1A39ADCA2C}"/>
              </a:ext>
            </a:extLst>
          </p:cNvPr>
          <p:cNvSpPr/>
          <p:nvPr/>
        </p:nvSpPr>
        <p:spPr>
          <a:xfrm>
            <a:off x="8965392" y="4974974"/>
            <a:ext cx="88711" cy="88711"/>
          </a:xfrm>
          <a:prstGeom prst="ellipse">
            <a:avLst/>
          </a:prstGeom>
          <a:solidFill>
            <a:schemeClr val="tx1">
              <a:alpha val="36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Tree>
    <p:extLst>
      <p:ext uri="{BB962C8B-B14F-4D97-AF65-F5344CB8AC3E}">
        <p14:creationId xmlns:p14="http://schemas.microsoft.com/office/powerpoint/2010/main" val="1473437584"/>
      </p:ext>
    </p:extLst>
  </p:cSld>
  <p:clrMapOvr>
    <a:masterClrMapping/>
  </p:clrMapOvr>
  <p:transition spd="slow">
    <p:cover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2"/>
                                        </p:tgtEl>
                                        <p:attrNameLst>
                                          <p:attrName>style.visibility</p:attrName>
                                        </p:attrNameLst>
                                      </p:cBhvr>
                                      <p:to>
                                        <p:strVal val="visible"/>
                                      </p:to>
                                    </p:set>
                                    <p:animEffect transition="in" filter="fade">
                                      <p:cBhvr>
                                        <p:cTn id="7" dur="500"/>
                                        <p:tgtEl>
                                          <p:spTgt spid="142"/>
                                        </p:tgtEl>
                                      </p:cBhvr>
                                    </p:animEffect>
                                  </p:childTnLst>
                                </p:cTn>
                              </p:par>
                              <p:par>
                                <p:cTn id="8" presetID="42" presetClass="path" presetSubtype="0" decel="100000" fill="hold" grpId="1" nodeType="withEffect">
                                  <p:stCondLst>
                                    <p:cond delay="0"/>
                                  </p:stCondLst>
                                  <p:childTnLst>
                                    <p:animMotion origin="layout" path="M -1.21011E-6 2.17885E-7 L -1.21011E-6 0.04358 " pathEditMode="relative" rAng="0" ptsTypes="AA">
                                      <p:cBhvr>
                                        <p:cTn id="9" dur="500" spd="-100000" fill="hold"/>
                                        <p:tgtEl>
                                          <p:spTgt spid="142"/>
                                        </p:tgtEl>
                                        <p:attrNameLst>
                                          <p:attrName>ppt_x</p:attrName>
                                          <p:attrName>ppt_y</p:attrName>
                                        </p:attrNameLst>
                                      </p:cBhvr>
                                      <p:rCtr x="0" y="2179"/>
                                    </p:animMotion>
                                  </p:childTnLst>
                                </p:cTn>
                              </p:par>
                              <p:par>
                                <p:cTn id="10" presetID="16" presetClass="entr" presetSubtype="42" fill="hold"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barn(outHorizontal)">
                                      <p:cBhvr>
                                        <p:cTn id="12" dur="500"/>
                                        <p:tgtEl>
                                          <p:spTgt spid="10"/>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41"/>
                                        </p:tgtEl>
                                        <p:attrNameLst>
                                          <p:attrName>style.visibility</p:attrName>
                                        </p:attrNameLst>
                                      </p:cBhvr>
                                      <p:to>
                                        <p:strVal val="visible"/>
                                      </p:to>
                                    </p:set>
                                    <p:animEffect transition="in" filter="fade">
                                      <p:cBhvr>
                                        <p:cTn id="15" dur="500"/>
                                        <p:tgtEl>
                                          <p:spTgt spid="141"/>
                                        </p:tgtEl>
                                      </p:cBhvr>
                                    </p:animEffect>
                                  </p:childTnLst>
                                </p:cTn>
                              </p:par>
                              <p:par>
                                <p:cTn id="16" presetID="42" presetClass="path" presetSubtype="0" decel="100000" fill="hold" grpId="1" nodeType="withEffect">
                                  <p:stCondLst>
                                    <p:cond delay="0"/>
                                  </p:stCondLst>
                                  <p:childTnLst>
                                    <p:animMotion origin="layout" path="M -1.21011E-6 2.17885E-7 L -1.21011E-6 0.04358 " pathEditMode="relative" rAng="0" ptsTypes="AA">
                                      <p:cBhvr>
                                        <p:cTn id="17" dur="500" spd="-100000" fill="hold"/>
                                        <p:tgtEl>
                                          <p:spTgt spid="141"/>
                                        </p:tgtEl>
                                        <p:attrNameLst>
                                          <p:attrName>ppt_x</p:attrName>
                                          <p:attrName>ppt_y</p:attrName>
                                        </p:attrNameLst>
                                      </p:cBhvr>
                                      <p:rCtr x="0" y="2179"/>
                                    </p:animMotion>
                                  </p:childTnLst>
                                </p:cTn>
                              </p:par>
                              <p:par>
                                <p:cTn id="18" presetID="10" presetClass="entr" presetSubtype="0" fill="hold" grpId="0" nodeType="withEffect">
                                  <p:stCondLst>
                                    <p:cond delay="75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1" grpId="0"/>
      <p:bldP spid="141" grpId="1"/>
      <p:bldP spid="142" grpId="0"/>
      <p:bldP spid="142" grpId="1"/>
      <p:bldP spid="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16" name="Content Placeholder 13">
            <a:extLst>
              <a:ext uri="{FF2B5EF4-FFF2-40B4-BE49-F238E27FC236}">
                <a16:creationId xmlns:a16="http://schemas.microsoft.com/office/drawing/2014/main" id="{77B873C9-03BF-9B45-A637-EBB5EA940D14}"/>
              </a:ext>
            </a:extLst>
          </p:cNvPr>
          <p:cNvSpPr txBox="1">
            <a:spLocks/>
          </p:cNvSpPr>
          <p:nvPr/>
        </p:nvSpPr>
        <p:spPr bwMode="auto">
          <a:xfrm>
            <a:off x="1506088" y="1517920"/>
            <a:ext cx="6290377" cy="1571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20320" tIns="10160" rIns="20320" bIns="10160" numCol="1" anchor="t" anchorCtr="0" compatLnSpc="1">
            <a:prstTxWarp prst="textNoShape">
              <a:avLst/>
            </a:prstTxWarp>
            <a:spAutoFit/>
          </a:bodyPr>
          <a:lstStyle>
            <a:lvl1pPr algn="l" defTabSz="1216025" rtl="0" eaLnBrk="0" fontAlgn="base" hangingPunct="0">
              <a:spcBef>
                <a:spcPct val="20000"/>
              </a:spcBef>
              <a:spcAft>
                <a:spcPct val="0"/>
              </a:spcAft>
              <a:defRPr sz="5334" kern="1200">
                <a:solidFill>
                  <a:schemeClr val="tx1"/>
                </a:solidFill>
                <a:latin typeface="Century Gothic" charset="0"/>
                <a:ea typeface="Century Gothic" charset="0"/>
                <a:cs typeface="Century Gothic" charset="0"/>
              </a:defRPr>
            </a:lvl1pPr>
            <a:lvl2pPr marL="1978025" indent="-758825" algn="l" defTabSz="1216025" rtl="0" eaLnBrk="0" fontAlgn="base" hangingPunct="0">
              <a:spcBef>
                <a:spcPct val="20000"/>
              </a:spcBef>
              <a:spcAft>
                <a:spcPct val="0"/>
              </a:spcAft>
              <a:buFont typeface="Arial" charset="0"/>
              <a:buChar char="•"/>
              <a:defRPr sz="4800" kern="1200">
                <a:solidFill>
                  <a:schemeClr val="tx1"/>
                </a:solidFill>
                <a:latin typeface="Century Gothic" charset="0"/>
                <a:ea typeface="Century Gothic" charset="0"/>
                <a:cs typeface="Century Gothic" charset="0"/>
              </a:defRPr>
            </a:lvl2pPr>
            <a:lvl3pPr marL="3044825" indent="-606425" algn="l" defTabSz="1216025" rtl="0" eaLnBrk="0" fontAlgn="base" hangingPunct="0">
              <a:spcBef>
                <a:spcPct val="20000"/>
              </a:spcBef>
              <a:spcAft>
                <a:spcPct val="0"/>
              </a:spcAft>
              <a:buFont typeface="Arial" charset="0"/>
              <a:buChar char="•"/>
              <a:defRPr sz="4266" kern="1200">
                <a:solidFill>
                  <a:schemeClr val="tx1"/>
                </a:solidFill>
                <a:latin typeface="Century Gothic" charset="0"/>
                <a:ea typeface="Century Gothic" charset="0"/>
                <a:cs typeface="Century Gothic" charset="0"/>
              </a:defRPr>
            </a:lvl3pPr>
            <a:lvl4pPr marL="3657508" indent="0" algn="l" defTabSz="1216025" rtl="0" eaLnBrk="0" fontAlgn="base" hangingPunct="0">
              <a:spcBef>
                <a:spcPct val="20000"/>
              </a:spcBef>
              <a:spcAft>
                <a:spcPct val="0"/>
              </a:spcAft>
              <a:buFont typeface="Arial" charset="0"/>
              <a:buNone/>
              <a:defRPr sz="4266" kern="1200">
                <a:solidFill>
                  <a:schemeClr val="tx1"/>
                </a:solidFill>
                <a:latin typeface="Century Gothic" charset="0"/>
                <a:ea typeface="Century Gothic" charset="0"/>
                <a:cs typeface="Century Gothic" charset="0"/>
              </a:defRPr>
            </a:lvl4pPr>
            <a:lvl5pPr marL="5483225" indent="-606425" algn="l" defTabSz="1216025" rtl="0" eaLnBrk="0" fontAlgn="base" hangingPunct="0">
              <a:spcBef>
                <a:spcPct val="20000"/>
              </a:spcBef>
              <a:spcAft>
                <a:spcPct val="0"/>
              </a:spcAft>
              <a:buFont typeface="Arial" charset="0"/>
              <a:buChar char="»"/>
              <a:defRPr sz="4266" kern="1200">
                <a:solidFill>
                  <a:schemeClr val="tx1"/>
                </a:solidFill>
                <a:latin typeface="Century Gothic" charset="0"/>
                <a:ea typeface="Century Gothic" charset="0"/>
                <a:cs typeface="Century Gothic" charset="0"/>
              </a:defRPr>
            </a:lvl5pPr>
            <a:lvl6pPr marL="6705432" indent="-609584" algn="l" defTabSz="1219170" rtl="0" eaLnBrk="1" latinLnBrk="0" hangingPunct="1">
              <a:spcBef>
                <a:spcPct val="20000"/>
              </a:spcBef>
              <a:buFont typeface="Arial"/>
              <a:buChar char="•"/>
              <a:defRPr sz="4800" kern="1200">
                <a:solidFill>
                  <a:schemeClr val="tx1"/>
                </a:solidFill>
                <a:latin typeface="+mn-lt"/>
                <a:ea typeface="+mn-ea"/>
                <a:cs typeface="+mn-cs"/>
              </a:defRPr>
            </a:lvl6pPr>
            <a:lvl7pPr marL="7924602" indent="-609584" algn="l" defTabSz="1219170" rtl="0" eaLnBrk="1" latinLnBrk="0" hangingPunct="1">
              <a:spcBef>
                <a:spcPct val="20000"/>
              </a:spcBef>
              <a:buFont typeface="Arial"/>
              <a:buChar char="•"/>
              <a:defRPr sz="4800" kern="1200">
                <a:solidFill>
                  <a:schemeClr val="tx1"/>
                </a:solidFill>
                <a:latin typeface="+mn-lt"/>
                <a:ea typeface="+mn-ea"/>
                <a:cs typeface="+mn-cs"/>
              </a:defRPr>
            </a:lvl7pPr>
            <a:lvl8pPr marL="9143772" indent="-609584" algn="l" defTabSz="1219170" rtl="0" eaLnBrk="1" latinLnBrk="0" hangingPunct="1">
              <a:spcBef>
                <a:spcPct val="20000"/>
              </a:spcBef>
              <a:buFont typeface="Arial"/>
              <a:buChar char="•"/>
              <a:defRPr sz="4800" kern="1200">
                <a:solidFill>
                  <a:schemeClr val="tx1"/>
                </a:solidFill>
                <a:latin typeface="+mn-lt"/>
                <a:ea typeface="+mn-ea"/>
                <a:cs typeface="+mn-cs"/>
              </a:defRPr>
            </a:lvl8pPr>
            <a:lvl9pPr marL="10362940" indent="-609584" algn="l" defTabSz="1219170" rtl="0" eaLnBrk="1" latinLnBrk="0" hangingPunct="1">
              <a:spcBef>
                <a:spcPct val="20000"/>
              </a:spcBef>
              <a:buFont typeface="Arial"/>
              <a:buChar char="•"/>
              <a:defRPr sz="4800" kern="1200">
                <a:solidFill>
                  <a:schemeClr val="tx1"/>
                </a:solidFill>
                <a:latin typeface="+mn-lt"/>
                <a:ea typeface="+mn-ea"/>
                <a:cs typeface="+mn-cs"/>
              </a:defRPr>
            </a:lvl9pPr>
          </a:lstStyle>
          <a:p>
            <a:pPr>
              <a:lnSpc>
                <a:spcPct val="90000"/>
              </a:lnSpc>
              <a:spcBef>
                <a:spcPts val="533"/>
              </a:spcBef>
            </a:pPr>
            <a:r>
              <a:rPr lang="en-US" sz="2800" dirty="0">
                <a:latin typeface="+mn-lt"/>
              </a:rPr>
              <a:t>Through 2021, 75% of  digital leaders will dominate a disruptive market segment that did not exist prior to their ascendance.</a:t>
            </a:r>
          </a:p>
        </p:txBody>
      </p:sp>
      <p:sp>
        <p:nvSpPr>
          <p:cNvPr id="17" name="Content Placeholder 13">
            <a:extLst>
              <a:ext uri="{FF2B5EF4-FFF2-40B4-BE49-F238E27FC236}">
                <a16:creationId xmlns:a16="http://schemas.microsoft.com/office/drawing/2014/main" id="{F1EA1A3D-0DDF-4D41-A6B3-4759E1650B8A}"/>
              </a:ext>
            </a:extLst>
          </p:cNvPr>
          <p:cNvSpPr txBox="1">
            <a:spLocks/>
          </p:cNvSpPr>
          <p:nvPr/>
        </p:nvSpPr>
        <p:spPr bwMode="auto">
          <a:xfrm>
            <a:off x="1506089" y="3515547"/>
            <a:ext cx="4758788" cy="465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20320" tIns="162560" rIns="20320" bIns="10160" numCol="1" anchor="t" anchorCtr="0" compatLnSpc="1">
            <a:prstTxWarp prst="textNoShape">
              <a:avLst/>
            </a:prstTxWarp>
            <a:spAutoFit/>
          </a:bodyPr>
          <a:lstStyle>
            <a:lvl1pPr algn="l" defTabSz="1216025" rtl="0" eaLnBrk="0" fontAlgn="base" hangingPunct="0">
              <a:spcBef>
                <a:spcPct val="20000"/>
              </a:spcBef>
              <a:spcAft>
                <a:spcPct val="0"/>
              </a:spcAft>
              <a:defRPr sz="5334" kern="1200">
                <a:solidFill>
                  <a:schemeClr val="tx1"/>
                </a:solidFill>
                <a:latin typeface="Century Gothic" charset="0"/>
                <a:ea typeface="Century Gothic" charset="0"/>
                <a:cs typeface="Century Gothic" charset="0"/>
              </a:defRPr>
            </a:lvl1pPr>
            <a:lvl2pPr marL="1978025" indent="-758825" algn="l" defTabSz="1216025" rtl="0" eaLnBrk="0" fontAlgn="base" hangingPunct="0">
              <a:spcBef>
                <a:spcPct val="20000"/>
              </a:spcBef>
              <a:spcAft>
                <a:spcPct val="0"/>
              </a:spcAft>
              <a:buFont typeface="Arial" charset="0"/>
              <a:buChar char="•"/>
              <a:defRPr sz="4800" kern="1200">
                <a:solidFill>
                  <a:schemeClr val="tx1"/>
                </a:solidFill>
                <a:latin typeface="Century Gothic" charset="0"/>
                <a:ea typeface="Century Gothic" charset="0"/>
                <a:cs typeface="Century Gothic" charset="0"/>
              </a:defRPr>
            </a:lvl2pPr>
            <a:lvl3pPr marL="3044825" indent="-606425" algn="l" defTabSz="1216025" rtl="0" eaLnBrk="0" fontAlgn="base" hangingPunct="0">
              <a:spcBef>
                <a:spcPct val="20000"/>
              </a:spcBef>
              <a:spcAft>
                <a:spcPct val="0"/>
              </a:spcAft>
              <a:buFont typeface="Arial" charset="0"/>
              <a:buChar char="•"/>
              <a:defRPr sz="4266" kern="1200">
                <a:solidFill>
                  <a:schemeClr val="tx1"/>
                </a:solidFill>
                <a:latin typeface="Century Gothic" charset="0"/>
                <a:ea typeface="Century Gothic" charset="0"/>
                <a:cs typeface="Century Gothic" charset="0"/>
              </a:defRPr>
            </a:lvl3pPr>
            <a:lvl4pPr marL="3657508" indent="0" algn="l" defTabSz="1216025" rtl="0" eaLnBrk="0" fontAlgn="base" hangingPunct="0">
              <a:spcBef>
                <a:spcPct val="20000"/>
              </a:spcBef>
              <a:spcAft>
                <a:spcPct val="0"/>
              </a:spcAft>
              <a:buFont typeface="Arial" charset="0"/>
              <a:buNone/>
              <a:defRPr sz="4266" kern="1200">
                <a:solidFill>
                  <a:schemeClr val="tx1"/>
                </a:solidFill>
                <a:latin typeface="Century Gothic" charset="0"/>
                <a:ea typeface="Century Gothic" charset="0"/>
                <a:cs typeface="Century Gothic" charset="0"/>
              </a:defRPr>
            </a:lvl4pPr>
            <a:lvl5pPr marL="5483225" indent="-606425" algn="l" defTabSz="1216025" rtl="0" eaLnBrk="0" fontAlgn="base" hangingPunct="0">
              <a:spcBef>
                <a:spcPct val="20000"/>
              </a:spcBef>
              <a:spcAft>
                <a:spcPct val="0"/>
              </a:spcAft>
              <a:buFont typeface="Arial" charset="0"/>
              <a:buChar char="»"/>
              <a:defRPr sz="4266" kern="1200">
                <a:solidFill>
                  <a:schemeClr val="tx1"/>
                </a:solidFill>
                <a:latin typeface="Century Gothic" charset="0"/>
                <a:ea typeface="Century Gothic" charset="0"/>
                <a:cs typeface="Century Gothic" charset="0"/>
              </a:defRPr>
            </a:lvl5pPr>
            <a:lvl6pPr marL="6705432" indent="-609584" algn="l" defTabSz="1219170" rtl="0" eaLnBrk="1" latinLnBrk="0" hangingPunct="1">
              <a:spcBef>
                <a:spcPct val="20000"/>
              </a:spcBef>
              <a:buFont typeface="Arial"/>
              <a:buChar char="•"/>
              <a:defRPr sz="4800" kern="1200">
                <a:solidFill>
                  <a:schemeClr val="tx1"/>
                </a:solidFill>
                <a:latin typeface="+mn-lt"/>
                <a:ea typeface="+mn-ea"/>
                <a:cs typeface="+mn-cs"/>
              </a:defRPr>
            </a:lvl6pPr>
            <a:lvl7pPr marL="7924602" indent="-609584" algn="l" defTabSz="1219170" rtl="0" eaLnBrk="1" latinLnBrk="0" hangingPunct="1">
              <a:spcBef>
                <a:spcPct val="20000"/>
              </a:spcBef>
              <a:buFont typeface="Arial"/>
              <a:buChar char="•"/>
              <a:defRPr sz="4800" kern="1200">
                <a:solidFill>
                  <a:schemeClr val="tx1"/>
                </a:solidFill>
                <a:latin typeface="+mn-lt"/>
                <a:ea typeface="+mn-ea"/>
                <a:cs typeface="+mn-cs"/>
              </a:defRPr>
            </a:lvl7pPr>
            <a:lvl8pPr marL="9143772" indent="-609584" algn="l" defTabSz="1219170" rtl="0" eaLnBrk="1" latinLnBrk="0" hangingPunct="1">
              <a:spcBef>
                <a:spcPct val="20000"/>
              </a:spcBef>
              <a:buFont typeface="Arial"/>
              <a:buChar char="•"/>
              <a:defRPr sz="4800" kern="1200">
                <a:solidFill>
                  <a:schemeClr val="tx1"/>
                </a:solidFill>
                <a:latin typeface="+mn-lt"/>
                <a:ea typeface="+mn-ea"/>
                <a:cs typeface="+mn-cs"/>
              </a:defRPr>
            </a:lvl8pPr>
            <a:lvl9pPr marL="10362940" indent="-609584" algn="l" defTabSz="1219170" rtl="0" eaLnBrk="1" latinLnBrk="0" hangingPunct="1">
              <a:spcBef>
                <a:spcPct val="20000"/>
              </a:spcBef>
              <a:buFont typeface="Arial"/>
              <a:buChar char="•"/>
              <a:defRPr sz="4800" kern="1200">
                <a:solidFill>
                  <a:schemeClr val="tx1"/>
                </a:solidFill>
                <a:latin typeface="+mn-lt"/>
                <a:ea typeface="+mn-ea"/>
                <a:cs typeface="+mn-cs"/>
              </a:defRPr>
            </a:lvl9pPr>
          </a:lstStyle>
          <a:p>
            <a:pPr eaLnBrk="1" hangingPunct="1">
              <a:lnSpc>
                <a:spcPct val="90000"/>
              </a:lnSpc>
              <a:spcBef>
                <a:spcPts val="533"/>
              </a:spcBef>
            </a:pPr>
            <a:r>
              <a:rPr lang="en-US" sz="1050" dirty="0">
                <a:gradFill>
                  <a:gsLst>
                    <a:gs pos="7303">
                      <a:schemeClr val="tx1"/>
                    </a:gs>
                    <a:gs pos="24157">
                      <a:schemeClr val="tx1"/>
                    </a:gs>
                  </a:gsLst>
                  <a:lin ang="0" scaled="0"/>
                </a:gradFill>
                <a:latin typeface="+mn-lt"/>
              </a:rPr>
              <a:t>Gartner, Predicts 2018:  Digital Disruption – Predicting the Fundamental Shifts, 21 December 2017</a:t>
            </a:r>
          </a:p>
        </p:txBody>
      </p:sp>
      <p:pic>
        <p:nvPicPr>
          <p:cNvPr id="18" name="Picture 17">
            <a:extLst>
              <a:ext uri="{FF2B5EF4-FFF2-40B4-BE49-F238E27FC236}">
                <a16:creationId xmlns:a16="http://schemas.microsoft.com/office/drawing/2014/main" id="{407F9C32-9532-CC40-9189-0BA419A100CE}"/>
              </a:ext>
            </a:extLst>
          </p:cNvPr>
          <p:cNvPicPr>
            <a:picLocks noChangeAspect="1"/>
          </p:cNvPicPr>
          <p:nvPr/>
        </p:nvPicPr>
        <p:blipFill rotWithShape="1">
          <a:blip r:embed="rId3" cstate="print">
            <a:alphaModFix amt="50000"/>
            <a:extLst>
              <a:ext uri="{28A0092B-C50C-407E-A947-70E740481C1C}">
                <a14:useLocalDpi xmlns:a14="http://schemas.microsoft.com/office/drawing/2010/main"/>
              </a:ext>
            </a:extLst>
          </a:blip>
          <a:srcRect/>
          <a:stretch/>
        </p:blipFill>
        <p:spPr>
          <a:xfrm rot="11670581" flipH="1">
            <a:off x="1533063" y="1189161"/>
            <a:ext cx="308120" cy="254551"/>
          </a:xfrm>
          <a:prstGeom prst="rect">
            <a:avLst/>
          </a:prstGeom>
          <a:blipFill dpi="0" rotWithShape="1">
            <a:blip r:embed="rId4">
              <a:alphaModFix amt="50000"/>
            </a:blip>
            <a:srcRect/>
            <a:stretch>
              <a:fillRect/>
            </a:stretch>
          </a:blipFill>
          <a:ln w="55000" cap="flat" cmpd="thickThin" algn="ctr">
            <a:noFill/>
            <a:prstDash val="solid"/>
            <a:headEnd type="none" w="med" len="med"/>
            <a:tailEnd type="none" w="med" len="med"/>
          </a:ln>
          <a:effectLst/>
        </p:spPr>
      </p:pic>
      <p:sp>
        <p:nvSpPr>
          <p:cNvPr id="9" name="Oval 8">
            <a:extLst>
              <a:ext uri="{FF2B5EF4-FFF2-40B4-BE49-F238E27FC236}">
                <a16:creationId xmlns:a16="http://schemas.microsoft.com/office/drawing/2014/main" id="{E15AAF75-4326-4FCE-A017-E65C421357B2}"/>
              </a:ext>
            </a:extLst>
          </p:cNvPr>
          <p:cNvSpPr/>
          <p:nvPr/>
        </p:nvSpPr>
        <p:spPr>
          <a:xfrm>
            <a:off x="8965392" y="4974974"/>
            <a:ext cx="88711" cy="88711"/>
          </a:xfrm>
          <a:prstGeom prst="ellipse">
            <a:avLst/>
          </a:prstGeom>
          <a:solidFill>
            <a:schemeClr val="tx1">
              <a:alpha val="36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Tree>
    <p:extLst>
      <p:ext uri="{BB962C8B-B14F-4D97-AF65-F5344CB8AC3E}">
        <p14:creationId xmlns:p14="http://schemas.microsoft.com/office/powerpoint/2010/main" val="3543837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7A028"/>
        </a:solidFill>
        <a:effectLst/>
      </p:bgPr>
    </p:bg>
    <p:spTree>
      <p:nvGrpSpPr>
        <p:cNvPr id="1" name=""/>
        <p:cNvGrpSpPr/>
        <p:nvPr/>
      </p:nvGrpSpPr>
      <p:grpSpPr>
        <a:xfrm>
          <a:off x="0" y="0"/>
          <a:ext cx="0" cy="0"/>
          <a:chOff x="0" y="0"/>
          <a:chExt cx="0" cy="0"/>
        </a:xfrm>
      </p:grpSpPr>
      <p:sp>
        <p:nvSpPr>
          <p:cNvPr id="4" name="Title 8">
            <a:extLst>
              <a:ext uri="{FF2B5EF4-FFF2-40B4-BE49-F238E27FC236}">
                <a16:creationId xmlns:a16="http://schemas.microsoft.com/office/drawing/2014/main" id="{6AF9C1D2-BFC0-4E38-8C9F-9977F6731767}"/>
              </a:ext>
            </a:extLst>
          </p:cNvPr>
          <p:cNvSpPr txBox="1">
            <a:spLocks/>
          </p:cNvSpPr>
          <p:nvPr/>
        </p:nvSpPr>
        <p:spPr>
          <a:xfrm>
            <a:off x="322718" y="1832385"/>
            <a:ext cx="4747515" cy="1707097"/>
          </a:xfrm>
          <a:prstGeom prst="rect">
            <a:avLst/>
          </a:prstGeom>
        </p:spPr>
        <p:txBody>
          <a:bodyPr/>
          <a:lstStyle>
            <a:lvl1pPr algn="l" defTabSz="457200" rtl="0" eaLnBrk="1" latinLnBrk="0" hangingPunct="1">
              <a:spcBef>
                <a:spcPct val="0"/>
              </a:spcBef>
              <a:buNone/>
              <a:defRPr sz="2800" b="1" i="0" kern="1200">
                <a:solidFill>
                  <a:schemeClr val="tx1">
                    <a:lumMod val="95000"/>
                  </a:schemeClr>
                </a:solidFill>
                <a:latin typeface="Arial"/>
                <a:ea typeface="+mj-ea"/>
                <a:cs typeface="Arial"/>
              </a:defRPr>
            </a:lvl1pPr>
          </a:lstStyle>
          <a:p>
            <a:pPr>
              <a:lnSpc>
                <a:spcPct val="90000"/>
              </a:lnSpc>
            </a:pPr>
            <a:r>
              <a:rPr lang="en-US" dirty="0">
                <a:solidFill>
                  <a:schemeClr val="tx1"/>
                </a:solidFill>
              </a:rPr>
              <a:t>AWS: Unblocking Innovation for Digital Transformation with Enterprise Customers </a:t>
            </a:r>
          </a:p>
        </p:txBody>
      </p:sp>
      <p:grpSp>
        <p:nvGrpSpPr>
          <p:cNvPr id="7" name="Group 6">
            <a:extLst>
              <a:ext uri="{FF2B5EF4-FFF2-40B4-BE49-F238E27FC236}">
                <a16:creationId xmlns:a16="http://schemas.microsoft.com/office/drawing/2014/main" id="{B0255B5E-368E-4074-B936-B3B895947C58}"/>
              </a:ext>
            </a:extLst>
          </p:cNvPr>
          <p:cNvGrpSpPr/>
          <p:nvPr/>
        </p:nvGrpSpPr>
        <p:grpSpPr>
          <a:xfrm>
            <a:off x="4572000" y="1688163"/>
            <a:ext cx="3104990" cy="2021973"/>
            <a:chOff x="7702896" y="3101015"/>
            <a:chExt cx="857331" cy="558295"/>
          </a:xfrm>
        </p:grpSpPr>
        <p:grpSp>
          <p:nvGrpSpPr>
            <p:cNvPr id="8" name="Group 7">
              <a:extLst>
                <a:ext uri="{FF2B5EF4-FFF2-40B4-BE49-F238E27FC236}">
                  <a16:creationId xmlns:a16="http://schemas.microsoft.com/office/drawing/2014/main" id="{DC976E80-7127-483B-A3C3-5E0132310C35}"/>
                </a:ext>
              </a:extLst>
            </p:cNvPr>
            <p:cNvGrpSpPr/>
            <p:nvPr/>
          </p:nvGrpSpPr>
          <p:grpSpPr>
            <a:xfrm>
              <a:off x="7702896" y="3101015"/>
              <a:ext cx="792162" cy="530225"/>
              <a:chOff x="5527675" y="1909765"/>
              <a:chExt cx="792162" cy="530225"/>
            </a:xfrm>
          </p:grpSpPr>
          <p:sp>
            <p:nvSpPr>
              <p:cNvPr id="14" name="Freeform 5">
                <a:extLst>
                  <a:ext uri="{FF2B5EF4-FFF2-40B4-BE49-F238E27FC236}">
                    <a16:creationId xmlns:a16="http://schemas.microsoft.com/office/drawing/2014/main" id="{7A12DDAE-5950-40EE-B385-857AF87E8ADD}"/>
                  </a:ext>
                </a:extLst>
              </p:cNvPr>
              <p:cNvSpPr>
                <a:spLocks/>
              </p:cNvSpPr>
              <p:nvPr/>
            </p:nvSpPr>
            <p:spPr bwMode="auto">
              <a:xfrm>
                <a:off x="5630862" y="1944690"/>
                <a:ext cx="593725" cy="407988"/>
              </a:xfrm>
              <a:custGeom>
                <a:avLst/>
                <a:gdLst>
                  <a:gd name="T0" fmla="*/ 0 w 374"/>
                  <a:gd name="T1" fmla="*/ 257 h 257"/>
                  <a:gd name="T2" fmla="*/ 0 w 374"/>
                  <a:gd name="T3" fmla="*/ 0 h 257"/>
                  <a:gd name="T4" fmla="*/ 374 w 374"/>
                  <a:gd name="T5" fmla="*/ 0 h 257"/>
                  <a:gd name="T6" fmla="*/ 0 w 374"/>
                  <a:gd name="T7" fmla="*/ 257 h 257"/>
                </a:gdLst>
                <a:ahLst/>
                <a:cxnLst>
                  <a:cxn ang="0">
                    <a:pos x="T0" y="T1"/>
                  </a:cxn>
                  <a:cxn ang="0">
                    <a:pos x="T2" y="T3"/>
                  </a:cxn>
                  <a:cxn ang="0">
                    <a:pos x="T4" y="T5"/>
                  </a:cxn>
                  <a:cxn ang="0">
                    <a:pos x="T6" y="T7"/>
                  </a:cxn>
                </a:cxnLst>
                <a:rect l="0" t="0" r="r" b="b"/>
                <a:pathLst>
                  <a:path w="374" h="257">
                    <a:moveTo>
                      <a:pt x="0" y="257"/>
                    </a:moveTo>
                    <a:lnTo>
                      <a:pt x="0" y="0"/>
                    </a:lnTo>
                    <a:lnTo>
                      <a:pt x="374" y="0"/>
                    </a:lnTo>
                    <a:lnTo>
                      <a:pt x="0" y="257"/>
                    </a:lnTo>
                    <a:close/>
                  </a:path>
                </a:pathLst>
              </a:custGeom>
              <a:solidFill>
                <a:srgbClr val="FAC27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6">
                <a:extLst>
                  <a:ext uri="{FF2B5EF4-FFF2-40B4-BE49-F238E27FC236}">
                    <a16:creationId xmlns:a16="http://schemas.microsoft.com/office/drawing/2014/main" id="{A7D5A536-4095-4CB0-A4DA-61098C23ABE0}"/>
                  </a:ext>
                </a:extLst>
              </p:cNvPr>
              <p:cNvSpPr>
                <a:spLocks/>
              </p:cNvSpPr>
              <p:nvPr/>
            </p:nvSpPr>
            <p:spPr bwMode="auto">
              <a:xfrm>
                <a:off x="5599112" y="1909765"/>
                <a:ext cx="657225" cy="471488"/>
              </a:xfrm>
              <a:custGeom>
                <a:avLst/>
                <a:gdLst>
                  <a:gd name="T0" fmla="*/ 249 w 249"/>
                  <a:gd name="T1" fmla="*/ 178 h 178"/>
                  <a:gd name="T2" fmla="*/ 249 w 249"/>
                  <a:gd name="T3" fmla="*/ 5 h 178"/>
                  <a:gd name="T4" fmla="*/ 242 w 249"/>
                  <a:gd name="T5" fmla="*/ 0 h 178"/>
                  <a:gd name="T6" fmla="*/ 6 w 249"/>
                  <a:gd name="T7" fmla="*/ 0 h 178"/>
                  <a:gd name="T8" fmla="*/ 0 w 249"/>
                  <a:gd name="T9" fmla="*/ 5 h 178"/>
                  <a:gd name="T10" fmla="*/ 0 w 249"/>
                  <a:gd name="T11" fmla="*/ 178 h 178"/>
                  <a:gd name="T12" fmla="*/ 249 w 249"/>
                  <a:gd name="T13" fmla="*/ 178 h 178"/>
                </a:gdLst>
                <a:ahLst/>
                <a:cxnLst>
                  <a:cxn ang="0">
                    <a:pos x="T0" y="T1"/>
                  </a:cxn>
                  <a:cxn ang="0">
                    <a:pos x="T2" y="T3"/>
                  </a:cxn>
                  <a:cxn ang="0">
                    <a:pos x="T4" y="T5"/>
                  </a:cxn>
                  <a:cxn ang="0">
                    <a:pos x="T6" y="T7"/>
                  </a:cxn>
                  <a:cxn ang="0">
                    <a:pos x="T8" y="T9"/>
                  </a:cxn>
                  <a:cxn ang="0">
                    <a:pos x="T10" y="T11"/>
                  </a:cxn>
                  <a:cxn ang="0">
                    <a:pos x="T12" y="T13"/>
                  </a:cxn>
                </a:cxnLst>
                <a:rect l="0" t="0" r="r" b="b"/>
                <a:pathLst>
                  <a:path w="249" h="178">
                    <a:moveTo>
                      <a:pt x="249" y="178"/>
                    </a:moveTo>
                    <a:cubicBezTo>
                      <a:pt x="249" y="5"/>
                      <a:pt x="249" y="5"/>
                      <a:pt x="249" y="5"/>
                    </a:cubicBezTo>
                    <a:cubicBezTo>
                      <a:pt x="249" y="2"/>
                      <a:pt x="246" y="0"/>
                      <a:pt x="242" y="0"/>
                    </a:cubicBezTo>
                    <a:cubicBezTo>
                      <a:pt x="6" y="0"/>
                      <a:pt x="6" y="0"/>
                      <a:pt x="6" y="0"/>
                    </a:cubicBezTo>
                    <a:cubicBezTo>
                      <a:pt x="3" y="0"/>
                      <a:pt x="0" y="2"/>
                      <a:pt x="0" y="5"/>
                    </a:cubicBezTo>
                    <a:cubicBezTo>
                      <a:pt x="0" y="178"/>
                      <a:pt x="0" y="178"/>
                      <a:pt x="0" y="178"/>
                    </a:cubicBezTo>
                    <a:lnTo>
                      <a:pt x="249" y="178"/>
                    </a:lnTo>
                    <a:close/>
                  </a:path>
                </a:pathLst>
              </a:cu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Freeform 7">
                <a:extLst>
                  <a:ext uri="{FF2B5EF4-FFF2-40B4-BE49-F238E27FC236}">
                    <a16:creationId xmlns:a16="http://schemas.microsoft.com/office/drawing/2014/main" id="{CB1BDF88-F4ED-474F-AAFC-567127B62FCB}"/>
                  </a:ext>
                </a:extLst>
              </p:cNvPr>
              <p:cNvSpPr>
                <a:spLocks/>
              </p:cNvSpPr>
              <p:nvPr/>
            </p:nvSpPr>
            <p:spPr bwMode="auto">
              <a:xfrm>
                <a:off x="5630862" y="1944690"/>
                <a:ext cx="593725" cy="407988"/>
              </a:xfrm>
              <a:custGeom>
                <a:avLst/>
                <a:gdLst>
                  <a:gd name="T0" fmla="*/ 374 w 374"/>
                  <a:gd name="T1" fmla="*/ 77 h 257"/>
                  <a:gd name="T2" fmla="*/ 374 w 374"/>
                  <a:gd name="T3" fmla="*/ 0 h 257"/>
                  <a:gd name="T4" fmla="*/ 0 w 374"/>
                  <a:gd name="T5" fmla="*/ 0 h 257"/>
                  <a:gd name="T6" fmla="*/ 0 w 374"/>
                  <a:gd name="T7" fmla="*/ 257 h 257"/>
                  <a:gd name="T8" fmla="*/ 374 w 374"/>
                  <a:gd name="T9" fmla="*/ 257 h 257"/>
                  <a:gd name="T10" fmla="*/ 374 w 374"/>
                  <a:gd name="T11" fmla="*/ 77 h 257"/>
                </a:gdLst>
                <a:ahLst/>
                <a:cxnLst>
                  <a:cxn ang="0">
                    <a:pos x="T0" y="T1"/>
                  </a:cxn>
                  <a:cxn ang="0">
                    <a:pos x="T2" y="T3"/>
                  </a:cxn>
                  <a:cxn ang="0">
                    <a:pos x="T4" y="T5"/>
                  </a:cxn>
                  <a:cxn ang="0">
                    <a:pos x="T6" y="T7"/>
                  </a:cxn>
                  <a:cxn ang="0">
                    <a:pos x="T8" y="T9"/>
                  </a:cxn>
                  <a:cxn ang="0">
                    <a:pos x="T10" y="T11"/>
                  </a:cxn>
                </a:cxnLst>
                <a:rect l="0" t="0" r="r" b="b"/>
                <a:pathLst>
                  <a:path w="374" h="257">
                    <a:moveTo>
                      <a:pt x="374" y="77"/>
                    </a:moveTo>
                    <a:lnTo>
                      <a:pt x="374" y="0"/>
                    </a:lnTo>
                    <a:lnTo>
                      <a:pt x="0" y="0"/>
                    </a:lnTo>
                    <a:lnTo>
                      <a:pt x="0" y="257"/>
                    </a:lnTo>
                    <a:lnTo>
                      <a:pt x="374" y="257"/>
                    </a:lnTo>
                    <a:lnTo>
                      <a:pt x="374" y="77"/>
                    </a:lnTo>
                  </a:path>
                </a:pathLst>
              </a:custGeom>
              <a:noFill/>
              <a:ln w="11113"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Rectangle 16">
                <a:extLst>
                  <a:ext uri="{FF2B5EF4-FFF2-40B4-BE49-F238E27FC236}">
                    <a16:creationId xmlns:a16="http://schemas.microsoft.com/office/drawing/2014/main" id="{1AA963A3-F679-4836-BCF9-FB60254F1132}"/>
                  </a:ext>
                </a:extLst>
              </p:cNvPr>
              <p:cNvSpPr>
                <a:spLocks noChangeArrowheads="1"/>
              </p:cNvSpPr>
              <p:nvPr/>
            </p:nvSpPr>
            <p:spPr bwMode="auto">
              <a:xfrm>
                <a:off x="5527675" y="2381253"/>
                <a:ext cx="792162" cy="39688"/>
              </a:xfrm>
              <a:prstGeom prst="rect">
                <a:avLst/>
              </a:pr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Freeform 10">
                <a:extLst>
                  <a:ext uri="{FF2B5EF4-FFF2-40B4-BE49-F238E27FC236}">
                    <a16:creationId xmlns:a16="http://schemas.microsoft.com/office/drawing/2014/main" id="{43F8A16B-1D63-43B9-B3DE-66CF487B107D}"/>
                  </a:ext>
                </a:extLst>
              </p:cNvPr>
              <p:cNvSpPr>
                <a:spLocks/>
              </p:cNvSpPr>
              <p:nvPr/>
            </p:nvSpPr>
            <p:spPr bwMode="auto">
              <a:xfrm>
                <a:off x="5527675" y="2420940"/>
                <a:ext cx="792162" cy="19050"/>
              </a:xfrm>
              <a:custGeom>
                <a:avLst/>
                <a:gdLst>
                  <a:gd name="T0" fmla="*/ 284 w 300"/>
                  <a:gd name="T1" fmla="*/ 7 h 7"/>
                  <a:gd name="T2" fmla="*/ 18 w 300"/>
                  <a:gd name="T3" fmla="*/ 7 h 7"/>
                  <a:gd name="T4" fmla="*/ 1 w 300"/>
                  <a:gd name="T5" fmla="*/ 1 h 7"/>
                  <a:gd name="T6" fmla="*/ 0 w 300"/>
                  <a:gd name="T7" fmla="*/ 0 h 7"/>
                  <a:gd name="T8" fmla="*/ 300 w 300"/>
                  <a:gd name="T9" fmla="*/ 0 h 7"/>
                  <a:gd name="T10" fmla="*/ 298 w 300"/>
                  <a:gd name="T11" fmla="*/ 2 h 7"/>
                  <a:gd name="T12" fmla="*/ 284 w 300"/>
                  <a:gd name="T13" fmla="*/ 7 h 7"/>
                </a:gdLst>
                <a:ahLst/>
                <a:cxnLst>
                  <a:cxn ang="0">
                    <a:pos x="T0" y="T1"/>
                  </a:cxn>
                  <a:cxn ang="0">
                    <a:pos x="T2" y="T3"/>
                  </a:cxn>
                  <a:cxn ang="0">
                    <a:pos x="T4" y="T5"/>
                  </a:cxn>
                  <a:cxn ang="0">
                    <a:pos x="T6" y="T7"/>
                  </a:cxn>
                  <a:cxn ang="0">
                    <a:pos x="T8" y="T9"/>
                  </a:cxn>
                  <a:cxn ang="0">
                    <a:pos x="T10" y="T11"/>
                  </a:cxn>
                  <a:cxn ang="0">
                    <a:pos x="T12" y="T13"/>
                  </a:cxn>
                </a:cxnLst>
                <a:rect l="0" t="0" r="r" b="b"/>
                <a:pathLst>
                  <a:path w="300" h="7">
                    <a:moveTo>
                      <a:pt x="284" y="7"/>
                    </a:moveTo>
                    <a:cubicBezTo>
                      <a:pt x="18" y="7"/>
                      <a:pt x="18" y="7"/>
                      <a:pt x="18" y="7"/>
                    </a:cubicBezTo>
                    <a:cubicBezTo>
                      <a:pt x="12" y="7"/>
                      <a:pt x="6" y="5"/>
                      <a:pt x="1" y="1"/>
                    </a:cubicBezTo>
                    <a:cubicBezTo>
                      <a:pt x="0" y="0"/>
                      <a:pt x="0" y="0"/>
                      <a:pt x="0" y="0"/>
                    </a:cubicBezTo>
                    <a:cubicBezTo>
                      <a:pt x="300" y="0"/>
                      <a:pt x="300" y="0"/>
                      <a:pt x="300" y="0"/>
                    </a:cubicBezTo>
                    <a:cubicBezTo>
                      <a:pt x="298" y="2"/>
                      <a:pt x="298" y="2"/>
                      <a:pt x="298" y="2"/>
                    </a:cubicBezTo>
                    <a:cubicBezTo>
                      <a:pt x="294" y="5"/>
                      <a:pt x="289" y="7"/>
                      <a:pt x="284" y="7"/>
                    </a:cubicBezTo>
                    <a:close/>
                  </a:path>
                </a:pathLst>
              </a:custGeom>
              <a:solidFill>
                <a:srgbClr val="FAC276"/>
              </a:solidFill>
              <a:ln w="19050" cap="flat">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Freeform 13">
                <a:extLst>
                  <a:ext uri="{FF2B5EF4-FFF2-40B4-BE49-F238E27FC236}">
                    <a16:creationId xmlns:a16="http://schemas.microsoft.com/office/drawing/2014/main" id="{DF5BBD04-7D28-4A36-83AE-6074DC3FB5B9}"/>
                  </a:ext>
                </a:extLst>
              </p:cNvPr>
              <p:cNvSpPr>
                <a:spLocks/>
              </p:cNvSpPr>
              <p:nvPr/>
            </p:nvSpPr>
            <p:spPr bwMode="auto">
              <a:xfrm>
                <a:off x="5635625" y="2020890"/>
                <a:ext cx="584200" cy="257175"/>
              </a:xfrm>
              <a:custGeom>
                <a:avLst/>
                <a:gdLst>
                  <a:gd name="T0" fmla="*/ 0 w 221"/>
                  <a:gd name="T1" fmla="*/ 69 h 97"/>
                  <a:gd name="T2" fmla="*/ 24 w 221"/>
                  <a:gd name="T3" fmla="*/ 69 h 97"/>
                  <a:gd name="T4" fmla="*/ 28 w 221"/>
                  <a:gd name="T5" fmla="*/ 65 h 97"/>
                  <a:gd name="T6" fmla="*/ 28 w 221"/>
                  <a:gd name="T7" fmla="*/ 49 h 97"/>
                  <a:gd name="T8" fmla="*/ 33 w 221"/>
                  <a:gd name="T9" fmla="*/ 39 h 97"/>
                  <a:gd name="T10" fmla="*/ 44 w 221"/>
                  <a:gd name="T11" fmla="*/ 35 h 97"/>
                  <a:gd name="T12" fmla="*/ 58 w 221"/>
                  <a:gd name="T13" fmla="*/ 50 h 97"/>
                  <a:gd name="T14" fmla="*/ 58 w 221"/>
                  <a:gd name="T15" fmla="*/ 64 h 97"/>
                  <a:gd name="T16" fmla="*/ 60 w 221"/>
                  <a:gd name="T17" fmla="*/ 69 h 97"/>
                  <a:gd name="T18" fmla="*/ 66 w 221"/>
                  <a:gd name="T19" fmla="*/ 70 h 97"/>
                  <a:gd name="T20" fmla="*/ 72 w 221"/>
                  <a:gd name="T21" fmla="*/ 63 h 97"/>
                  <a:gd name="T22" fmla="*/ 72 w 221"/>
                  <a:gd name="T23" fmla="*/ 27 h 97"/>
                  <a:gd name="T24" fmla="*/ 77 w 221"/>
                  <a:gd name="T25" fmla="*/ 16 h 97"/>
                  <a:gd name="T26" fmla="*/ 89 w 221"/>
                  <a:gd name="T27" fmla="*/ 13 h 97"/>
                  <a:gd name="T28" fmla="*/ 102 w 221"/>
                  <a:gd name="T29" fmla="*/ 27 h 97"/>
                  <a:gd name="T30" fmla="*/ 102 w 221"/>
                  <a:gd name="T31" fmla="*/ 90 h 97"/>
                  <a:gd name="T32" fmla="*/ 105 w 221"/>
                  <a:gd name="T33" fmla="*/ 95 h 97"/>
                  <a:gd name="T34" fmla="*/ 110 w 221"/>
                  <a:gd name="T35" fmla="*/ 96 h 97"/>
                  <a:gd name="T36" fmla="*/ 116 w 221"/>
                  <a:gd name="T37" fmla="*/ 89 h 97"/>
                  <a:gd name="T38" fmla="*/ 116 w 221"/>
                  <a:gd name="T39" fmla="*/ 15 h 97"/>
                  <a:gd name="T40" fmla="*/ 121 w 221"/>
                  <a:gd name="T41" fmla="*/ 4 h 97"/>
                  <a:gd name="T42" fmla="*/ 133 w 221"/>
                  <a:gd name="T43" fmla="*/ 1 h 97"/>
                  <a:gd name="T44" fmla="*/ 147 w 221"/>
                  <a:gd name="T45" fmla="*/ 15 h 97"/>
                  <a:gd name="T46" fmla="*/ 147 w 221"/>
                  <a:gd name="T47" fmla="*/ 34 h 97"/>
                  <a:gd name="T48" fmla="*/ 149 w 221"/>
                  <a:gd name="T49" fmla="*/ 39 h 97"/>
                  <a:gd name="T50" fmla="*/ 154 w 221"/>
                  <a:gd name="T51" fmla="*/ 41 h 97"/>
                  <a:gd name="T52" fmla="*/ 161 w 221"/>
                  <a:gd name="T53" fmla="*/ 34 h 97"/>
                  <a:gd name="T54" fmla="*/ 161 w 221"/>
                  <a:gd name="T55" fmla="*/ 15 h 97"/>
                  <a:gd name="T56" fmla="*/ 166 w 221"/>
                  <a:gd name="T57" fmla="*/ 4 h 97"/>
                  <a:gd name="T58" fmla="*/ 177 w 221"/>
                  <a:gd name="T59" fmla="*/ 1 h 97"/>
                  <a:gd name="T60" fmla="*/ 191 w 221"/>
                  <a:gd name="T61" fmla="*/ 15 h 97"/>
                  <a:gd name="T62" fmla="*/ 191 w 221"/>
                  <a:gd name="T63" fmla="*/ 61 h 97"/>
                  <a:gd name="T64" fmla="*/ 195 w 221"/>
                  <a:gd name="T65" fmla="*/ 65 h 97"/>
                  <a:gd name="T66" fmla="*/ 221 w 221"/>
                  <a:gd name="T67" fmla="*/ 65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21" h="97">
                    <a:moveTo>
                      <a:pt x="0" y="69"/>
                    </a:moveTo>
                    <a:cubicBezTo>
                      <a:pt x="24" y="69"/>
                      <a:pt x="24" y="69"/>
                      <a:pt x="24" y="69"/>
                    </a:cubicBezTo>
                    <a:cubicBezTo>
                      <a:pt x="26" y="69"/>
                      <a:pt x="28" y="67"/>
                      <a:pt x="28" y="65"/>
                    </a:cubicBezTo>
                    <a:cubicBezTo>
                      <a:pt x="28" y="49"/>
                      <a:pt x="28" y="49"/>
                      <a:pt x="28" y="49"/>
                    </a:cubicBezTo>
                    <a:cubicBezTo>
                      <a:pt x="28" y="45"/>
                      <a:pt x="30" y="41"/>
                      <a:pt x="33" y="39"/>
                    </a:cubicBezTo>
                    <a:cubicBezTo>
                      <a:pt x="36" y="36"/>
                      <a:pt x="40" y="35"/>
                      <a:pt x="44" y="35"/>
                    </a:cubicBezTo>
                    <a:cubicBezTo>
                      <a:pt x="52" y="36"/>
                      <a:pt x="58" y="42"/>
                      <a:pt x="58" y="50"/>
                    </a:cubicBezTo>
                    <a:cubicBezTo>
                      <a:pt x="58" y="64"/>
                      <a:pt x="58" y="64"/>
                      <a:pt x="58" y="64"/>
                    </a:cubicBezTo>
                    <a:cubicBezTo>
                      <a:pt x="58" y="66"/>
                      <a:pt x="59" y="67"/>
                      <a:pt x="60" y="69"/>
                    </a:cubicBezTo>
                    <a:cubicBezTo>
                      <a:pt x="62" y="70"/>
                      <a:pt x="64" y="71"/>
                      <a:pt x="66" y="70"/>
                    </a:cubicBezTo>
                    <a:cubicBezTo>
                      <a:pt x="69" y="70"/>
                      <a:pt x="72" y="67"/>
                      <a:pt x="72" y="63"/>
                    </a:cubicBezTo>
                    <a:cubicBezTo>
                      <a:pt x="72" y="27"/>
                      <a:pt x="72" y="27"/>
                      <a:pt x="72" y="27"/>
                    </a:cubicBezTo>
                    <a:cubicBezTo>
                      <a:pt x="72" y="23"/>
                      <a:pt x="74" y="19"/>
                      <a:pt x="77" y="16"/>
                    </a:cubicBezTo>
                    <a:cubicBezTo>
                      <a:pt x="80" y="14"/>
                      <a:pt x="85" y="12"/>
                      <a:pt x="89" y="13"/>
                    </a:cubicBezTo>
                    <a:cubicBezTo>
                      <a:pt x="96" y="13"/>
                      <a:pt x="102" y="20"/>
                      <a:pt x="102" y="27"/>
                    </a:cubicBezTo>
                    <a:cubicBezTo>
                      <a:pt x="102" y="90"/>
                      <a:pt x="102" y="90"/>
                      <a:pt x="102" y="90"/>
                    </a:cubicBezTo>
                    <a:cubicBezTo>
                      <a:pt x="102" y="92"/>
                      <a:pt x="103" y="93"/>
                      <a:pt x="105" y="95"/>
                    </a:cubicBezTo>
                    <a:cubicBezTo>
                      <a:pt x="106" y="96"/>
                      <a:pt x="108" y="97"/>
                      <a:pt x="110" y="96"/>
                    </a:cubicBezTo>
                    <a:cubicBezTo>
                      <a:pt x="114" y="96"/>
                      <a:pt x="116" y="93"/>
                      <a:pt x="116" y="89"/>
                    </a:cubicBezTo>
                    <a:cubicBezTo>
                      <a:pt x="116" y="15"/>
                      <a:pt x="116" y="15"/>
                      <a:pt x="116" y="15"/>
                    </a:cubicBezTo>
                    <a:cubicBezTo>
                      <a:pt x="116" y="11"/>
                      <a:pt x="118" y="7"/>
                      <a:pt x="121" y="4"/>
                    </a:cubicBezTo>
                    <a:cubicBezTo>
                      <a:pt x="125" y="2"/>
                      <a:pt x="129" y="0"/>
                      <a:pt x="133" y="1"/>
                    </a:cubicBezTo>
                    <a:cubicBezTo>
                      <a:pt x="141" y="1"/>
                      <a:pt x="147" y="8"/>
                      <a:pt x="147" y="15"/>
                    </a:cubicBezTo>
                    <a:cubicBezTo>
                      <a:pt x="147" y="34"/>
                      <a:pt x="147" y="34"/>
                      <a:pt x="147" y="34"/>
                    </a:cubicBezTo>
                    <a:cubicBezTo>
                      <a:pt x="147" y="36"/>
                      <a:pt x="148" y="38"/>
                      <a:pt x="149" y="39"/>
                    </a:cubicBezTo>
                    <a:cubicBezTo>
                      <a:pt x="150" y="40"/>
                      <a:pt x="152" y="41"/>
                      <a:pt x="154" y="41"/>
                    </a:cubicBezTo>
                    <a:cubicBezTo>
                      <a:pt x="158" y="40"/>
                      <a:pt x="161" y="37"/>
                      <a:pt x="161" y="34"/>
                    </a:cubicBezTo>
                    <a:cubicBezTo>
                      <a:pt x="161" y="15"/>
                      <a:pt x="161" y="15"/>
                      <a:pt x="161" y="15"/>
                    </a:cubicBezTo>
                    <a:cubicBezTo>
                      <a:pt x="161" y="11"/>
                      <a:pt x="163" y="7"/>
                      <a:pt x="166" y="4"/>
                    </a:cubicBezTo>
                    <a:cubicBezTo>
                      <a:pt x="169" y="2"/>
                      <a:pt x="173" y="0"/>
                      <a:pt x="177" y="1"/>
                    </a:cubicBezTo>
                    <a:cubicBezTo>
                      <a:pt x="185" y="1"/>
                      <a:pt x="191" y="8"/>
                      <a:pt x="191" y="15"/>
                    </a:cubicBezTo>
                    <a:cubicBezTo>
                      <a:pt x="191" y="61"/>
                      <a:pt x="191" y="61"/>
                      <a:pt x="191" y="61"/>
                    </a:cubicBezTo>
                    <a:cubicBezTo>
                      <a:pt x="191" y="63"/>
                      <a:pt x="193" y="65"/>
                      <a:pt x="195" y="65"/>
                    </a:cubicBezTo>
                    <a:cubicBezTo>
                      <a:pt x="221" y="65"/>
                      <a:pt x="221" y="65"/>
                      <a:pt x="221" y="65"/>
                    </a:cubicBezTo>
                  </a:path>
                </a:pathLst>
              </a:custGeom>
              <a:noFill/>
              <a:ln w="11113"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Freeform 14">
                <a:extLst>
                  <a:ext uri="{FF2B5EF4-FFF2-40B4-BE49-F238E27FC236}">
                    <a16:creationId xmlns:a16="http://schemas.microsoft.com/office/drawing/2014/main" id="{1B98C06F-E047-4AD5-8A88-2BABB68E2232}"/>
                  </a:ext>
                </a:extLst>
              </p:cNvPr>
              <p:cNvSpPr>
                <a:spLocks/>
              </p:cNvSpPr>
              <p:nvPr/>
            </p:nvSpPr>
            <p:spPr bwMode="auto">
              <a:xfrm>
                <a:off x="5635625" y="2043115"/>
                <a:ext cx="584200" cy="254000"/>
              </a:xfrm>
              <a:custGeom>
                <a:avLst/>
                <a:gdLst>
                  <a:gd name="T0" fmla="*/ 221 w 221"/>
                  <a:gd name="T1" fmla="*/ 64 h 96"/>
                  <a:gd name="T2" fmla="*/ 195 w 221"/>
                  <a:gd name="T3" fmla="*/ 64 h 96"/>
                  <a:gd name="T4" fmla="*/ 183 w 221"/>
                  <a:gd name="T5" fmla="*/ 53 h 96"/>
                  <a:gd name="T6" fmla="*/ 183 w 221"/>
                  <a:gd name="T7" fmla="*/ 7 h 96"/>
                  <a:gd name="T8" fmla="*/ 177 w 221"/>
                  <a:gd name="T9" fmla="*/ 0 h 96"/>
                  <a:gd name="T10" fmla="*/ 171 w 221"/>
                  <a:gd name="T11" fmla="*/ 2 h 96"/>
                  <a:gd name="T12" fmla="*/ 169 w 221"/>
                  <a:gd name="T13" fmla="*/ 7 h 96"/>
                  <a:gd name="T14" fmla="*/ 169 w 221"/>
                  <a:gd name="T15" fmla="*/ 26 h 96"/>
                  <a:gd name="T16" fmla="*/ 155 w 221"/>
                  <a:gd name="T17" fmla="*/ 40 h 96"/>
                  <a:gd name="T18" fmla="*/ 144 w 221"/>
                  <a:gd name="T19" fmla="*/ 37 h 96"/>
                  <a:gd name="T20" fmla="*/ 139 w 221"/>
                  <a:gd name="T21" fmla="*/ 26 h 96"/>
                  <a:gd name="T22" fmla="*/ 139 w 221"/>
                  <a:gd name="T23" fmla="*/ 7 h 96"/>
                  <a:gd name="T24" fmla="*/ 132 w 221"/>
                  <a:gd name="T25" fmla="*/ 0 h 96"/>
                  <a:gd name="T26" fmla="*/ 127 w 221"/>
                  <a:gd name="T27" fmla="*/ 2 h 96"/>
                  <a:gd name="T28" fmla="*/ 125 w 221"/>
                  <a:gd name="T29" fmla="*/ 7 h 96"/>
                  <a:gd name="T30" fmla="*/ 125 w 221"/>
                  <a:gd name="T31" fmla="*/ 81 h 96"/>
                  <a:gd name="T32" fmla="*/ 111 w 221"/>
                  <a:gd name="T33" fmla="*/ 96 h 96"/>
                  <a:gd name="T34" fmla="*/ 109 w 221"/>
                  <a:gd name="T35" fmla="*/ 96 h 96"/>
                  <a:gd name="T36" fmla="*/ 99 w 221"/>
                  <a:gd name="T37" fmla="*/ 92 h 96"/>
                  <a:gd name="T38" fmla="*/ 94 w 221"/>
                  <a:gd name="T39" fmla="*/ 82 h 96"/>
                  <a:gd name="T40" fmla="*/ 94 w 221"/>
                  <a:gd name="T41" fmla="*/ 19 h 96"/>
                  <a:gd name="T42" fmla="*/ 88 w 221"/>
                  <a:gd name="T43" fmla="*/ 12 h 96"/>
                  <a:gd name="T44" fmla="*/ 83 w 221"/>
                  <a:gd name="T45" fmla="*/ 14 h 96"/>
                  <a:gd name="T46" fmla="*/ 80 w 221"/>
                  <a:gd name="T47" fmla="*/ 19 h 96"/>
                  <a:gd name="T48" fmla="*/ 80 w 221"/>
                  <a:gd name="T49" fmla="*/ 55 h 96"/>
                  <a:gd name="T50" fmla="*/ 67 w 221"/>
                  <a:gd name="T51" fmla="*/ 70 h 96"/>
                  <a:gd name="T52" fmla="*/ 55 w 221"/>
                  <a:gd name="T53" fmla="*/ 66 h 96"/>
                  <a:gd name="T54" fmla="*/ 50 w 221"/>
                  <a:gd name="T55" fmla="*/ 56 h 96"/>
                  <a:gd name="T56" fmla="*/ 50 w 221"/>
                  <a:gd name="T57" fmla="*/ 42 h 96"/>
                  <a:gd name="T58" fmla="*/ 44 w 221"/>
                  <a:gd name="T59" fmla="*/ 35 h 96"/>
                  <a:gd name="T60" fmla="*/ 38 w 221"/>
                  <a:gd name="T61" fmla="*/ 36 h 96"/>
                  <a:gd name="T62" fmla="*/ 36 w 221"/>
                  <a:gd name="T63" fmla="*/ 41 h 96"/>
                  <a:gd name="T64" fmla="*/ 36 w 221"/>
                  <a:gd name="T65" fmla="*/ 57 h 96"/>
                  <a:gd name="T66" fmla="*/ 24 w 221"/>
                  <a:gd name="T67" fmla="*/ 68 h 96"/>
                  <a:gd name="T68" fmla="*/ 0 w 221"/>
                  <a:gd name="T69" fmla="*/ 6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1" h="96">
                    <a:moveTo>
                      <a:pt x="221" y="64"/>
                    </a:moveTo>
                    <a:cubicBezTo>
                      <a:pt x="195" y="64"/>
                      <a:pt x="195" y="64"/>
                      <a:pt x="195" y="64"/>
                    </a:cubicBezTo>
                    <a:cubicBezTo>
                      <a:pt x="188" y="64"/>
                      <a:pt x="183" y="59"/>
                      <a:pt x="183" y="53"/>
                    </a:cubicBezTo>
                    <a:cubicBezTo>
                      <a:pt x="183" y="7"/>
                      <a:pt x="183" y="7"/>
                      <a:pt x="183" y="7"/>
                    </a:cubicBezTo>
                    <a:cubicBezTo>
                      <a:pt x="183" y="4"/>
                      <a:pt x="180" y="1"/>
                      <a:pt x="177" y="0"/>
                    </a:cubicBezTo>
                    <a:cubicBezTo>
                      <a:pt x="175" y="0"/>
                      <a:pt x="173" y="1"/>
                      <a:pt x="171" y="2"/>
                    </a:cubicBezTo>
                    <a:cubicBezTo>
                      <a:pt x="170" y="3"/>
                      <a:pt x="169" y="5"/>
                      <a:pt x="169" y="7"/>
                    </a:cubicBezTo>
                    <a:cubicBezTo>
                      <a:pt x="169" y="26"/>
                      <a:pt x="169" y="26"/>
                      <a:pt x="169" y="26"/>
                    </a:cubicBezTo>
                    <a:cubicBezTo>
                      <a:pt x="169" y="33"/>
                      <a:pt x="163" y="40"/>
                      <a:pt x="155" y="40"/>
                    </a:cubicBezTo>
                    <a:cubicBezTo>
                      <a:pt x="151" y="41"/>
                      <a:pt x="147" y="39"/>
                      <a:pt x="144" y="37"/>
                    </a:cubicBezTo>
                    <a:cubicBezTo>
                      <a:pt x="140" y="34"/>
                      <a:pt x="139" y="30"/>
                      <a:pt x="139" y="26"/>
                    </a:cubicBezTo>
                    <a:cubicBezTo>
                      <a:pt x="139" y="7"/>
                      <a:pt x="139" y="7"/>
                      <a:pt x="139" y="7"/>
                    </a:cubicBezTo>
                    <a:cubicBezTo>
                      <a:pt x="139" y="4"/>
                      <a:pt x="136" y="1"/>
                      <a:pt x="132" y="0"/>
                    </a:cubicBezTo>
                    <a:cubicBezTo>
                      <a:pt x="130" y="0"/>
                      <a:pt x="128" y="1"/>
                      <a:pt x="127" y="2"/>
                    </a:cubicBezTo>
                    <a:cubicBezTo>
                      <a:pt x="125" y="3"/>
                      <a:pt x="125" y="5"/>
                      <a:pt x="125" y="7"/>
                    </a:cubicBezTo>
                    <a:cubicBezTo>
                      <a:pt x="125" y="81"/>
                      <a:pt x="125" y="81"/>
                      <a:pt x="125" y="81"/>
                    </a:cubicBezTo>
                    <a:cubicBezTo>
                      <a:pt x="125" y="89"/>
                      <a:pt x="119" y="95"/>
                      <a:pt x="111" y="96"/>
                    </a:cubicBezTo>
                    <a:cubicBezTo>
                      <a:pt x="110" y="96"/>
                      <a:pt x="110" y="96"/>
                      <a:pt x="109" y="96"/>
                    </a:cubicBezTo>
                    <a:cubicBezTo>
                      <a:pt x="106" y="96"/>
                      <a:pt x="102" y="95"/>
                      <a:pt x="99" y="92"/>
                    </a:cubicBezTo>
                    <a:cubicBezTo>
                      <a:pt x="96" y="90"/>
                      <a:pt x="94" y="86"/>
                      <a:pt x="94" y="82"/>
                    </a:cubicBezTo>
                    <a:cubicBezTo>
                      <a:pt x="94" y="19"/>
                      <a:pt x="94" y="19"/>
                      <a:pt x="94" y="19"/>
                    </a:cubicBezTo>
                    <a:cubicBezTo>
                      <a:pt x="94" y="16"/>
                      <a:pt x="92" y="12"/>
                      <a:pt x="88" y="12"/>
                    </a:cubicBezTo>
                    <a:cubicBezTo>
                      <a:pt x="86" y="12"/>
                      <a:pt x="84" y="13"/>
                      <a:pt x="83" y="14"/>
                    </a:cubicBezTo>
                    <a:cubicBezTo>
                      <a:pt x="81" y="15"/>
                      <a:pt x="80" y="17"/>
                      <a:pt x="80" y="19"/>
                    </a:cubicBezTo>
                    <a:cubicBezTo>
                      <a:pt x="80" y="55"/>
                      <a:pt x="80" y="55"/>
                      <a:pt x="80" y="55"/>
                    </a:cubicBezTo>
                    <a:cubicBezTo>
                      <a:pt x="80" y="63"/>
                      <a:pt x="74" y="69"/>
                      <a:pt x="67" y="70"/>
                    </a:cubicBezTo>
                    <a:cubicBezTo>
                      <a:pt x="62" y="70"/>
                      <a:pt x="58" y="69"/>
                      <a:pt x="55" y="66"/>
                    </a:cubicBezTo>
                    <a:cubicBezTo>
                      <a:pt x="52" y="64"/>
                      <a:pt x="50" y="60"/>
                      <a:pt x="50" y="56"/>
                    </a:cubicBezTo>
                    <a:cubicBezTo>
                      <a:pt x="50" y="42"/>
                      <a:pt x="50" y="42"/>
                      <a:pt x="50" y="42"/>
                    </a:cubicBezTo>
                    <a:cubicBezTo>
                      <a:pt x="50" y="38"/>
                      <a:pt x="47" y="35"/>
                      <a:pt x="44" y="35"/>
                    </a:cubicBezTo>
                    <a:cubicBezTo>
                      <a:pt x="42" y="34"/>
                      <a:pt x="40" y="35"/>
                      <a:pt x="38" y="36"/>
                    </a:cubicBezTo>
                    <a:cubicBezTo>
                      <a:pt x="37" y="38"/>
                      <a:pt x="36" y="39"/>
                      <a:pt x="36" y="41"/>
                    </a:cubicBezTo>
                    <a:cubicBezTo>
                      <a:pt x="36" y="57"/>
                      <a:pt x="36" y="57"/>
                      <a:pt x="36" y="57"/>
                    </a:cubicBezTo>
                    <a:cubicBezTo>
                      <a:pt x="36" y="63"/>
                      <a:pt x="31" y="68"/>
                      <a:pt x="24" y="68"/>
                    </a:cubicBezTo>
                    <a:cubicBezTo>
                      <a:pt x="0" y="68"/>
                      <a:pt x="0" y="68"/>
                      <a:pt x="0" y="68"/>
                    </a:cubicBezTo>
                  </a:path>
                </a:pathLst>
              </a:custGeom>
              <a:noFill/>
              <a:ln w="11113"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9" name="Group 4">
              <a:extLst>
                <a:ext uri="{FF2B5EF4-FFF2-40B4-BE49-F238E27FC236}">
                  <a16:creationId xmlns:a16="http://schemas.microsoft.com/office/drawing/2014/main" id="{528B5ABA-5E8A-40AB-81AD-19729CE8A200}"/>
                </a:ext>
              </a:extLst>
            </p:cNvPr>
            <p:cNvGrpSpPr>
              <a:grpSpLocks noChangeAspect="1"/>
            </p:cNvGrpSpPr>
            <p:nvPr/>
          </p:nvGrpSpPr>
          <p:grpSpPr bwMode="auto">
            <a:xfrm>
              <a:off x="8288944" y="3242643"/>
              <a:ext cx="271283" cy="416667"/>
              <a:chOff x="4377" y="1709"/>
              <a:chExt cx="362" cy="556"/>
            </a:xfrm>
          </p:grpSpPr>
          <p:sp>
            <p:nvSpPr>
              <p:cNvPr id="10" name="Freeform 5">
                <a:extLst>
                  <a:ext uri="{FF2B5EF4-FFF2-40B4-BE49-F238E27FC236}">
                    <a16:creationId xmlns:a16="http://schemas.microsoft.com/office/drawing/2014/main" id="{B539AB61-0C74-4B0A-A286-4AC0A493B472}"/>
                  </a:ext>
                </a:extLst>
              </p:cNvPr>
              <p:cNvSpPr>
                <a:spLocks/>
              </p:cNvSpPr>
              <p:nvPr/>
            </p:nvSpPr>
            <p:spPr bwMode="auto">
              <a:xfrm>
                <a:off x="4377" y="1709"/>
                <a:ext cx="362" cy="556"/>
              </a:xfrm>
              <a:custGeom>
                <a:avLst/>
                <a:gdLst>
                  <a:gd name="T0" fmla="*/ 253 w 264"/>
                  <a:gd name="T1" fmla="*/ 406 h 406"/>
                  <a:gd name="T2" fmla="*/ 11 w 264"/>
                  <a:gd name="T3" fmla="*/ 406 h 406"/>
                  <a:gd name="T4" fmla="*/ 0 w 264"/>
                  <a:gd name="T5" fmla="*/ 395 h 406"/>
                  <a:gd name="T6" fmla="*/ 0 w 264"/>
                  <a:gd name="T7" fmla="*/ 11 h 406"/>
                  <a:gd name="T8" fmla="*/ 11 w 264"/>
                  <a:gd name="T9" fmla="*/ 0 h 406"/>
                  <a:gd name="T10" fmla="*/ 253 w 264"/>
                  <a:gd name="T11" fmla="*/ 0 h 406"/>
                  <a:gd name="T12" fmla="*/ 264 w 264"/>
                  <a:gd name="T13" fmla="*/ 11 h 406"/>
                  <a:gd name="T14" fmla="*/ 264 w 264"/>
                  <a:gd name="T15" fmla="*/ 395 h 406"/>
                  <a:gd name="T16" fmla="*/ 253 w 264"/>
                  <a:gd name="T17"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4" h="406">
                    <a:moveTo>
                      <a:pt x="253" y="406"/>
                    </a:moveTo>
                    <a:cubicBezTo>
                      <a:pt x="11" y="406"/>
                      <a:pt x="11" y="406"/>
                      <a:pt x="11" y="406"/>
                    </a:cubicBezTo>
                    <a:cubicBezTo>
                      <a:pt x="4" y="406"/>
                      <a:pt x="0" y="401"/>
                      <a:pt x="0" y="395"/>
                    </a:cubicBezTo>
                    <a:cubicBezTo>
                      <a:pt x="0" y="11"/>
                      <a:pt x="0" y="11"/>
                      <a:pt x="0" y="11"/>
                    </a:cubicBezTo>
                    <a:cubicBezTo>
                      <a:pt x="0" y="5"/>
                      <a:pt x="4" y="0"/>
                      <a:pt x="11" y="0"/>
                    </a:cubicBezTo>
                    <a:cubicBezTo>
                      <a:pt x="253" y="0"/>
                      <a:pt x="253" y="0"/>
                      <a:pt x="253" y="0"/>
                    </a:cubicBezTo>
                    <a:cubicBezTo>
                      <a:pt x="259" y="0"/>
                      <a:pt x="264" y="5"/>
                      <a:pt x="264" y="11"/>
                    </a:cubicBezTo>
                    <a:cubicBezTo>
                      <a:pt x="264" y="395"/>
                      <a:pt x="264" y="395"/>
                      <a:pt x="264" y="395"/>
                    </a:cubicBezTo>
                    <a:cubicBezTo>
                      <a:pt x="264" y="401"/>
                      <a:pt x="259" y="406"/>
                      <a:pt x="253" y="406"/>
                    </a:cubicBezTo>
                    <a:close/>
                  </a:path>
                </a:pathLst>
              </a:custGeom>
              <a:solidFill>
                <a:srgbClr val="F7A028"/>
              </a:solidFill>
              <a:ln w="19050" cap="rnd">
                <a:solidFill>
                  <a:schemeClr val="tx1"/>
                </a:solidFill>
                <a:prstDash val="solid"/>
                <a:round/>
                <a:headEnd/>
                <a:tailEnd/>
              </a:ln>
              <a:extLst/>
            </p:spPr>
            <p:txBody>
              <a:bodyPr vert="horz" wrap="square" lIns="91440" tIns="45720" rIns="91440" bIns="45720" numCol="1" anchor="t" anchorCtr="0" compatLnSpc="1">
                <a:prstTxWarp prst="textNoShape">
                  <a:avLst/>
                </a:prstTxWarp>
              </a:bodyPr>
              <a:lstStyle/>
              <a:p>
                <a:endParaRPr lang="en-US" kern="0">
                  <a:solidFill>
                    <a:srgbClr val="474746"/>
                  </a:solidFill>
                  <a:latin typeface="Arial"/>
                </a:endParaRPr>
              </a:p>
            </p:txBody>
          </p:sp>
          <p:sp>
            <p:nvSpPr>
              <p:cNvPr id="11" name="Oval 6">
                <a:extLst>
                  <a:ext uri="{FF2B5EF4-FFF2-40B4-BE49-F238E27FC236}">
                    <a16:creationId xmlns:a16="http://schemas.microsoft.com/office/drawing/2014/main" id="{92D996E5-0E13-4AAA-9DF0-EE96EBC2BC04}"/>
                  </a:ext>
                </a:extLst>
              </p:cNvPr>
              <p:cNvSpPr>
                <a:spLocks noChangeArrowheads="1"/>
              </p:cNvSpPr>
              <p:nvPr/>
            </p:nvSpPr>
            <p:spPr bwMode="auto">
              <a:xfrm>
                <a:off x="4535" y="2172"/>
                <a:ext cx="64" cy="63"/>
              </a:xfrm>
              <a:prstGeom prst="ellipse">
                <a:avLst/>
              </a:pr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kern="0">
                  <a:solidFill>
                    <a:srgbClr val="474746"/>
                  </a:solidFill>
                  <a:latin typeface="Arial"/>
                </a:endParaRPr>
              </a:p>
            </p:txBody>
          </p:sp>
          <p:sp>
            <p:nvSpPr>
              <p:cNvPr id="12" name="Freeform 8">
                <a:extLst>
                  <a:ext uri="{FF2B5EF4-FFF2-40B4-BE49-F238E27FC236}">
                    <a16:creationId xmlns:a16="http://schemas.microsoft.com/office/drawing/2014/main" id="{1575D4AC-2417-4F75-9A30-B0981DD64B56}"/>
                  </a:ext>
                </a:extLst>
              </p:cNvPr>
              <p:cNvSpPr>
                <a:spLocks/>
              </p:cNvSpPr>
              <p:nvPr/>
            </p:nvSpPr>
            <p:spPr bwMode="auto">
              <a:xfrm>
                <a:off x="4410" y="1745"/>
                <a:ext cx="295" cy="401"/>
              </a:xfrm>
              <a:custGeom>
                <a:avLst/>
                <a:gdLst>
                  <a:gd name="T0" fmla="*/ 215 w 215"/>
                  <a:gd name="T1" fmla="*/ 11 h 293"/>
                  <a:gd name="T2" fmla="*/ 204 w 215"/>
                  <a:gd name="T3" fmla="*/ 0 h 293"/>
                  <a:gd name="T4" fmla="*/ 11 w 215"/>
                  <a:gd name="T5" fmla="*/ 0 h 293"/>
                  <a:gd name="T6" fmla="*/ 0 w 215"/>
                  <a:gd name="T7" fmla="*/ 11 h 293"/>
                  <a:gd name="T8" fmla="*/ 0 w 215"/>
                  <a:gd name="T9" fmla="*/ 284 h 293"/>
                  <a:gd name="T10" fmla="*/ 5 w 215"/>
                  <a:gd name="T11" fmla="*/ 293 h 293"/>
                  <a:gd name="T12" fmla="*/ 215 w 215"/>
                  <a:gd name="T13" fmla="*/ 21 h 293"/>
                  <a:gd name="T14" fmla="*/ 215 w 215"/>
                  <a:gd name="T15" fmla="*/ 11 h 2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5" h="293">
                    <a:moveTo>
                      <a:pt x="215" y="11"/>
                    </a:moveTo>
                    <a:cubicBezTo>
                      <a:pt x="215" y="4"/>
                      <a:pt x="210" y="0"/>
                      <a:pt x="204" y="0"/>
                    </a:cubicBezTo>
                    <a:cubicBezTo>
                      <a:pt x="11" y="0"/>
                      <a:pt x="11" y="0"/>
                      <a:pt x="11" y="0"/>
                    </a:cubicBezTo>
                    <a:cubicBezTo>
                      <a:pt x="5" y="0"/>
                      <a:pt x="0" y="4"/>
                      <a:pt x="0" y="11"/>
                    </a:cubicBezTo>
                    <a:cubicBezTo>
                      <a:pt x="0" y="284"/>
                      <a:pt x="0" y="284"/>
                      <a:pt x="0" y="284"/>
                    </a:cubicBezTo>
                    <a:cubicBezTo>
                      <a:pt x="0" y="288"/>
                      <a:pt x="2" y="291"/>
                      <a:pt x="5" y="293"/>
                    </a:cubicBezTo>
                    <a:cubicBezTo>
                      <a:pt x="126" y="136"/>
                      <a:pt x="185" y="59"/>
                      <a:pt x="215" y="21"/>
                    </a:cubicBezTo>
                    <a:lnTo>
                      <a:pt x="215" y="11"/>
                    </a:lnTo>
                    <a:close/>
                  </a:path>
                </a:pathLst>
              </a:custGeom>
              <a:solidFill>
                <a:srgbClr val="FAC27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25000"/>
              </a:p>
            </p:txBody>
          </p:sp>
          <p:sp>
            <p:nvSpPr>
              <p:cNvPr id="13" name="Freeform 7">
                <a:extLst>
                  <a:ext uri="{FF2B5EF4-FFF2-40B4-BE49-F238E27FC236}">
                    <a16:creationId xmlns:a16="http://schemas.microsoft.com/office/drawing/2014/main" id="{5CA894D5-E4A1-42B4-B325-DAEDF658673C}"/>
                  </a:ext>
                </a:extLst>
              </p:cNvPr>
              <p:cNvSpPr>
                <a:spLocks/>
              </p:cNvSpPr>
              <p:nvPr/>
            </p:nvSpPr>
            <p:spPr bwMode="auto">
              <a:xfrm>
                <a:off x="4410" y="1745"/>
                <a:ext cx="295" cy="404"/>
              </a:xfrm>
              <a:custGeom>
                <a:avLst/>
                <a:gdLst>
                  <a:gd name="T0" fmla="*/ 204 w 215"/>
                  <a:gd name="T1" fmla="*/ 295 h 295"/>
                  <a:gd name="T2" fmla="*/ 11 w 215"/>
                  <a:gd name="T3" fmla="*/ 295 h 295"/>
                  <a:gd name="T4" fmla="*/ 0 w 215"/>
                  <a:gd name="T5" fmla="*/ 284 h 295"/>
                  <a:gd name="T6" fmla="*/ 0 w 215"/>
                  <a:gd name="T7" fmla="*/ 11 h 295"/>
                  <a:gd name="T8" fmla="*/ 11 w 215"/>
                  <a:gd name="T9" fmla="*/ 0 h 295"/>
                  <a:gd name="T10" fmla="*/ 204 w 215"/>
                  <a:gd name="T11" fmla="*/ 0 h 295"/>
                  <a:gd name="T12" fmla="*/ 215 w 215"/>
                  <a:gd name="T13" fmla="*/ 11 h 295"/>
                  <a:gd name="T14" fmla="*/ 215 w 215"/>
                  <a:gd name="T15" fmla="*/ 284 h 295"/>
                  <a:gd name="T16" fmla="*/ 204 w 215"/>
                  <a:gd name="T17" fmla="*/ 295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5" h="295">
                    <a:moveTo>
                      <a:pt x="204" y="295"/>
                    </a:moveTo>
                    <a:cubicBezTo>
                      <a:pt x="11" y="295"/>
                      <a:pt x="11" y="295"/>
                      <a:pt x="11" y="295"/>
                    </a:cubicBezTo>
                    <a:cubicBezTo>
                      <a:pt x="5" y="295"/>
                      <a:pt x="0" y="290"/>
                      <a:pt x="0" y="284"/>
                    </a:cubicBezTo>
                    <a:cubicBezTo>
                      <a:pt x="0" y="11"/>
                      <a:pt x="0" y="11"/>
                      <a:pt x="0" y="11"/>
                    </a:cubicBezTo>
                    <a:cubicBezTo>
                      <a:pt x="0" y="4"/>
                      <a:pt x="5" y="0"/>
                      <a:pt x="11" y="0"/>
                    </a:cubicBezTo>
                    <a:cubicBezTo>
                      <a:pt x="204" y="0"/>
                      <a:pt x="204" y="0"/>
                      <a:pt x="204" y="0"/>
                    </a:cubicBezTo>
                    <a:cubicBezTo>
                      <a:pt x="210" y="0"/>
                      <a:pt x="215" y="4"/>
                      <a:pt x="215" y="11"/>
                    </a:cubicBezTo>
                    <a:cubicBezTo>
                      <a:pt x="215" y="284"/>
                      <a:pt x="215" y="284"/>
                      <a:pt x="215" y="284"/>
                    </a:cubicBezTo>
                    <a:cubicBezTo>
                      <a:pt x="215" y="290"/>
                      <a:pt x="210" y="295"/>
                      <a:pt x="204" y="295"/>
                    </a:cubicBezTo>
                    <a:close/>
                  </a:path>
                </a:pathLst>
              </a:cu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kern="0">
                  <a:solidFill>
                    <a:srgbClr val="474746"/>
                  </a:solidFill>
                  <a:latin typeface="Arial"/>
                </a:endParaRPr>
              </a:p>
            </p:txBody>
          </p:sp>
        </p:grpSp>
      </p:grpSp>
    </p:spTree>
    <p:extLst>
      <p:ext uri="{BB962C8B-B14F-4D97-AF65-F5344CB8AC3E}">
        <p14:creationId xmlns:p14="http://schemas.microsoft.com/office/powerpoint/2010/main" val="3787375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42" presetClass="path" presetSubtype="0" decel="100000" fill="hold" grpId="1" nodeType="withEffect">
                                  <p:stCondLst>
                                    <p:cond delay="250"/>
                                  </p:stCondLst>
                                  <p:childTnLst>
                                    <p:animMotion origin="layout" path="M -4.16667E-6 -2.46914E-6 L 0.03681 -2.46914E-6 " pathEditMode="relative" rAng="0" ptsTypes="AA">
                                      <p:cBhvr>
                                        <p:cTn id="9" dur="500" spd="-100000" fill="hold"/>
                                        <p:tgtEl>
                                          <p:spTgt spid="4"/>
                                        </p:tgtEl>
                                        <p:attrNameLst>
                                          <p:attrName>ppt_x</p:attrName>
                                          <p:attrName>ppt_y</p:attrName>
                                        </p:attrNameLst>
                                      </p:cBhvr>
                                      <p:rCtr x="184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itle 8">
            <a:extLst>
              <a:ext uri="{FF2B5EF4-FFF2-40B4-BE49-F238E27FC236}">
                <a16:creationId xmlns:a16="http://schemas.microsoft.com/office/drawing/2014/main" id="{6AF9C1D2-BFC0-4E38-8C9F-9977F6731767}"/>
              </a:ext>
            </a:extLst>
          </p:cNvPr>
          <p:cNvSpPr txBox="1">
            <a:spLocks/>
          </p:cNvSpPr>
          <p:nvPr/>
        </p:nvSpPr>
        <p:spPr>
          <a:xfrm>
            <a:off x="313924" y="305238"/>
            <a:ext cx="8593856" cy="1493082"/>
          </a:xfrm>
          <a:prstGeom prst="rect">
            <a:avLst/>
          </a:prstGeom>
        </p:spPr>
        <p:txBody>
          <a:bodyPr/>
          <a:lstStyle>
            <a:lvl1pPr algn="l" defTabSz="457200" rtl="0" eaLnBrk="1" latinLnBrk="0" hangingPunct="1">
              <a:spcBef>
                <a:spcPct val="0"/>
              </a:spcBef>
              <a:buNone/>
              <a:defRPr sz="2800" b="1" i="0" kern="1200">
                <a:solidFill>
                  <a:schemeClr val="tx1">
                    <a:lumMod val="95000"/>
                  </a:schemeClr>
                </a:solidFill>
                <a:latin typeface="Arial"/>
                <a:ea typeface="+mj-ea"/>
                <a:cs typeface="Arial"/>
              </a:defRPr>
            </a:lvl1pPr>
          </a:lstStyle>
          <a:p>
            <a:pPr marL="0" marR="0" lvl="0" indent="0" algn="l" defTabSz="457200" rtl="0" eaLnBrk="1" fontAlgn="auto" latinLnBrk="0" hangingPunct="1">
              <a:lnSpc>
                <a:spcPct val="90000"/>
              </a:lnSpc>
              <a:spcBef>
                <a:spcPct val="0"/>
              </a:spcBef>
              <a:spcAft>
                <a:spcPts val="0"/>
              </a:spcAft>
              <a:buClrTx/>
              <a:buSzTx/>
              <a:buFontTx/>
              <a:buNone/>
              <a:tabLst/>
              <a:defRPr/>
            </a:pPr>
            <a:r>
              <a:rPr kumimoji="0" lang="en-US" sz="3500" b="1" i="0" u="none" strike="noStrike" kern="1200" cap="none" spc="0" normalizeH="0" baseline="0" noProof="0" dirty="0">
                <a:ln>
                  <a:noFill/>
                </a:ln>
                <a:solidFill>
                  <a:srgbClr val="474746"/>
                </a:solidFill>
                <a:effectLst/>
                <a:uLnTx/>
                <a:uFillTx/>
                <a:latin typeface="Arial"/>
                <a:ea typeface="+mj-ea"/>
                <a:cs typeface="Arial"/>
              </a:rPr>
              <a:t>Blockers for Innovation</a:t>
            </a:r>
          </a:p>
        </p:txBody>
      </p:sp>
      <p:sp>
        <p:nvSpPr>
          <p:cNvPr id="7" name="Title 8">
            <a:extLst>
              <a:ext uri="{FF2B5EF4-FFF2-40B4-BE49-F238E27FC236}">
                <a16:creationId xmlns:a16="http://schemas.microsoft.com/office/drawing/2014/main" id="{C9549E02-DB4E-4D29-B6EB-D669A85EE16E}"/>
              </a:ext>
            </a:extLst>
          </p:cNvPr>
          <p:cNvSpPr txBox="1">
            <a:spLocks/>
          </p:cNvSpPr>
          <p:nvPr/>
        </p:nvSpPr>
        <p:spPr>
          <a:xfrm>
            <a:off x="0" y="1901409"/>
            <a:ext cx="2240280" cy="464382"/>
          </a:xfrm>
          <a:prstGeom prst="rect">
            <a:avLst/>
          </a:prstGeom>
        </p:spPr>
        <p:txBody>
          <a:bodyPr/>
          <a:lstStyle>
            <a:lvl1pPr algn="l" defTabSz="457200" rtl="0" eaLnBrk="1" latinLnBrk="0" hangingPunct="1">
              <a:spcBef>
                <a:spcPct val="0"/>
              </a:spcBef>
              <a:buNone/>
              <a:defRPr sz="2800" b="1" i="0" kern="1200">
                <a:solidFill>
                  <a:schemeClr val="tx1">
                    <a:lumMod val="95000"/>
                  </a:schemeClr>
                </a:solidFill>
                <a:latin typeface="Arial"/>
                <a:ea typeface="+mj-ea"/>
                <a:cs typeface="Arial"/>
              </a:defRPr>
            </a:lvl1pPr>
          </a:lstStyle>
          <a:p>
            <a:pPr marL="0" marR="0" lvl="0" indent="0" algn="ctr" defTabSz="457200" rtl="0" eaLnBrk="1" fontAlgn="auto" latinLnBrk="0" hangingPunct="1">
              <a:lnSpc>
                <a:spcPct val="90000"/>
              </a:lnSpc>
              <a:spcBef>
                <a:spcPct val="0"/>
              </a:spcBef>
              <a:spcAft>
                <a:spcPts val="0"/>
              </a:spcAft>
              <a:buClrTx/>
              <a:buSzTx/>
              <a:buFontTx/>
              <a:buNone/>
              <a:tabLst/>
              <a:defRPr/>
            </a:pPr>
            <a:r>
              <a:rPr kumimoji="0" lang="en-US" sz="1800" b="0" i="0" u="none" strike="noStrike" kern="1200" cap="none" spc="0" normalizeH="0" baseline="0" noProof="0" dirty="0">
                <a:ln>
                  <a:noFill/>
                </a:ln>
                <a:solidFill>
                  <a:srgbClr val="474746"/>
                </a:solidFill>
                <a:effectLst/>
                <a:uLnTx/>
                <a:uFillTx/>
                <a:latin typeface="Arial"/>
                <a:ea typeface="+mj-ea"/>
                <a:cs typeface="Arial"/>
              </a:rPr>
              <a:t>Culture</a:t>
            </a:r>
          </a:p>
        </p:txBody>
      </p:sp>
      <p:sp>
        <p:nvSpPr>
          <p:cNvPr id="8" name="Title 8">
            <a:extLst>
              <a:ext uri="{FF2B5EF4-FFF2-40B4-BE49-F238E27FC236}">
                <a16:creationId xmlns:a16="http://schemas.microsoft.com/office/drawing/2014/main" id="{EB90601B-5838-4CF2-A198-6D8F635E1CE3}"/>
              </a:ext>
            </a:extLst>
          </p:cNvPr>
          <p:cNvSpPr txBox="1">
            <a:spLocks/>
          </p:cNvSpPr>
          <p:nvPr/>
        </p:nvSpPr>
        <p:spPr>
          <a:xfrm>
            <a:off x="2240280" y="1901409"/>
            <a:ext cx="2331720" cy="464382"/>
          </a:xfrm>
          <a:prstGeom prst="rect">
            <a:avLst/>
          </a:prstGeom>
        </p:spPr>
        <p:txBody>
          <a:bodyPr/>
          <a:lstStyle>
            <a:lvl1pPr algn="l" defTabSz="457200" rtl="0" eaLnBrk="1" latinLnBrk="0" hangingPunct="1">
              <a:spcBef>
                <a:spcPct val="0"/>
              </a:spcBef>
              <a:buNone/>
              <a:defRPr sz="2800" b="1" i="0" kern="1200">
                <a:solidFill>
                  <a:schemeClr val="tx1">
                    <a:lumMod val="95000"/>
                  </a:schemeClr>
                </a:solidFill>
                <a:latin typeface="Arial"/>
                <a:ea typeface="+mj-ea"/>
                <a:cs typeface="Arial"/>
              </a:defRPr>
            </a:lvl1pPr>
          </a:lstStyle>
          <a:p>
            <a:pPr marL="0" marR="0" lvl="0" indent="0" algn="ctr" defTabSz="457200" rtl="0" eaLnBrk="1" fontAlgn="auto" latinLnBrk="0" hangingPunct="1">
              <a:lnSpc>
                <a:spcPct val="90000"/>
              </a:lnSpc>
              <a:spcBef>
                <a:spcPct val="0"/>
              </a:spcBef>
              <a:spcAft>
                <a:spcPts val="0"/>
              </a:spcAft>
              <a:buClrTx/>
              <a:buSzTx/>
              <a:buFontTx/>
              <a:buNone/>
              <a:tabLst/>
              <a:defRPr/>
            </a:pPr>
            <a:r>
              <a:rPr kumimoji="0" lang="en-US" sz="1800" b="0" i="0" u="none" strike="noStrike" kern="1200" cap="none" spc="0" normalizeH="0" baseline="0" noProof="0" dirty="0">
                <a:ln>
                  <a:noFill/>
                </a:ln>
                <a:solidFill>
                  <a:srgbClr val="474746"/>
                </a:solidFill>
                <a:effectLst/>
                <a:uLnTx/>
                <a:uFillTx/>
                <a:latin typeface="Arial"/>
                <a:ea typeface="+mj-ea"/>
                <a:cs typeface="Arial"/>
              </a:rPr>
              <a:t>Skills</a:t>
            </a:r>
          </a:p>
        </p:txBody>
      </p:sp>
      <p:sp>
        <p:nvSpPr>
          <p:cNvPr id="9" name="Title 8">
            <a:extLst>
              <a:ext uri="{FF2B5EF4-FFF2-40B4-BE49-F238E27FC236}">
                <a16:creationId xmlns:a16="http://schemas.microsoft.com/office/drawing/2014/main" id="{B4C7E970-1504-44BA-95F3-CC6994CDB81D}"/>
              </a:ext>
            </a:extLst>
          </p:cNvPr>
          <p:cNvSpPr txBox="1">
            <a:spLocks/>
          </p:cNvSpPr>
          <p:nvPr/>
        </p:nvSpPr>
        <p:spPr>
          <a:xfrm>
            <a:off x="4480559" y="1901409"/>
            <a:ext cx="2331719" cy="464382"/>
          </a:xfrm>
          <a:prstGeom prst="rect">
            <a:avLst/>
          </a:prstGeom>
        </p:spPr>
        <p:txBody>
          <a:bodyPr/>
          <a:lstStyle>
            <a:lvl1pPr algn="l" defTabSz="457200" rtl="0" eaLnBrk="1" latinLnBrk="0" hangingPunct="1">
              <a:spcBef>
                <a:spcPct val="0"/>
              </a:spcBef>
              <a:buNone/>
              <a:defRPr sz="2800" b="1" i="0" kern="1200">
                <a:solidFill>
                  <a:schemeClr val="tx1">
                    <a:lumMod val="95000"/>
                  </a:schemeClr>
                </a:solidFill>
                <a:latin typeface="Arial"/>
                <a:ea typeface="+mj-ea"/>
                <a:cs typeface="Arial"/>
              </a:defRPr>
            </a:lvl1pPr>
          </a:lstStyle>
          <a:p>
            <a:pPr marL="0" marR="0" lvl="0" indent="0" algn="ctr" defTabSz="457200" rtl="0" eaLnBrk="1" fontAlgn="auto" latinLnBrk="0" hangingPunct="1">
              <a:lnSpc>
                <a:spcPct val="90000"/>
              </a:lnSpc>
              <a:spcBef>
                <a:spcPct val="0"/>
              </a:spcBef>
              <a:spcAft>
                <a:spcPts val="0"/>
              </a:spcAft>
              <a:buClrTx/>
              <a:buSzTx/>
              <a:buFontTx/>
              <a:buNone/>
              <a:tabLst/>
              <a:defRPr/>
            </a:pPr>
            <a:r>
              <a:rPr kumimoji="0" lang="en-US" sz="1800" b="0" i="0" u="none" strike="noStrike" kern="1200" cap="none" spc="0" normalizeH="0" baseline="0" noProof="0" dirty="0">
                <a:ln>
                  <a:noFill/>
                </a:ln>
                <a:solidFill>
                  <a:srgbClr val="474746"/>
                </a:solidFill>
                <a:effectLst/>
                <a:uLnTx/>
                <a:uFillTx/>
                <a:latin typeface="Arial"/>
                <a:ea typeface="+mj-ea"/>
                <a:cs typeface="Arial"/>
              </a:rPr>
              <a:t>Organization</a:t>
            </a:r>
          </a:p>
        </p:txBody>
      </p:sp>
      <p:sp>
        <p:nvSpPr>
          <p:cNvPr id="14" name="Title 8">
            <a:extLst>
              <a:ext uri="{FF2B5EF4-FFF2-40B4-BE49-F238E27FC236}">
                <a16:creationId xmlns:a16="http://schemas.microsoft.com/office/drawing/2014/main" id="{B6F9911F-FAFB-44B7-878F-CC9572456EEE}"/>
              </a:ext>
            </a:extLst>
          </p:cNvPr>
          <p:cNvSpPr txBox="1">
            <a:spLocks/>
          </p:cNvSpPr>
          <p:nvPr/>
        </p:nvSpPr>
        <p:spPr>
          <a:xfrm>
            <a:off x="6812277" y="1901409"/>
            <a:ext cx="2266311" cy="464382"/>
          </a:xfrm>
          <a:prstGeom prst="rect">
            <a:avLst/>
          </a:prstGeom>
        </p:spPr>
        <p:txBody>
          <a:bodyPr/>
          <a:lstStyle>
            <a:lvl1pPr algn="l" defTabSz="457200" rtl="0" eaLnBrk="1" latinLnBrk="0" hangingPunct="1">
              <a:spcBef>
                <a:spcPct val="0"/>
              </a:spcBef>
              <a:buNone/>
              <a:defRPr sz="2800" b="1" i="0" kern="1200">
                <a:solidFill>
                  <a:schemeClr val="tx1">
                    <a:lumMod val="95000"/>
                  </a:schemeClr>
                </a:solidFill>
                <a:latin typeface="Arial"/>
                <a:ea typeface="+mj-ea"/>
                <a:cs typeface="Arial"/>
              </a:defRPr>
            </a:lvl1pPr>
          </a:lstStyle>
          <a:p>
            <a:pPr marL="0" marR="0" lvl="0" indent="0" algn="ctr" defTabSz="457200" rtl="0" eaLnBrk="1" fontAlgn="auto" latinLnBrk="0" hangingPunct="1">
              <a:lnSpc>
                <a:spcPct val="90000"/>
              </a:lnSpc>
              <a:spcBef>
                <a:spcPct val="0"/>
              </a:spcBef>
              <a:spcAft>
                <a:spcPts val="0"/>
              </a:spcAft>
              <a:buClrTx/>
              <a:buSzTx/>
              <a:buFontTx/>
              <a:buNone/>
              <a:tabLst/>
              <a:defRPr/>
            </a:pPr>
            <a:r>
              <a:rPr kumimoji="0" lang="en-US" sz="1800" b="0" i="0" u="none" strike="noStrike" kern="1200" cap="none" spc="0" normalizeH="0" baseline="0" noProof="0" dirty="0">
                <a:ln>
                  <a:noFill/>
                </a:ln>
                <a:solidFill>
                  <a:srgbClr val="474746"/>
                </a:solidFill>
                <a:effectLst/>
                <a:uLnTx/>
                <a:uFillTx/>
                <a:latin typeface="Arial"/>
                <a:ea typeface="+mj-ea"/>
                <a:cs typeface="Arial"/>
              </a:rPr>
              <a:t>Finance</a:t>
            </a:r>
          </a:p>
        </p:txBody>
      </p:sp>
      <p:sp>
        <p:nvSpPr>
          <p:cNvPr id="18" name="Mask_right">
            <a:extLst>
              <a:ext uri="{FF2B5EF4-FFF2-40B4-BE49-F238E27FC236}">
                <a16:creationId xmlns:a16="http://schemas.microsoft.com/office/drawing/2014/main" id="{C6191362-68E0-492A-B565-1D4A8462260F}"/>
              </a:ext>
            </a:extLst>
          </p:cNvPr>
          <p:cNvSpPr/>
          <p:nvPr/>
        </p:nvSpPr>
        <p:spPr>
          <a:xfrm>
            <a:off x="6786477" y="2438400"/>
            <a:ext cx="2357524" cy="2705100"/>
          </a:xfrm>
          <a:prstGeom prst="rect">
            <a:avLst/>
          </a:prstGeom>
          <a:gradFill>
            <a:gsLst>
              <a:gs pos="0">
                <a:schemeClr val="tx2">
                  <a:lumMod val="25000"/>
                </a:schemeClr>
              </a:gs>
              <a:gs pos="100000">
                <a:schemeClr val="tx2">
                  <a:lumMod val="10000"/>
                </a:schemeClr>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19" name="Arrow: Pentagon 18">
            <a:extLst>
              <a:ext uri="{FF2B5EF4-FFF2-40B4-BE49-F238E27FC236}">
                <a16:creationId xmlns:a16="http://schemas.microsoft.com/office/drawing/2014/main" id="{FEE64F2F-3C6E-4DF9-A254-4CD405464FEA}"/>
              </a:ext>
            </a:extLst>
          </p:cNvPr>
          <p:cNvSpPr/>
          <p:nvPr/>
        </p:nvSpPr>
        <p:spPr>
          <a:xfrm>
            <a:off x="3521201" y="2438400"/>
            <a:ext cx="3641264" cy="2705100"/>
          </a:xfrm>
          <a:prstGeom prst="homePlate">
            <a:avLst>
              <a:gd name="adj" fmla="val 11560"/>
            </a:avLst>
          </a:prstGeom>
          <a:gradFill>
            <a:gsLst>
              <a:gs pos="1961">
                <a:schemeClr val="bg2"/>
              </a:gs>
              <a:gs pos="100000">
                <a:schemeClr val="bg2">
                  <a:lumMod val="7500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24" name="Arrow: Pentagon 23">
            <a:extLst>
              <a:ext uri="{FF2B5EF4-FFF2-40B4-BE49-F238E27FC236}">
                <a16:creationId xmlns:a16="http://schemas.microsoft.com/office/drawing/2014/main" id="{06E81830-67B7-4277-B501-AD735918A605}"/>
              </a:ext>
            </a:extLst>
          </p:cNvPr>
          <p:cNvSpPr/>
          <p:nvPr/>
        </p:nvSpPr>
        <p:spPr>
          <a:xfrm>
            <a:off x="1245853" y="2438400"/>
            <a:ext cx="3641264" cy="2705100"/>
          </a:xfrm>
          <a:prstGeom prst="homePlate">
            <a:avLst>
              <a:gd name="adj" fmla="val 11560"/>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20" name="Arrow: Pentagon 19">
            <a:extLst>
              <a:ext uri="{FF2B5EF4-FFF2-40B4-BE49-F238E27FC236}">
                <a16:creationId xmlns:a16="http://schemas.microsoft.com/office/drawing/2014/main" id="{75EA9A5D-8CEC-4794-BDF9-226CA98FFC83}"/>
              </a:ext>
            </a:extLst>
          </p:cNvPr>
          <p:cNvSpPr/>
          <p:nvPr/>
        </p:nvSpPr>
        <p:spPr>
          <a:xfrm>
            <a:off x="0" y="2438400"/>
            <a:ext cx="2600968" cy="2705100"/>
          </a:xfrm>
          <a:prstGeom prst="homePlate">
            <a:avLst>
              <a:gd name="adj" fmla="val 11560"/>
            </a:avLst>
          </a:prstGeom>
          <a:gradFill>
            <a:gsLst>
              <a:gs pos="1961">
                <a:srgbClr val="F1605D"/>
              </a:gs>
              <a:gs pos="100000">
                <a:srgbClr val="E84A44"/>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3" name="Rectangle 2">
            <a:extLst>
              <a:ext uri="{FF2B5EF4-FFF2-40B4-BE49-F238E27FC236}">
                <a16:creationId xmlns:a16="http://schemas.microsoft.com/office/drawing/2014/main" id="{95358E32-41CA-475A-8F0D-E66E022DEA31}"/>
              </a:ext>
            </a:extLst>
          </p:cNvPr>
          <p:cNvSpPr/>
          <p:nvPr/>
        </p:nvSpPr>
        <p:spPr>
          <a:xfrm>
            <a:off x="307045" y="3562165"/>
            <a:ext cx="1779245" cy="1779245"/>
          </a:xfrm>
          <a:prstGeom prst="rect">
            <a:avLst/>
          </a:prstGeom>
          <a:noFill/>
          <a:ln w="38100">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a:ea typeface="+mn-ea"/>
                <a:cs typeface="+mn-cs"/>
              </a:rPr>
              <a:t>Leadership Systems and Feedback</a:t>
            </a:r>
          </a:p>
        </p:txBody>
      </p:sp>
      <p:grpSp>
        <p:nvGrpSpPr>
          <p:cNvPr id="26" name="Group 25">
            <a:extLst>
              <a:ext uri="{FF2B5EF4-FFF2-40B4-BE49-F238E27FC236}">
                <a16:creationId xmlns:a16="http://schemas.microsoft.com/office/drawing/2014/main" id="{6BE4D8F5-57CF-4BC7-92E5-F902EE8FB3DF}"/>
              </a:ext>
            </a:extLst>
          </p:cNvPr>
          <p:cNvGrpSpPr/>
          <p:nvPr/>
        </p:nvGrpSpPr>
        <p:grpSpPr>
          <a:xfrm>
            <a:off x="862570" y="2866205"/>
            <a:ext cx="712708" cy="849445"/>
            <a:chOff x="2897012" y="2317750"/>
            <a:chExt cx="581499" cy="693063"/>
          </a:xfrm>
        </p:grpSpPr>
        <p:sp>
          <p:nvSpPr>
            <p:cNvPr id="28" name="Freeform 11">
              <a:extLst>
                <a:ext uri="{FF2B5EF4-FFF2-40B4-BE49-F238E27FC236}">
                  <a16:creationId xmlns:a16="http://schemas.microsoft.com/office/drawing/2014/main" id="{4BBB6115-0690-4FC1-8454-8A2728F5F817}"/>
                </a:ext>
              </a:extLst>
            </p:cNvPr>
            <p:cNvSpPr>
              <a:spLocks/>
            </p:cNvSpPr>
            <p:nvPr/>
          </p:nvSpPr>
          <p:spPr bwMode="auto">
            <a:xfrm>
              <a:off x="2941462" y="2317750"/>
              <a:ext cx="537049" cy="661314"/>
            </a:xfrm>
            <a:custGeom>
              <a:avLst/>
              <a:gdLst>
                <a:gd name="T0" fmla="*/ 178 w 178"/>
                <a:gd name="T1" fmla="*/ 89 h 220"/>
                <a:gd name="T2" fmla="*/ 178 w 178"/>
                <a:gd name="T3" fmla="*/ 81 h 220"/>
                <a:gd name="T4" fmla="*/ 156 w 178"/>
                <a:gd name="T5" fmla="*/ 31 h 220"/>
                <a:gd name="T6" fmla="*/ 89 w 178"/>
                <a:gd name="T7" fmla="*/ 0 h 220"/>
                <a:gd name="T8" fmla="*/ 0 w 178"/>
                <a:gd name="T9" fmla="*/ 89 h 220"/>
                <a:gd name="T10" fmla="*/ 89 w 178"/>
                <a:gd name="T11" fmla="*/ 179 h 220"/>
                <a:gd name="T12" fmla="*/ 89 w 178"/>
                <a:gd name="T13" fmla="*/ 220 h 220"/>
                <a:gd name="T14" fmla="*/ 160 w 178"/>
                <a:gd name="T15" fmla="*/ 145 h 220"/>
                <a:gd name="T16" fmla="*/ 178 w 178"/>
                <a:gd name="T17" fmla="*/ 89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8" h="220">
                  <a:moveTo>
                    <a:pt x="178" y="89"/>
                  </a:moveTo>
                  <a:cubicBezTo>
                    <a:pt x="178" y="87"/>
                    <a:pt x="178" y="84"/>
                    <a:pt x="178" y="81"/>
                  </a:cubicBezTo>
                  <a:cubicBezTo>
                    <a:pt x="176" y="62"/>
                    <a:pt x="168" y="45"/>
                    <a:pt x="156" y="31"/>
                  </a:cubicBezTo>
                  <a:cubicBezTo>
                    <a:pt x="139" y="11"/>
                    <a:pt x="115" y="0"/>
                    <a:pt x="89" y="0"/>
                  </a:cubicBezTo>
                  <a:cubicBezTo>
                    <a:pt x="40" y="0"/>
                    <a:pt x="0" y="40"/>
                    <a:pt x="0" y="89"/>
                  </a:cubicBezTo>
                  <a:cubicBezTo>
                    <a:pt x="0" y="139"/>
                    <a:pt x="40" y="179"/>
                    <a:pt x="89" y="179"/>
                  </a:cubicBezTo>
                  <a:cubicBezTo>
                    <a:pt x="89" y="220"/>
                    <a:pt x="89" y="220"/>
                    <a:pt x="89" y="220"/>
                  </a:cubicBezTo>
                  <a:cubicBezTo>
                    <a:pt x="115" y="198"/>
                    <a:pt x="143" y="175"/>
                    <a:pt x="160" y="145"/>
                  </a:cubicBezTo>
                  <a:cubicBezTo>
                    <a:pt x="170" y="128"/>
                    <a:pt x="178" y="110"/>
                    <a:pt x="178" y="89"/>
                  </a:cubicBezTo>
                  <a:close/>
                </a:path>
              </a:pathLst>
            </a:cu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74746"/>
                </a:solidFill>
                <a:effectLst/>
                <a:uLnTx/>
                <a:uFillTx/>
                <a:latin typeface="Arial"/>
                <a:ea typeface="+mn-ea"/>
                <a:cs typeface="+mn-cs"/>
              </a:endParaRPr>
            </a:p>
          </p:txBody>
        </p:sp>
        <p:sp>
          <p:nvSpPr>
            <p:cNvPr id="29" name="Oval 28">
              <a:extLst>
                <a:ext uri="{FF2B5EF4-FFF2-40B4-BE49-F238E27FC236}">
                  <a16:creationId xmlns:a16="http://schemas.microsoft.com/office/drawing/2014/main" id="{421CC304-ED9B-48CE-B1C2-B11543F2E420}"/>
                </a:ext>
              </a:extLst>
            </p:cNvPr>
            <p:cNvSpPr/>
            <p:nvPr/>
          </p:nvSpPr>
          <p:spPr>
            <a:xfrm>
              <a:off x="3036094" y="2533076"/>
              <a:ext cx="88106" cy="88106"/>
            </a:xfrm>
            <a:prstGeom prst="ellipse">
              <a:avLst/>
            </a:prstGeom>
            <a:noFill/>
            <a:ln w="19050"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30" name="Rectangle 29">
              <a:extLst>
                <a:ext uri="{FF2B5EF4-FFF2-40B4-BE49-F238E27FC236}">
                  <a16:creationId xmlns:a16="http://schemas.microsoft.com/office/drawing/2014/main" id="{2D63B225-75CD-40B8-9F35-715EF0857B57}"/>
                </a:ext>
              </a:extLst>
            </p:cNvPr>
            <p:cNvSpPr/>
            <p:nvPr/>
          </p:nvSpPr>
          <p:spPr>
            <a:xfrm>
              <a:off x="3161109" y="2533076"/>
              <a:ext cx="88106" cy="88106"/>
            </a:xfrm>
            <a:prstGeom prst="rect">
              <a:avLst/>
            </a:prstGeom>
            <a:noFill/>
            <a:ln w="19050"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31" name="Isosceles Triangle 30">
              <a:extLst>
                <a:ext uri="{FF2B5EF4-FFF2-40B4-BE49-F238E27FC236}">
                  <a16:creationId xmlns:a16="http://schemas.microsoft.com/office/drawing/2014/main" id="{F3655DB7-C7E8-46C9-A21B-E6F2332A837A}"/>
                </a:ext>
              </a:extLst>
            </p:cNvPr>
            <p:cNvSpPr/>
            <p:nvPr/>
          </p:nvSpPr>
          <p:spPr>
            <a:xfrm>
              <a:off x="3286125" y="2533076"/>
              <a:ext cx="88106" cy="88106"/>
            </a:xfrm>
            <a:prstGeom prst="triangle">
              <a:avLst/>
            </a:prstGeom>
            <a:noFill/>
            <a:ln w="19050"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34" name="Freeform 11">
              <a:extLst>
                <a:ext uri="{FF2B5EF4-FFF2-40B4-BE49-F238E27FC236}">
                  <a16:creationId xmlns:a16="http://schemas.microsoft.com/office/drawing/2014/main" id="{A6BE21FE-0B19-43A0-9EE1-A44581366054}"/>
                </a:ext>
              </a:extLst>
            </p:cNvPr>
            <p:cNvSpPr>
              <a:spLocks/>
            </p:cNvSpPr>
            <p:nvPr/>
          </p:nvSpPr>
          <p:spPr bwMode="auto">
            <a:xfrm flipH="1">
              <a:off x="2897012" y="2699780"/>
              <a:ext cx="252588" cy="311033"/>
            </a:xfrm>
            <a:custGeom>
              <a:avLst/>
              <a:gdLst>
                <a:gd name="T0" fmla="*/ 178 w 178"/>
                <a:gd name="T1" fmla="*/ 89 h 220"/>
                <a:gd name="T2" fmla="*/ 178 w 178"/>
                <a:gd name="T3" fmla="*/ 81 h 220"/>
                <a:gd name="T4" fmla="*/ 156 w 178"/>
                <a:gd name="T5" fmla="*/ 31 h 220"/>
                <a:gd name="T6" fmla="*/ 89 w 178"/>
                <a:gd name="T7" fmla="*/ 0 h 220"/>
                <a:gd name="T8" fmla="*/ 0 w 178"/>
                <a:gd name="T9" fmla="*/ 89 h 220"/>
                <a:gd name="T10" fmla="*/ 89 w 178"/>
                <a:gd name="T11" fmla="*/ 179 h 220"/>
                <a:gd name="T12" fmla="*/ 89 w 178"/>
                <a:gd name="T13" fmla="*/ 220 h 220"/>
                <a:gd name="T14" fmla="*/ 160 w 178"/>
                <a:gd name="T15" fmla="*/ 145 h 220"/>
                <a:gd name="T16" fmla="*/ 178 w 178"/>
                <a:gd name="T17" fmla="*/ 89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8" h="220">
                  <a:moveTo>
                    <a:pt x="178" y="89"/>
                  </a:moveTo>
                  <a:cubicBezTo>
                    <a:pt x="178" y="87"/>
                    <a:pt x="178" y="84"/>
                    <a:pt x="178" y="81"/>
                  </a:cubicBezTo>
                  <a:cubicBezTo>
                    <a:pt x="176" y="62"/>
                    <a:pt x="168" y="45"/>
                    <a:pt x="156" y="31"/>
                  </a:cubicBezTo>
                  <a:cubicBezTo>
                    <a:pt x="139" y="11"/>
                    <a:pt x="115" y="0"/>
                    <a:pt x="89" y="0"/>
                  </a:cubicBezTo>
                  <a:cubicBezTo>
                    <a:pt x="40" y="0"/>
                    <a:pt x="0" y="40"/>
                    <a:pt x="0" y="89"/>
                  </a:cubicBezTo>
                  <a:cubicBezTo>
                    <a:pt x="0" y="139"/>
                    <a:pt x="40" y="179"/>
                    <a:pt x="89" y="179"/>
                  </a:cubicBezTo>
                  <a:cubicBezTo>
                    <a:pt x="89" y="220"/>
                    <a:pt x="89" y="220"/>
                    <a:pt x="89" y="220"/>
                  </a:cubicBezTo>
                  <a:cubicBezTo>
                    <a:pt x="115" y="198"/>
                    <a:pt x="143" y="175"/>
                    <a:pt x="160" y="145"/>
                  </a:cubicBezTo>
                  <a:cubicBezTo>
                    <a:pt x="170" y="128"/>
                    <a:pt x="178" y="110"/>
                    <a:pt x="178" y="89"/>
                  </a:cubicBezTo>
                  <a:close/>
                </a:path>
              </a:pathLst>
            </a:custGeom>
            <a:solidFill>
              <a:srgbClr val="EE5853"/>
            </a:solidFill>
            <a:ln w="19050"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74746"/>
                </a:solidFill>
                <a:effectLst/>
                <a:uLnTx/>
                <a:uFillTx/>
                <a:latin typeface="Arial"/>
                <a:ea typeface="+mn-ea"/>
                <a:cs typeface="+mn-cs"/>
              </a:endParaRPr>
            </a:p>
          </p:txBody>
        </p:sp>
      </p:grpSp>
      <p:sp>
        <p:nvSpPr>
          <p:cNvPr id="5" name="Rectangle 4">
            <a:extLst>
              <a:ext uri="{FF2B5EF4-FFF2-40B4-BE49-F238E27FC236}">
                <a16:creationId xmlns:a16="http://schemas.microsoft.com/office/drawing/2014/main" id="{381AB442-767F-4A51-B7A9-95ED922F91C4}"/>
              </a:ext>
            </a:extLst>
          </p:cNvPr>
          <p:cNvSpPr/>
          <p:nvPr/>
        </p:nvSpPr>
        <p:spPr>
          <a:xfrm>
            <a:off x="2682895" y="3562165"/>
            <a:ext cx="1779245" cy="1779245"/>
          </a:xfrm>
          <a:prstGeom prst="rect">
            <a:avLst/>
          </a:prstGeom>
          <a:noFill/>
          <a:ln w="38100">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74746"/>
                </a:solidFill>
                <a:effectLst/>
                <a:uLnTx/>
                <a:uFillTx/>
                <a:latin typeface="Arial"/>
                <a:ea typeface="+mn-ea"/>
                <a:cs typeface="+mn-cs"/>
              </a:rPr>
              <a:t>Training and Compensation</a:t>
            </a:r>
          </a:p>
        </p:txBody>
      </p:sp>
      <p:sp>
        <p:nvSpPr>
          <p:cNvPr id="41" name="Freeform 11">
            <a:extLst>
              <a:ext uri="{FF2B5EF4-FFF2-40B4-BE49-F238E27FC236}">
                <a16:creationId xmlns:a16="http://schemas.microsoft.com/office/drawing/2014/main" id="{30FB4A3F-113E-41EE-B94B-5E99C4BF8956}"/>
              </a:ext>
            </a:extLst>
          </p:cNvPr>
          <p:cNvSpPr>
            <a:spLocks noEditPoints="1"/>
          </p:cNvSpPr>
          <p:nvPr/>
        </p:nvSpPr>
        <p:spPr bwMode="auto">
          <a:xfrm>
            <a:off x="3318254" y="2897524"/>
            <a:ext cx="609790" cy="970580"/>
          </a:xfrm>
          <a:custGeom>
            <a:avLst/>
            <a:gdLst>
              <a:gd name="T0" fmla="*/ 603 w 1286"/>
              <a:gd name="T1" fmla="*/ 1237 h 2050"/>
              <a:gd name="T2" fmla="*/ 367 w 1286"/>
              <a:gd name="T3" fmla="*/ 1555 h 2050"/>
              <a:gd name="T4" fmla="*/ 45 w 1286"/>
              <a:gd name="T5" fmla="*/ 1530 h 2050"/>
              <a:gd name="T6" fmla="*/ 266 w 1286"/>
              <a:gd name="T7" fmla="*/ 1111 h 2050"/>
              <a:gd name="T8" fmla="*/ 306 w 1286"/>
              <a:gd name="T9" fmla="*/ 1227 h 2050"/>
              <a:gd name="T10" fmla="*/ 432 w 1286"/>
              <a:gd name="T11" fmla="*/ 1197 h 2050"/>
              <a:gd name="T12" fmla="*/ 507 w 1286"/>
              <a:gd name="T13" fmla="*/ 1298 h 2050"/>
              <a:gd name="T14" fmla="*/ 985 w 1286"/>
              <a:gd name="T15" fmla="*/ 1116 h 2050"/>
              <a:gd name="T16" fmla="*/ 934 w 1286"/>
              <a:gd name="T17" fmla="*/ 1202 h 2050"/>
              <a:gd name="T18" fmla="*/ 814 w 1286"/>
              <a:gd name="T19" fmla="*/ 1202 h 2050"/>
              <a:gd name="T20" fmla="*/ 744 w 1286"/>
              <a:gd name="T21" fmla="*/ 1272 h 2050"/>
              <a:gd name="T22" fmla="*/ 643 w 1286"/>
              <a:gd name="T23" fmla="*/ 1247 h 2050"/>
              <a:gd name="T24" fmla="*/ 955 w 1286"/>
              <a:gd name="T25" fmla="*/ 1727 h 2050"/>
              <a:gd name="T26" fmla="*/ 1171 w 1286"/>
              <a:gd name="T27" fmla="*/ 626 h 2050"/>
              <a:gd name="T28" fmla="*/ 1236 w 1286"/>
              <a:gd name="T29" fmla="*/ 727 h 2050"/>
              <a:gd name="T30" fmla="*/ 1156 w 1286"/>
              <a:gd name="T31" fmla="*/ 838 h 2050"/>
              <a:gd name="T32" fmla="*/ 1065 w 1286"/>
              <a:gd name="T33" fmla="*/ 954 h 2050"/>
              <a:gd name="T34" fmla="*/ 980 w 1286"/>
              <a:gd name="T35" fmla="*/ 1076 h 2050"/>
              <a:gd name="T36" fmla="*/ 899 w 1286"/>
              <a:gd name="T37" fmla="*/ 1187 h 2050"/>
              <a:gd name="T38" fmla="*/ 764 w 1286"/>
              <a:gd name="T39" fmla="*/ 1187 h 2050"/>
              <a:gd name="T40" fmla="*/ 618 w 1286"/>
              <a:gd name="T41" fmla="*/ 1182 h 2050"/>
              <a:gd name="T42" fmla="*/ 467 w 1286"/>
              <a:gd name="T43" fmla="*/ 1182 h 2050"/>
              <a:gd name="T44" fmla="*/ 331 w 1286"/>
              <a:gd name="T45" fmla="*/ 1182 h 2050"/>
              <a:gd name="T46" fmla="*/ 251 w 1286"/>
              <a:gd name="T47" fmla="*/ 1070 h 2050"/>
              <a:gd name="T48" fmla="*/ 171 w 1286"/>
              <a:gd name="T49" fmla="*/ 949 h 2050"/>
              <a:gd name="T50" fmla="*/ 80 w 1286"/>
              <a:gd name="T51" fmla="*/ 828 h 2050"/>
              <a:gd name="T52" fmla="*/ 0 w 1286"/>
              <a:gd name="T53" fmla="*/ 717 h 2050"/>
              <a:gd name="T54" fmla="*/ 45 w 1286"/>
              <a:gd name="T55" fmla="*/ 586 h 2050"/>
              <a:gd name="T56" fmla="*/ 95 w 1286"/>
              <a:gd name="T57" fmla="*/ 444 h 2050"/>
              <a:gd name="T58" fmla="*/ 135 w 1286"/>
              <a:gd name="T59" fmla="*/ 308 h 2050"/>
              <a:gd name="T60" fmla="*/ 181 w 1286"/>
              <a:gd name="T61" fmla="*/ 177 h 2050"/>
              <a:gd name="T62" fmla="*/ 311 w 1286"/>
              <a:gd name="T63" fmla="*/ 131 h 2050"/>
              <a:gd name="T64" fmla="*/ 452 w 1286"/>
              <a:gd name="T65" fmla="*/ 91 h 2050"/>
              <a:gd name="T66" fmla="*/ 588 w 1286"/>
              <a:gd name="T67" fmla="*/ 45 h 2050"/>
              <a:gd name="T68" fmla="*/ 718 w 1286"/>
              <a:gd name="T69" fmla="*/ 0 h 2050"/>
              <a:gd name="T70" fmla="*/ 834 w 1286"/>
              <a:gd name="T71" fmla="*/ 81 h 2050"/>
              <a:gd name="T72" fmla="*/ 945 w 1286"/>
              <a:gd name="T73" fmla="*/ 172 h 2050"/>
              <a:gd name="T74" fmla="*/ 1065 w 1286"/>
              <a:gd name="T75" fmla="*/ 258 h 2050"/>
              <a:gd name="T76" fmla="*/ 1176 w 1286"/>
              <a:gd name="T77" fmla="*/ 338 h 2050"/>
              <a:gd name="T78" fmla="*/ 1176 w 1286"/>
              <a:gd name="T79" fmla="*/ 480 h 2050"/>
              <a:gd name="T80" fmla="*/ 1171 w 1286"/>
              <a:gd name="T81" fmla="*/ 626 h 2050"/>
              <a:gd name="T82" fmla="*/ 613 w 1286"/>
              <a:gd name="T83" fmla="*/ 182 h 2050"/>
              <a:gd name="T84" fmla="*/ 241 w 1286"/>
              <a:gd name="T85" fmla="*/ 621 h 2050"/>
              <a:gd name="T86" fmla="*/ 613 w 1286"/>
              <a:gd name="T87" fmla="*/ 247 h 20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86" h="2050">
                <a:moveTo>
                  <a:pt x="537" y="1277"/>
                </a:moveTo>
                <a:cubicBezTo>
                  <a:pt x="537" y="1277"/>
                  <a:pt x="537" y="1277"/>
                  <a:pt x="537" y="1277"/>
                </a:cubicBezTo>
                <a:cubicBezTo>
                  <a:pt x="603" y="1237"/>
                  <a:pt x="603" y="1237"/>
                  <a:pt x="603" y="1237"/>
                </a:cubicBezTo>
                <a:cubicBezTo>
                  <a:pt x="603" y="1237"/>
                  <a:pt x="603" y="1237"/>
                  <a:pt x="603" y="1237"/>
                </a:cubicBezTo>
                <a:cubicBezTo>
                  <a:pt x="558" y="1530"/>
                  <a:pt x="512" y="1687"/>
                  <a:pt x="487" y="1762"/>
                </a:cubicBezTo>
                <a:cubicBezTo>
                  <a:pt x="487" y="1762"/>
                  <a:pt x="487" y="1762"/>
                  <a:pt x="367" y="1555"/>
                </a:cubicBezTo>
                <a:cubicBezTo>
                  <a:pt x="367" y="1555"/>
                  <a:pt x="367" y="1555"/>
                  <a:pt x="357" y="1540"/>
                </a:cubicBezTo>
                <a:cubicBezTo>
                  <a:pt x="357" y="1540"/>
                  <a:pt x="357" y="1540"/>
                  <a:pt x="331" y="1540"/>
                </a:cubicBezTo>
                <a:cubicBezTo>
                  <a:pt x="331" y="1540"/>
                  <a:pt x="331" y="1540"/>
                  <a:pt x="45" y="1530"/>
                </a:cubicBezTo>
                <a:cubicBezTo>
                  <a:pt x="125" y="1409"/>
                  <a:pt x="186" y="1257"/>
                  <a:pt x="231" y="1111"/>
                </a:cubicBezTo>
                <a:cubicBezTo>
                  <a:pt x="231" y="1111"/>
                  <a:pt x="231" y="1111"/>
                  <a:pt x="251" y="1111"/>
                </a:cubicBezTo>
                <a:cubicBezTo>
                  <a:pt x="251" y="1111"/>
                  <a:pt x="251" y="1111"/>
                  <a:pt x="266" y="1111"/>
                </a:cubicBezTo>
                <a:cubicBezTo>
                  <a:pt x="266" y="1111"/>
                  <a:pt x="266" y="1111"/>
                  <a:pt x="271" y="1126"/>
                </a:cubicBezTo>
                <a:cubicBezTo>
                  <a:pt x="271" y="1126"/>
                  <a:pt x="271" y="1126"/>
                  <a:pt x="296" y="1197"/>
                </a:cubicBezTo>
                <a:cubicBezTo>
                  <a:pt x="296" y="1197"/>
                  <a:pt x="296" y="1197"/>
                  <a:pt x="306" y="1227"/>
                </a:cubicBezTo>
                <a:cubicBezTo>
                  <a:pt x="306" y="1227"/>
                  <a:pt x="306" y="1227"/>
                  <a:pt x="341" y="1222"/>
                </a:cubicBezTo>
                <a:cubicBezTo>
                  <a:pt x="341" y="1222"/>
                  <a:pt x="341" y="1222"/>
                  <a:pt x="417" y="1202"/>
                </a:cubicBezTo>
                <a:cubicBezTo>
                  <a:pt x="417" y="1202"/>
                  <a:pt x="417" y="1202"/>
                  <a:pt x="432" y="1197"/>
                </a:cubicBezTo>
                <a:cubicBezTo>
                  <a:pt x="432" y="1197"/>
                  <a:pt x="432" y="1197"/>
                  <a:pt x="442" y="1212"/>
                </a:cubicBezTo>
                <a:cubicBezTo>
                  <a:pt x="442" y="1212"/>
                  <a:pt x="442" y="1212"/>
                  <a:pt x="487" y="1267"/>
                </a:cubicBezTo>
                <a:cubicBezTo>
                  <a:pt x="487" y="1267"/>
                  <a:pt x="487" y="1267"/>
                  <a:pt x="507" y="1298"/>
                </a:cubicBezTo>
                <a:cubicBezTo>
                  <a:pt x="507" y="1298"/>
                  <a:pt x="507" y="1298"/>
                  <a:pt x="537" y="1277"/>
                </a:cubicBezTo>
                <a:close/>
                <a:moveTo>
                  <a:pt x="1005" y="1116"/>
                </a:moveTo>
                <a:cubicBezTo>
                  <a:pt x="985" y="1116"/>
                  <a:pt x="985" y="1116"/>
                  <a:pt x="985" y="1116"/>
                </a:cubicBezTo>
                <a:cubicBezTo>
                  <a:pt x="970" y="1116"/>
                  <a:pt x="970" y="1116"/>
                  <a:pt x="970" y="1116"/>
                </a:cubicBezTo>
                <a:cubicBezTo>
                  <a:pt x="965" y="1131"/>
                  <a:pt x="965" y="1131"/>
                  <a:pt x="965" y="1131"/>
                </a:cubicBezTo>
                <a:cubicBezTo>
                  <a:pt x="934" y="1202"/>
                  <a:pt x="934" y="1202"/>
                  <a:pt x="934" y="1202"/>
                </a:cubicBezTo>
                <a:cubicBezTo>
                  <a:pt x="924" y="1232"/>
                  <a:pt x="924" y="1232"/>
                  <a:pt x="924" y="1232"/>
                </a:cubicBezTo>
                <a:cubicBezTo>
                  <a:pt x="889" y="1222"/>
                  <a:pt x="889" y="1222"/>
                  <a:pt x="889" y="1222"/>
                </a:cubicBezTo>
                <a:cubicBezTo>
                  <a:pt x="814" y="1202"/>
                  <a:pt x="814" y="1202"/>
                  <a:pt x="814" y="1202"/>
                </a:cubicBezTo>
                <a:cubicBezTo>
                  <a:pt x="799" y="1202"/>
                  <a:pt x="799" y="1202"/>
                  <a:pt x="799" y="1202"/>
                </a:cubicBezTo>
                <a:cubicBezTo>
                  <a:pt x="789" y="1212"/>
                  <a:pt x="789" y="1212"/>
                  <a:pt x="789" y="1212"/>
                </a:cubicBezTo>
                <a:cubicBezTo>
                  <a:pt x="744" y="1272"/>
                  <a:pt x="744" y="1272"/>
                  <a:pt x="744" y="1272"/>
                </a:cubicBezTo>
                <a:cubicBezTo>
                  <a:pt x="718" y="1298"/>
                  <a:pt x="718" y="1298"/>
                  <a:pt x="718" y="1298"/>
                </a:cubicBezTo>
                <a:cubicBezTo>
                  <a:pt x="693" y="1277"/>
                  <a:pt x="693" y="1277"/>
                  <a:pt x="693" y="1277"/>
                </a:cubicBezTo>
                <a:cubicBezTo>
                  <a:pt x="643" y="1247"/>
                  <a:pt x="643" y="1247"/>
                  <a:pt x="643" y="1247"/>
                </a:cubicBezTo>
                <a:cubicBezTo>
                  <a:pt x="633" y="1288"/>
                  <a:pt x="628" y="1323"/>
                  <a:pt x="623" y="1358"/>
                </a:cubicBezTo>
                <a:cubicBezTo>
                  <a:pt x="759" y="1929"/>
                  <a:pt x="844" y="2050"/>
                  <a:pt x="844" y="2050"/>
                </a:cubicBezTo>
                <a:cubicBezTo>
                  <a:pt x="955" y="1727"/>
                  <a:pt x="955" y="1727"/>
                  <a:pt x="955" y="1727"/>
                </a:cubicBezTo>
                <a:cubicBezTo>
                  <a:pt x="1286" y="1676"/>
                  <a:pt x="1286" y="1676"/>
                  <a:pt x="1286" y="1676"/>
                </a:cubicBezTo>
                <a:cubicBezTo>
                  <a:pt x="1171" y="1530"/>
                  <a:pt x="1075" y="1318"/>
                  <a:pt x="1005" y="1116"/>
                </a:cubicBezTo>
                <a:close/>
                <a:moveTo>
                  <a:pt x="1171" y="626"/>
                </a:moveTo>
                <a:cubicBezTo>
                  <a:pt x="1171" y="626"/>
                  <a:pt x="1171" y="626"/>
                  <a:pt x="1171" y="626"/>
                </a:cubicBezTo>
                <a:cubicBezTo>
                  <a:pt x="1196" y="662"/>
                  <a:pt x="1196" y="662"/>
                  <a:pt x="1196" y="662"/>
                </a:cubicBezTo>
                <a:cubicBezTo>
                  <a:pt x="1196" y="662"/>
                  <a:pt x="1196" y="662"/>
                  <a:pt x="1236" y="727"/>
                </a:cubicBezTo>
                <a:cubicBezTo>
                  <a:pt x="1236" y="727"/>
                  <a:pt x="1236" y="727"/>
                  <a:pt x="1176" y="773"/>
                </a:cubicBezTo>
                <a:cubicBezTo>
                  <a:pt x="1176" y="773"/>
                  <a:pt x="1176" y="773"/>
                  <a:pt x="1146" y="798"/>
                </a:cubicBezTo>
                <a:cubicBezTo>
                  <a:pt x="1146" y="798"/>
                  <a:pt x="1146" y="798"/>
                  <a:pt x="1156" y="838"/>
                </a:cubicBezTo>
                <a:cubicBezTo>
                  <a:pt x="1156" y="838"/>
                  <a:pt x="1156" y="838"/>
                  <a:pt x="1176" y="914"/>
                </a:cubicBezTo>
                <a:cubicBezTo>
                  <a:pt x="1176" y="914"/>
                  <a:pt x="1176" y="914"/>
                  <a:pt x="1100" y="939"/>
                </a:cubicBezTo>
                <a:cubicBezTo>
                  <a:pt x="1100" y="939"/>
                  <a:pt x="1100" y="939"/>
                  <a:pt x="1065" y="954"/>
                </a:cubicBezTo>
                <a:cubicBezTo>
                  <a:pt x="1065" y="954"/>
                  <a:pt x="1065" y="954"/>
                  <a:pt x="1065" y="995"/>
                </a:cubicBezTo>
                <a:cubicBezTo>
                  <a:pt x="1065" y="995"/>
                  <a:pt x="1065" y="995"/>
                  <a:pt x="1060" y="1070"/>
                </a:cubicBezTo>
                <a:cubicBezTo>
                  <a:pt x="1060" y="1070"/>
                  <a:pt x="1060" y="1070"/>
                  <a:pt x="980" y="1076"/>
                </a:cubicBezTo>
                <a:cubicBezTo>
                  <a:pt x="980" y="1076"/>
                  <a:pt x="980" y="1076"/>
                  <a:pt x="940" y="1076"/>
                </a:cubicBezTo>
                <a:cubicBezTo>
                  <a:pt x="940" y="1076"/>
                  <a:pt x="940" y="1076"/>
                  <a:pt x="929" y="1116"/>
                </a:cubicBezTo>
                <a:cubicBezTo>
                  <a:pt x="929" y="1116"/>
                  <a:pt x="929" y="1116"/>
                  <a:pt x="899" y="1187"/>
                </a:cubicBezTo>
                <a:cubicBezTo>
                  <a:pt x="899" y="1187"/>
                  <a:pt x="899" y="1187"/>
                  <a:pt x="824" y="1166"/>
                </a:cubicBezTo>
                <a:cubicBezTo>
                  <a:pt x="824" y="1166"/>
                  <a:pt x="824" y="1166"/>
                  <a:pt x="789" y="1156"/>
                </a:cubicBezTo>
                <a:cubicBezTo>
                  <a:pt x="789" y="1156"/>
                  <a:pt x="789" y="1156"/>
                  <a:pt x="764" y="1187"/>
                </a:cubicBezTo>
                <a:cubicBezTo>
                  <a:pt x="764" y="1187"/>
                  <a:pt x="764" y="1187"/>
                  <a:pt x="713" y="1242"/>
                </a:cubicBezTo>
                <a:cubicBezTo>
                  <a:pt x="713" y="1242"/>
                  <a:pt x="713" y="1242"/>
                  <a:pt x="648" y="1202"/>
                </a:cubicBezTo>
                <a:cubicBezTo>
                  <a:pt x="648" y="1202"/>
                  <a:pt x="648" y="1202"/>
                  <a:pt x="618" y="1182"/>
                </a:cubicBezTo>
                <a:cubicBezTo>
                  <a:pt x="618" y="1182"/>
                  <a:pt x="618" y="1182"/>
                  <a:pt x="583" y="1202"/>
                </a:cubicBezTo>
                <a:cubicBezTo>
                  <a:pt x="583" y="1202"/>
                  <a:pt x="583" y="1202"/>
                  <a:pt x="517" y="1242"/>
                </a:cubicBezTo>
                <a:cubicBezTo>
                  <a:pt x="517" y="1242"/>
                  <a:pt x="517" y="1242"/>
                  <a:pt x="467" y="1182"/>
                </a:cubicBezTo>
                <a:cubicBezTo>
                  <a:pt x="467" y="1182"/>
                  <a:pt x="467" y="1182"/>
                  <a:pt x="447" y="1151"/>
                </a:cubicBezTo>
                <a:cubicBezTo>
                  <a:pt x="447" y="1151"/>
                  <a:pt x="447" y="1151"/>
                  <a:pt x="407" y="1161"/>
                </a:cubicBezTo>
                <a:cubicBezTo>
                  <a:pt x="407" y="1161"/>
                  <a:pt x="407" y="1161"/>
                  <a:pt x="331" y="1182"/>
                </a:cubicBezTo>
                <a:cubicBezTo>
                  <a:pt x="331" y="1182"/>
                  <a:pt x="331" y="1182"/>
                  <a:pt x="306" y="1111"/>
                </a:cubicBezTo>
                <a:cubicBezTo>
                  <a:pt x="306" y="1111"/>
                  <a:pt x="306" y="1111"/>
                  <a:pt x="291" y="1070"/>
                </a:cubicBezTo>
                <a:cubicBezTo>
                  <a:pt x="291" y="1070"/>
                  <a:pt x="291" y="1070"/>
                  <a:pt x="251" y="1070"/>
                </a:cubicBezTo>
                <a:cubicBezTo>
                  <a:pt x="251" y="1070"/>
                  <a:pt x="251" y="1070"/>
                  <a:pt x="176" y="1065"/>
                </a:cubicBezTo>
                <a:cubicBezTo>
                  <a:pt x="176" y="1065"/>
                  <a:pt x="176" y="1065"/>
                  <a:pt x="171" y="990"/>
                </a:cubicBezTo>
                <a:cubicBezTo>
                  <a:pt x="171" y="990"/>
                  <a:pt x="171" y="990"/>
                  <a:pt x="171" y="949"/>
                </a:cubicBezTo>
                <a:cubicBezTo>
                  <a:pt x="171" y="949"/>
                  <a:pt x="171" y="949"/>
                  <a:pt x="130" y="934"/>
                </a:cubicBezTo>
                <a:cubicBezTo>
                  <a:pt x="130" y="934"/>
                  <a:pt x="130" y="934"/>
                  <a:pt x="60" y="904"/>
                </a:cubicBezTo>
                <a:cubicBezTo>
                  <a:pt x="60" y="904"/>
                  <a:pt x="60" y="904"/>
                  <a:pt x="80" y="828"/>
                </a:cubicBezTo>
                <a:cubicBezTo>
                  <a:pt x="80" y="828"/>
                  <a:pt x="80" y="828"/>
                  <a:pt x="90" y="793"/>
                </a:cubicBezTo>
                <a:cubicBezTo>
                  <a:pt x="90" y="793"/>
                  <a:pt x="90" y="793"/>
                  <a:pt x="60" y="767"/>
                </a:cubicBezTo>
                <a:cubicBezTo>
                  <a:pt x="60" y="767"/>
                  <a:pt x="60" y="767"/>
                  <a:pt x="0" y="717"/>
                </a:cubicBezTo>
                <a:cubicBezTo>
                  <a:pt x="0" y="717"/>
                  <a:pt x="0" y="717"/>
                  <a:pt x="45" y="651"/>
                </a:cubicBezTo>
                <a:cubicBezTo>
                  <a:pt x="45" y="651"/>
                  <a:pt x="45" y="651"/>
                  <a:pt x="65" y="621"/>
                </a:cubicBezTo>
                <a:cubicBezTo>
                  <a:pt x="65" y="621"/>
                  <a:pt x="65" y="621"/>
                  <a:pt x="45" y="586"/>
                </a:cubicBezTo>
                <a:cubicBezTo>
                  <a:pt x="45" y="586"/>
                  <a:pt x="45" y="586"/>
                  <a:pt x="5" y="520"/>
                </a:cubicBezTo>
                <a:cubicBezTo>
                  <a:pt x="5" y="520"/>
                  <a:pt x="5" y="520"/>
                  <a:pt x="65" y="475"/>
                </a:cubicBezTo>
                <a:cubicBezTo>
                  <a:pt x="65" y="475"/>
                  <a:pt x="65" y="475"/>
                  <a:pt x="95" y="444"/>
                </a:cubicBezTo>
                <a:cubicBezTo>
                  <a:pt x="95" y="444"/>
                  <a:pt x="95" y="444"/>
                  <a:pt x="85" y="409"/>
                </a:cubicBezTo>
                <a:cubicBezTo>
                  <a:pt x="85" y="409"/>
                  <a:pt x="85" y="409"/>
                  <a:pt x="65" y="333"/>
                </a:cubicBezTo>
                <a:cubicBezTo>
                  <a:pt x="65" y="333"/>
                  <a:pt x="65" y="333"/>
                  <a:pt x="135" y="308"/>
                </a:cubicBezTo>
                <a:cubicBezTo>
                  <a:pt x="135" y="308"/>
                  <a:pt x="135" y="308"/>
                  <a:pt x="176" y="293"/>
                </a:cubicBezTo>
                <a:cubicBezTo>
                  <a:pt x="176" y="293"/>
                  <a:pt x="176" y="293"/>
                  <a:pt x="176" y="252"/>
                </a:cubicBezTo>
                <a:cubicBezTo>
                  <a:pt x="176" y="252"/>
                  <a:pt x="176" y="252"/>
                  <a:pt x="181" y="177"/>
                </a:cubicBezTo>
                <a:cubicBezTo>
                  <a:pt x="181" y="177"/>
                  <a:pt x="181" y="177"/>
                  <a:pt x="256" y="172"/>
                </a:cubicBezTo>
                <a:cubicBezTo>
                  <a:pt x="256" y="172"/>
                  <a:pt x="256" y="172"/>
                  <a:pt x="296" y="172"/>
                </a:cubicBezTo>
                <a:cubicBezTo>
                  <a:pt x="296" y="172"/>
                  <a:pt x="296" y="172"/>
                  <a:pt x="311" y="131"/>
                </a:cubicBezTo>
                <a:cubicBezTo>
                  <a:pt x="311" y="131"/>
                  <a:pt x="311" y="131"/>
                  <a:pt x="341" y="61"/>
                </a:cubicBezTo>
                <a:cubicBezTo>
                  <a:pt x="341" y="61"/>
                  <a:pt x="341" y="61"/>
                  <a:pt x="412" y="81"/>
                </a:cubicBezTo>
                <a:cubicBezTo>
                  <a:pt x="412" y="81"/>
                  <a:pt x="412" y="81"/>
                  <a:pt x="452" y="91"/>
                </a:cubicBezTo>
                <a:cubicBezTo>
                  <a:pt x="452" y="91"/>
                  <a:pt x="452" y="91"/>
                  <a:pt x="477" y="61"/>
                </a:cubicBezTo>
                <a:cubicBezTo>
                  <a:pt x="477" y="61"/>
                  <a:pt x="477" y="61"/>
                  <a:pt x="527" y="0"/>
                </a:cubicBezTo>
                <a:cubicBezTo>
                  <a:pt x="527" y="0"/>
                  <a:pt x="527" y="0"/>
                  <a:pt x="588" y="45"/>
                </a:cubicBezTo>
                <a:cubicBezTo>
                  <a:pt x="588" y="45"/>
                  <a:pt x="588" y="45"/>
                  <a:pt x="623" y="66"/>
                </a:cubicBezTo>
                <a:cubicBezTo>
                  <a:pt x="623" y="66"/>
                  <a:pt x="623" y="66"/>
                  <a:pt x="658" y="45"/>
                </a:cubicBezTo>
                <a:cubicBezTo>
                  <a:pt x="658" y="45"/>
                  <a:pt x="658" y="45"/>
                  <a:pt x="718" y="0"/>
                </a:cubicBezTo>
                <a:cubicBezTo>
                  <a:pt x="718" y="0"/>
                  <a:pt x="718" y="0"/>
                  <a:pt x="769" y="61"/>
                </a:cubicBezTo>
                <a:cubicBezTo>
                  <a:pt x="769" y="61"/>
                  <a:pt x="769" y="61"/>
                  <a:pt x="794" y="91"/>
                </a:cubicBezTo>
                <a:cubicBezTo>
                  <a:pt x="794" y="91"/>
                  <a:pt x="794" y="91"/>
                  <a:pt x="834" y="81"/>
                </a:cubicBezTo>
                <a:cubicBezTo>
                  <a:pt x="834" y="81"/>
                  <a:pt x="834" y="81"/>
                  <a:pt x="904" y="66"/>
                </a:cubicBezTo>
                <a:cubicBezTo>
                  <a:pt x="904" y="66"/>
                  <a:pt x="904" y="66"/>
                  <a:pt x="934" y="136"/>
                </a:cubicBezTo>
                <a:cubicBezTo>
                  <a:pt x="934" y="136"/>
                  <a:pt x="934" y="136"/>
                  <a:pt x="945" y="172"/>
                </a:cubicBezTo>
                <a:cubicBezTo>
                  <a:pt x="945" y="172"/>
                  <a:pt x="945" y="172"/>
                  <a:pt x="990" y="177"/>
                </a:cubicBezTo>
                <a:cubicBezTo>
                  <a:pt x="990" y="177"/>
                  <a:pt x="990" y="177"/>
                  <a:pt x="1065" y="182"/>
                </a:cubicBezTo>
                <a:cubicBezTo>
                  <a:pt x="1065" y="182"/>
                  <a:pt x="1065" y="182"/>
                  <a:pt x="1065" y="258"/>
                </a:cubicBezTo>
                <a:cubicBezTo>
                  <a:pt x="1065" y="258"/>
                  <a:pt x="1065" y="258"/>
                  <a:pt x="1070" y="298"/>
                </a:cubicBezTo>
                <a:cubicBezTo>
                  <a:pt x="1070" y="298"/>
                  <a:pt x="1070" y="298"/>
                  <a:pt x="1105" y="313"/>
                </a:cubicBezTo>
                <a:cubicBezTo>
                  <a:pt x="1105" y="313"/>
                  <a:pt x="1105" y="313"/>
                  <a:pt x="1176" y="338"/>
                </a:cubicBezTo>
                <a:cubicBezTo>
                  <a:pt x="1176" y="338"/>
                  <a:pt x="1176" y="338"/>
                  <a:pt x="1156" y="414"/>
                </a:cubicBezTo>
                <a:cubicBezTo>
                  <a:pt x="1156" y="414"/>
                  <a:pt x="1156" y="414"/>
                  <a:pt x="1146" y="454"/>
                </a:cubicBezTo>
                <a:cubicBezTo>
                  <a:pt x="1146" y="454"/>
                  <a:pt x="1146" y="454"/>
                  <a:pt x="1176" y="480"/>
                </a:cubicBezTo>
                <a:cubicBezTo>
                  <a:pt x="1176" y="480"/>
                  <a:pt x="1176" y="480"/>
                  <a:pt x="1236" y="530"/>
                </a:cubicBezTo>
                <a:cubicBezTo>
                  <a:pt x="1236" y="530"/>
                  <a:pt x="1236" y="530"/>
                  <a:pt x="1196" y="591"/>
                </a:cubicBezTo>
                <a:cubicBezTo>
                  <a:pt x="1196" y="591"/>
                  <a:pt x="1196" y="591"/>
                  <a:pt x="1171" y="626"/>
                </a:cubicBezTo>
                <a:close/>
                <a:moveTo>
                  <a:pt x="613" y="1055"/>
                </a:moveTo>
                <a:cubicBezTo>
                  <a:pt x="849" y="1055"/>
                  <a:pt x="1040" y="858"/>
                  <a:pt x="1040" y="621"/>
                </a:cubicBezTo>
                <a:cubicBezTo>
                  <a:pt x="1040" y="379"/>
                  <a:pt x="849" y="182"/>
                  <a:pt x="613" y="182"/>
                </a:cubicBezTo>
                <a:cubicBezTo>
                  <a:pt x="372" y="182"/>
                  <a:pt x="181" y="379"/>
                  <a:pt x="181" y="621"/>
                </a:cubicBezTo>
                <a:cubicBezTo>
                  <a:pt x="181" y="858"/>
                  <a:pt x="372" y="1055"/>
                  <a:pt x="613" y="1055"/>
                </a:cubicBezTo>
                <a:close/>
                <a:moveTo>
                  <a:pt x="241" y="621"/>
                </a:moveTo>
                <a:cubicBezTo>
                  <a:pt x="241" y="823"/>
                  <a:pt x="407" y="990"/>
                  <a:pt x="613" y="990"/>
                </a:cubicBezTo>
                <a:cubicBezTo>
                  <a:pt x="814" y="990"/>
                  <a:pt x="980" y="823"/>
                  <a:pt x="980" y="621"/>
                </a:cubicBezTo>
                <a:cubicBezTo>
                  <a:pt x="980" y="414"/>
                  <a:pt x="814" y="247"/>
                  <a:pt x="613" y="247"/>
                </a:cubicBezTo>
                <a:cubicBezTo>
                  <a:pt x="407" y="247"/>
                  <a:pt x="241" y="414"/>
                  <a:pt x="241" y="621"/>
                </a:cubicBezTo>
                <a:close/>
              </a:path>
            </a:pathLst>
          </a:custGeom>
          <a:noFill/>
          <a:ln w="19050">
            <a:solidFill>
              <a:schemeClr val="bg1"/>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74746"/>
              </a:solidFill>
              <a:effectLst/>
              <a:uLnTx/>
              <a:uFillTx/>
              <a:latin typeface="Arial"/>
              <a:ea typeface="+mn-ea"/>
              <a:cs typeface="+mn-cs"/>
            </a:endParaRPr>
          </a:p>
        </p:txBody>
      </p:sp>
      <p:sp>
        <p:nvSpPr>
          <p:cNvPr id="6" name="Rectangle 5">
            <a:extLst>
              <a:ext uri="{FF2B5EF4-FFF2-40B4-BE49-F238E27FC236}">
                <a16:creationId xmlns:a16="http://schemas.microsoft.com/office/drawing/2014/main" id="{4A08F0A7-6B70-4850-A34D-4BA8071B862C}"/>
              </a:ext>
            </a:extLst>
          </p:cNvPr>
          <p:cNvSpPr/>
          <p:nvPr/>
        </p:nvSpPr>
        <p:spPr>
          <a:xfrm>
            <a:off x="4967626" y="3562165"/>
            <a:ext cx="1779245" cy="1779245"/>
          </a:xfrm>
          <a:prstGeom prst="rect">
            <a:avLst/>
          </a:prstGeom>
          <a:noFill/>
          <a:ln w="38100">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a:ea typeface="+mn-ea"/>
                <a:cs typeface="+mn-cs"/>
              </a:rPr>
              <a:t>Silos </a:t>
            </a:r>
            <a:br>
              <a:rPr kumimoji="0" lang="en-US" sz="1800" b="0" i="0" u="none" strike="noStrike" kern="1200" cap="none" spc="0" normalizeH="0" baseline="0" noProof="0" dirty="0">
                <a:ln>
                  <a:noFill/>
                </a:ln>
                <a:solidFill>
                  <a:prstClr val="white"/>
                </a:solidFill>
                <a:effectLst/>
                <a:uLnTx/>
                <a:uFillTx/>
                <a:latin typeface="Arial"/>
                <a:ea typeface="+mn-ea"/>
                <a:cs typeface="+mn-cs"/>
              </a:rPr>
            </a:br>
            <a:r>
              <a:rPr kumimoji="0" lang="en-US" sz="1800" b="0" i="0" u="none" strike="noStrike" kern="1200" cap="none" spc="0" normalizeH="0" baseline="0" noProof="0" dirty="0">
                <a:ln>
                  <a:noFill/>
                </a:ln>
                <a:solidFill>
                  <a:prstClr val="white"/>
                </a:solidFill>
                <a:effectLst/>
                <a:uLnTx/>
                <a:uFillTx/>
                <a:latin typeface="Arial"/>
                <a:ea typeface="+mn-ea"/>
                <a:cs typeface="+mn-cs"/>
              </a:rPr>
              <a:t>Project to Product</a:t>
            </a:r>
          </a:p>
        </p:txBody>
      </p:sp>
      <p:grpSp>
        <p:nvGrpSpPr>
          <p:cNvPr id="42" name="Group 41">
            <a:extLst>
              <a:ext uri="{FF2B5EF4-FFF2-40B4-BE49-F238E27FC236}">
                <a16:creationId xmlns:a16="http://schemas.microsoft.com/office/drawing/2014/main" id="{9537EFF4-C88B-46B9-A394-209000667F2B}"/>
              </a:ext>
            </a:extLst>
          </p:cNvPr>
          <p:cNvGrpSpPr/>
          <p:nvPr/>
        </p:nvGrpSpPr>
        <p:grpSpPr>
          <a:xfrm>
            <a:off x="5455991" y="2993618"/>
            <a:ext cx="843788" cy="778391"/>
            <a:chOff x="4221704" y="1791782"/>
            <a:chExt cx="700593" cy="646294"/>
          </a:xfrm>
        </p:grpSpPr>
        <p:sp>
          <p:nvSpPr>
            <p:cNvPr id="44" name="Freeform 25">
              <a:extLst>
                <a:ext uri="{FF2B5EF4-FFF2-40B4-BE49-F238E27FC236}">
                  <a16:creationId xmlns:a16="http://schemas.microsoft.com/office/drawing/2014/main" id="{A2CE95D1-8CF5-46D7-94EF-C46E98F04A69}"/>
                </a:ext>
              </a:extLst>
            </p:cNvPr>
            <p:cNvSpPr>
              <a:spLocks/>
            </p:cNvSpPr>
            <p:nvPr/>
          </p:nvSpPr>
          <p:spPr bwMode="auto">
            <a:xfrm>
              <a:off x="4346088" y="2191249"/>
              <a:ext cx="450441" cy="246827"/>
            </a:xfrm>
            <a:custGeom>
              <a:avLst/>
              <a:gdLst>
                <a:gd name="T0" fmla="*/ 0 w 1626"/>
                <a:gd name="T1" fmla="*/ 38 h 891"/>
                <a:gd name="T2" fmla="*/ 0 w 1626"/>
                <a:gd name="T3" fmla="*/ 351 h 891"/>
                <a:gd name="T4" fmla="*/ 810 w 1626"/>
                <a:gd name="T5" fmla="*/ 891 h 891"/>
                <a:gd name="T6" fmla="*/ 1626 w 1626"/>
                <a:gd name="T7" fmla="*/ 351 h 891"/>
                <a:gd name="T8" fmla="*/ 1626 w 1626"/>
                <a:gd name="T9" fmla="*/ 0 h 891"/>
              </a:gdLst>
              <a:ahLst/>
              <a:cxnLst>
                <a:cxn ang="0">
                  <a:pos x="T0" y="T1"/>
                </a:cxn>
                <a:cxn ang="0">
                  <a:pos x="T2" y="T3"/>
                </a:cxn>
                <a:cxn ang="0">
                  <a:pos x="T4" y="T5"/>
                </a:cxn>
                <a:cxn ang="0">
                  <a:pos x="T6" y="T7"/>
                </a:cxn>
                <a:cxn ang="0">
                  <a:pos x="T8" y="T9"/>
                </a:cxn>
              </a:cxnLst>
              <a:rect l="0" t="0" r="r" b="b"/>
              <a:pathLst>
                <a:path w="1626" h="891">
                  <a:moveTo>
                    <a:pt x="0" y="38"/>
                  </a:moveTo>
                  <a:lnTo>
                    <a:pt x="0" y="351"/>
                  </a:lnTo>
                  <a:lnTo>
                    <a:pt x="810" y="891"/>
                  </a:lnTo>
                  <a:lnTo>
                    <a:pt x="1626" y="351"/>
                  </a:lnTo>
                  <a:lnTo>
                    <a:pt x="1626" y="0"/>
                  </a:lnTo>
                </a:path>
              </a:pathLst>
            </a:custGeom>
            <a:noFill/>
            <a:ln w="19050"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45" name="Line 26">
              <a:extLst>
                <a:ext uri="{FF2B5EF4-FFF2-40B4-BE49-F238E27FC236}">
                  <a16:creationId xmlns:a16="http://schemas.microsoft.com/office/drawing/2014/main" id="{5F117182-4A50-4669-B377-AF33847107D7}"/>
                </a:ext>
              </a:extLst>
            </p:cNvPr>
            <p:cNvSpPr>
              <a:spLocks noChangeShapeType="1"/>
            </p:cNvSpPr>
            <p:nvPr/>
          </p:nvSpPr>
          <p:spPr bwMode="auto">
            <a:xfrm flipH="1" flipV="1">
              <a:off x="4568815" y="2176289"/>
              <a:ext cx="1662" cy="261787"/>
            </a:xfrm>
            <a:prstGeom prst="line">
              <a:avLst/>
            </a:prstGeom>
            <a:noFill/>
            <a:ln w="1905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46" name="Freeform 34">
              <a:extLst>
                <a:ext uri="{FF2B5EF4-FFF2-40B4-BE49-F238E27FC236}">
                  <a16:creationId xmlns:a16="http://schemas.microsoft.com/office/drawing/2014/main" id="{A7243AD5-3668-4945-BB28-1442C58CA875}"/>
                </a:ext>
              </a:extLst>
            </p:cNvPr>
            <p:cNvSpPr>
              <a:spLocks/>
            </p:cNvSpPr>
            <p:nvPr/>
          </p:nvSpPr>
          <p:spPr bwMode="auto">
            <a:xfrm>
              <a:off x="4221704" y="1791782"/>
              <a:ext cx="700593" cy="466784"/>
            </a:xfrm>
            <a:custGeom>
              <a:avLst/>
              <a:gdLst>
                <a:gd name="T0" fmla="*/ 1708 w 2529"/>
                <a:gd name="T1" fmla="*/ 0 h 1685"/>
                <a:gd name="T2" fmla="*/ 0 w 2529"/>
                <a:gd name="T3" fmla="*/ 1134 h 1685"/>
                <a:gd name="T4" fmla="*/ 805 w 2529"/>
                <a:gd name="T5" fmla="*/ 1685 h 1685"/>
                <a:gd name="T6" fmla="*/ 1253 w 2529"/>
                <a:gd name="T7" fmla="*/ 1388 h 1685"/>
                <a:gd name="T8" fmla="*/ 2529 w 2529"/>
                <a:gd name="T9" fmla="*/ 540 h 1685"/>
                <a:gd name="T10" fmla="*/ 1708 w 2529"/>
                <a:gd name="T11" fmla="*/ 0 h 1685"/>
              </a:gdLst>
              <a:ahLst/>
              <a:cxnLst>
                <a:cxn ang="0">
                  <a:pos x="T0" y="T1"/>
                </a:cxn>
                <a:cxn ang="0">
                  <a:pos x="T2" y="T3"/>
                </a:cxn>
                <a:cxn ang="0">
                  <a:pos x="T4" y="T5"/>
                </a:cxn>
                <a:cxn ang="0">
                  <a:pos x="T6" y="T7"/>
                </a:cxn>
                <a:cxn ang="0">
                  <a:pos x="T8" y="T9"/>
                </a:cxn>
                <a:cxn ang="0">
                  <a:pos x="T10" y="T11"/>
                </a:cxn>
              </a:cxnLst>
              <a:rect l="0" t="0" r="r" b="b"/>
              <a:pathLst>
                <a:path w="2529" h="1685">
                  <a:moveTo>
                    <a:pt x="1708" y="0"/>
                  </a:moveTo>
                  <a:lnTo>
                    <a:pt x="0" y="1134"/>
                  </a:lnTo>
                  <a:lnTo>
                    <a:pt x="805" y="1685"/>
                  </a:lnTo>
                  <a:lnTo>
                    <a:pt x="1253" y="1388"/>
                  </a:lnTo>
                  <a:lnTo>
                    <a:pt x="2529" y="540"/>
                  </a:lnTo>
                  <a:lnTo>
                    <a:pt x="1708" y="0"/>
                  </a:lnTo>
                  <a:close/>
                </a:path>
              </a:pathLst>
            </a:custGeom>
            <a:noFill/>
            <a:ln w="19050"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47" name="Freeform 35">
              <a:extLst>
                <a:ext uri="{FF2B5EF4-FFF2-40B4-BE49-F238E27FC236}">
                  <a16:creationId xmlns:a16="http://schemas.microsoft.com/office/drawing/2014/main" id="{29B9283E-17AC-4955-8507-F1D77AE71DDB}"/>
                </a:ext>
              </a:extLst>
            </p:cNvPr>
            <p:cNvSpPr>
              <a:spLocks/>
            </p:cNvSpPr>
            <p:nvPr/>
          </p:nvSpPr>
          <p:spPr bwMode="auto">
            <a:xfrm>
              <a:off x="4221704" y="1791782"/>
              <a:ext cx="700593" cy="466784"/>
            </a:xfrm>
            <a:custGeom>
              <a:avLst/>
              <a:gdLst>
                <a:gd name="T0" fmla="*/ 0 w 2529"/>
                <a:gd name="T1" fmla="*/ 551 h 1685"/>
                <a:gd name="T2" fmla="*/ 1692 w 2529"/>
                <a:gd name="T3" fmla="*/ 1685 h 1685"/>
                <a:gd name="T4" fmla="*/ 2529 w 2529"/>
                <a:gd name="T5" fmla="*/ 1151 h 1685"/>
                <a:gd name="T6" fmla="*/ 811 w 2529"/>
                <a:gd name="T7" fmla="*/ 0 h 1685"/>
                <a:gd name="T8" fmla="*/ 0 w 2529"/>
                <a:gd name="T9" fmla="*/ 551 h 1685"/>
              </a:gdLst>
              <a:ahLst/>
              <a:cxnLst>
                <a:cxn ang="0">
                  <a:pos x="T0" y="T1"/>
                </a:cxn>
                <a:cxn ang="0">
                  <a:pos x="T2" y="T3"/>
                </a:cxn>
                <a:cxn ang="0">
                  <a:pos x="T4" y="T5"/>
                </a:cxn>
                <a:cxn ang="0">
                  <a:pos x="T6" y="T7"/>
                </a:cxn>
                <a:cxn ang="0">
                  <a:pos x="T8" y="T9"/>
                </a:cxn>
              </a:cxnLst>
              <a:rect l="0" t="0" r="r" b="b"/>
              <a:pathLst>
                <a:path w="2529" h="1685">
                  <a:moveTo>
                    <a:pt x="0" y="551"/>
                  </a:moveTo>
                  <a:lnTo>
                    <a:pt x="1692" y="1685"/>
                  </a:lnTo>
                  <a:lnTo>
                    <a:pt x="2529" y="1151"/>
                  </a:lnTo>
                  <a:lnTo>
                    <a:pt x="811" y="0"/>
                  </a:lnTo>
                  <a:lnTo>
                    <a:pt x="0" y="551"/>
                  </a:lnTo>
                  <a:close/>
                </a:path>
              </a:pathLst>
            </a:custGeom>
            <a:noFill/>
            <a:ln w="19050"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grpSp>
      <p:sp>
        <p:nvSpPr>
          <p:cNvPr id="11" name="Rectangle 10">
            <a:extLst>
              <a:ext uri="{FF2B5EF4-FFF2-40B4-BE49-F238E27FC236}">
                <a16:creationId xmlns:a16="http://schemas.microsoft.com/office/drawing/2014/main" id="{37A0DDC6-4A1B-4A31-A2EA-C78FB20D176C}"/>
              </a:ext>
            </a:extLst>
          </p:cNvPr>
          <p:cNvSpPr/>
          <p:nvPr/>
        </p:nvSpPr>
        <p:spPr>
          <a:xfrm>
            <a:off x="7137983" y="3562165"/>
            <a:ext cx="1779245" cy="1779245"/>
          </a:xfrm>
          <a:prstGeom prst="rect">
            <a:avLst/>
          </a:prstGeom>
          <a:noFill/>
          <a:ln w="38100">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a:ea typeface="+mn-ea"/>
                <a:cs typeface="+mn-cs"/>
              </a:rPr>
              <a:t>Capex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a:ea typeface="+mn-ea"/>
                <a:cs typeface="+mn-cs"/>
              </a:rPr>
              <a:t>Versus </a:t>
            </a:r>
            <a:br>
              <a:rPr kumimoji="0" lang="en-US" sz="1800" b="0" i="0" u="none" strike="noStrike" kern="1200" cap="none" spc="0" normalizeH="0" baseline="0" noProof="0" dirty="0">
                <a:ln>
                  <a:noFill/>
                </a:ln>
                <a:solidFill>
                  <a:prstClr val="white"/>
                </a:solidFill>
                <a:effectLst/>
                <a:uLnTx/>
                <a:uFillTx/>
                <a:latin typeface="Arial"/>
                <a:ea typeface="+mn-ea"/>
                <a:cs typeface="+mn-cs"/>
              </a:rPr>
            </a:br>
            <a:r>
              <a:rPr kumimoji="0" lang="en-US" sz="1800" b="0" i="0" u="none" strike="noStrike" kern="1200" cap="none" spc="0" normalizeH="0" baseline="0" noProof="0" dirty="0" err="1">
                <a:ln>
                  <a:noFill/>
                </a:ln>
                <a:solidFill>
                  <a:prstClr val="white"/>
                </a:solidFill>
                <a:effectLst/>
                <a:uLnTx/>
                <a:uFillTx/>
                <a:latin typeface="Arial"/>
                <a:ea typeface="+mn-ea"/>
                <a:cs typeface="+mn-cs"/>
              </a:rPr>
              <a:t>Opex</a:t>
            </a: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grpSp>
        <p:nvGrpSpPr>
          <p:cNvPr id="48" name="Group 42">
            <a:extLst>
              <a:ext uri="{FF2B5EF4-FFF2-40B4-BE49-F238E27FC236}">
                <a16:creationId xmlns:a16="http://schemas.microsoft.com/office/drawing/2014/main" id="{B4E4DF73-E410-4FA7-86DC-3DC4AAB4ED80}"/>
              </a:ext>
            </a:extLst>
          </p:cNvPr>
          <p:cNvGrpSpPr>
            <a:grpSpLocks noChangeAspect="1"/>
          </p:cNvGrpSpPr>
          <p:nvPr/>
        </p:nvGrpSpPr>
        <p:grpSpPr bwMode="auto">
          <a:xfrm>
            <a:off x="7609045" y="3027434"/>
            <a:ext cx="1055117" cy="726211"/>
            <a:chOff x="4740" y="1768"/>
            <a:chExt cx="725" cy="499"/>
          </a:xfrm>
          <a:noFill/>
        </p:grpSpPr>
        <p:sp>
          <p:nvSpPr>
            <p:cNvPr id="49" name="Freeform 45">
              <a:extLst>
                <a:ext uri="{FF2B5EF4-FFF2-40B4-BE49-F238E27FC236}">
                  <a16:creationId xmlns:a16="http://schemas.microsoft.com/office/drawing/2014/main" id="{0B90A0AC-428D-4009-8E12-D57819DA84BB}"/>
                </a:ext>
              </a:extLst>
            </p:cNvPr>
            <p:cNvSpPr>
              <a:spLocks/>
            </p:cNvSpPr>
            <p:nvPr/>
          </p:nvSpPr>
          <p:spPr bwMode="auto">
            <a:xfrm>
              <a:off x="4966" y="1768"/>
              <a:ext cx="499" cy="459"/>
            </a:xfrm>
            <a:custGeom>
              <a:avLst/>
              <a:gdLst>
                <a:gd name="T0" fmla="*/ 339 w 499"/>
                <a:gd name="T1" fmla="*/ 24 h 459"/>
                <a:gd name="T2" fmla="*/ 0 w 499"/>
                <a:gd name="T3" fmla="*/ 459 h 459"/>
                <a:gd name="T4" fmla="*/ 499 w 499"/>
                <a:gd name="T5" fmla="*/ 249 h 459"/>
                <a:gd name="T6" fmla="*/ 394 w 499"/>
                <a:gd name="T7" fmla="*/ 0 h 459"/>
                <a:gd name="T8" fmla="*/ 339 w 499"/>
                <a:gd name="T9" fmla="*/ 24 h 459"/>
              </a:gdLst>
              <a:ahLst/>
              <a:cxnLst>
                <a:cxn ang="0">
                  <a:pos x="T0" y="T1"/>
                </a:cxn>
                <a:cxn ang="0">
                  <a:pos x="T2" y="T3"/>
                </a:cxn>
                <a:cxn ang="0">
                  <a:pos x="T4" y="T5"/>
                </a:cxn>
                <a:cxn ang="0">
                  <a:pos x="T6" y="T7"/>
                </a:cxn>
                <a:cxn ang="0">
                  <a:pos x="T8" y="T9"/>
                </a:cxn>
              </a:cxnLst>
              <a:rect l="0" t="0" r="r" b="b"/>
              <a:pathLst>
                <a:path w="499" h="459">
                  <a:moveTo>
                    <a:pt x="339" y="24"/>
                  </a:moveTo>
                  <a:lnTo>
                    <a:pt x="0" y="459"/>
                  </a:lnTo>
                  <a:lnTo>
                    <a:pt x="499" y="249"/>
                  </a:lnTo>
                  <a:lnTo>
                    <a:pt x="394" y="0"/>
                  </a:lnTo>
                  <a:lnTo>
                    <a:pt x="339" y="24"/>
                  </a:lnTo>
                  <a:close/>
                </a:path>
              </a:pathLst>
            </a:custGeom>
            <a:grpFill/>
            <a:ln w="19050" cap="rnd">
              <a:solidFill>
                <a:schemeClr val="tx2"/>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474746"/>
                </a:solidFill>
                <a:effectLst/>
                <a:uLnTx/>
                <a:uFillTx/>
                <a:latin typeface="Arial"/>
                <a:ea typeface="+mn-ea"/>
                <a:cs typeface="+mn-cs"/>
              </a:endParaRPr>
            </a:p>
          </p:txBody>
        </p:sp>
        <p:sp>
          <p:nvSpPr>
            <p:cNvPr id="50" name="Freeform 46">
              <a:extLst>
                <a:ext uri="{FF2B5EF4-FFF2-40B4-BE49-F238E27FC236}">
                  <a16:creationId xmlns:a16="http://schemas.microsoft.com/office/drawing/2014/main" id="{3F44E852-8D32-4B3C-80BF-3320301A6A9E}"/>
                </a:ext>
              </a:extLst>
            </p:cNvPr>
            <p:cNvSpPr>
              <a:spLocks/>
            </p:cNvSpPr>
            <p:nvPr/>
          </p:nvSpPr>
          <p:spPr bwMode="auto">
            <a:xfrm>
              <a:off x="5305" y="1768"/>
              <a:ext cx="78" cy="68"/>
            </a:xfrm>
            <a:custGeom>
              <a:avLst/>
              <a:gdLst>
                <a:gd name="T0" fmla="*/ 0 w 37"/>
                <a:gd name="T1" fmla="*/ 11 h 32"/>
                <a:gd name="T2" fmla="*/ 15 w 37"/>
                <a:gd name="T3" fmla="*/ 29 h 32"/>
                <a:gd name="T4" fmla="*/ 37 w 37"/>
                <a:gd name="T5" fmla="*/ 26 h 32"/>
                <a:gd name="T6" fmla="*/ 26 w 37"/>
                <a:gd name="T7" fmla="*/ 0 h 32"/>
                <a:gd name="T8" fmla="*/ 0 w 37"/>
                <a:gd name="T9" fmla="*/ 11 h 32"/>
              </a:gdLst>
              <a:ahLst/>
              <a:cxnLst>
                <a:cxn ang="0">
                  <a:pos x="T0" y="T1"/>
                </a:cxn>
                <a:cxn ang="0">
                  <a:pos x="T2" y="T3"/>
                </a:cxn>
                <a:cxn ang="0">
                  <a:pos x="T4" y="T5"/>
                </a:cxn>
                <a:cxn ang="0">
                  <a:pos x="T6" y="T7"/>
                </a:cxn>
                <a:cxn ang="0">
                  <a:pos x="T8" y="T9"/>
                </a:cxn>
              </a:cxnLst>
              <a:rect l="0" t="0" r="r" b="b"/>
              <a:pathLst>
                <a:path w="37" h="32">
                  <a:moveTo>
                    <a:pt x="0" y="11"/>
                  </a:moveTo>
                  <a:cubicBezTo>
                    <a:pt x="2" y="18"/>
                    <a:pt x="7" y="26"/>
                    <a:pt x="15" y="29"/>
                  </a:cubicBezTo>
                  <a:cubicBezTo>
                    <a:pt x="22" y="32"/>
                    <a:pt x="31" y="31"/>
                    <a:pt x="37" y="26"/>
                  </a:cubicBezTo>
                  <a:cubicBezTo>
                    <a:pt x="26" y="0"/>
                    <a:pt x="26" y="0"/>
                    <a:pt x="26" y="0"/>
                  </a:cubicBezTo>
                  <a:lnTo>
                    <a:pt x="0" y="11"/>
                  </a:lnTo>
                  <a:close/>
                </a:path>
              </a:pathLst>
            </a:custGeom>
            <a:grpFill/>
            <a:ln w="19050" cap="rnd">
              <a:solidFill>
                <a:schemeClr val="tx2"/>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74746"/>
                </a:solidFill>
                <a:effectLst/>
                <a:uLnTx/>
                <a:uFillTx/>
                <a:latin typeface="Arial"/>
                <a:ea typeface="+mn-ea"/>
                <a:cs typeface="+mn-cs"/>
              </a:endParaRPr>
            </a:p>
          </p:txBody>
        </p:sp>
        <p:sp>
          <p:nvSpPr>
            <p:cNvPr id="51" name="Freeform 47">
              <a:extLst>
                <a:ext uri="{FF2B5EF4-FFF2-40B4-BE49-F238E27FC236}">
                  <a16:creationId xmlns:a16="http://schemas.microsoft.com/office/drawing/2014/main" id="{124DC039-57FA-444A-AD47-7E157B8DF6AE}"/>
                </a:ext>
              </a:extLst>
            </p:cNvPr>
            <p:cNvSpPr>
              <a:spLocks/>
            </p:cNvSpPr>
            <p:nvPr/>
          </p:nvSpPr>
          <p:spPr bwMode="auto">
            <a:xfrm>
              <a:off x="5398" y="1962"/>
              <a:ext cx="67" cy="78"/>
            </a:xfrm>
            <a:custGeom>
              <a:avLst/>
              <a:gdLst>
                <a:gd name="T0" fmla="*/ 6 w 32"/>
                <a:gd name="T1" fmla="*/ 37 h 37"/>
                <a:gd name="T2" fmla="*/ 3 w 32"/>
                <a:gd name="T3" fmla="*/ 14 h 37"/>
                <a:gd name="T4" fmla="*/ 21 w 32"/>
                <a:gd name="T5" fmla="*/ 0 h 37"/>
                <a:gd name="T6" fmla="*/ 32 w 32"/>
                <a:gd name="T7" fmla="*/ 26 h 37"/>
                <a:gd name="T8" fmla="*/ 6 w 32"/>
                <a:gd name="T9" fmla="*/ 37 h 37"/>
              </a:gdLst>
              <a:ahLst/>
              <a:cxnLst>
                <a:cxn ang="0">
                  <a:pos x="T0" y="T1"/>
                </a:cxn>
                <a:cxn ang="0">
                  <a:pos x="T2" y="T3"/>
                </a:cxn>
                <a:cxn ang="0">
                  <a:pos x="T4" y="T5"/>
                </a:cxn>
                <a:cxn ang="0">
                  <a:pos x="T6" y="T7"/>
                </a:cxn>
                <a:cxn ang="0">
                  <a:pos x="T8" y="T9"/>
                </a:cxn>
              </a:cxnLst>
              <a:rect l="0" t="0" r="r" b="b"/>
              <a:pathLst>
                <a:path w="32" h="37">
                  <a:moveTo>
                    <a:pt x="6" y="37"/>
                  </a:moveTo>
                  <a:cubicBezTo>
                    <a:pt x="2" y="31"/>
                    <a:pt x="0" y="21"/>
                    <a:pt x="3" y="14"/>
                  </a:cubicBezTo>
                  <a:cubicBezTo>
                    <a:pt x="6" y="6"/>
                    <a:pt x="13" y="1"/>
                    <a:pt x="21" y="0"/>
                  </a:cubicBezTo>
                  <a:cubicBezTo>
                    <a:pt x="32" y="26"/>
                    <a:pt x="32" y="26"/>
                    <a:pt x="32" y="26"/>
                  </a:cubicBezTo>
                  <a:lnTo>
                    <a:pt x="6" y="37"/>
                  </a:lnTo>
                  <a:close/>
                </a:path>
              </a:pathLst>
            </a:custGeom>
            <a:grpFill/>
            <a:ln w="19050" cap="rnd">
              <a:solidFill>
                <a:schemeClr val="tx2"/>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74746"/>
                </a:solidFill>
                <a:effectLst/>
                <a:uLnTx/>
                <a:uFillTx/>
                <a:latin typeface="Arial"/>
                <a:ea typeface="+mn-ea"/>
                <a:cs typeface="+mn-cs"/>
              </a:endParaRPr>
            </a:p>
          </p:txBody>
        </p:sp>
        <p:sp>
          <p:nvSpPr>
            <p:cNvPr id="52" name="Freeform 48">
              <a:extLst>
                <a:ext uri="{FF2B5EF4-FFF2-40B4-BE49-F238E27FC236}">
                  <a16:creationId xmlns:a16="http://schemas.microsoft.com/office/drawing/2014/main" id="{A7B26C77-1FEF-4169-AEA5-7C0F6A4075B8}"/>
                </a:ext>
              </a:extLst>
            </p:cNvPr>
            <p:cNvSpPr>
              <a:spLocks/>
            </p:cNvSpPr>
            <p:nvPr/>
          </p:nvSpPr>
          <p:spPr bwMode="auto">
            <a:xfrm>
              <a:off x="5083" y="1941"/>
              <a:ext cx="151" cy="162"/>
            </a:xfrm>
            <a:custGeom>
              <a:avLst/>
              <a:gdLst>
                <a:gd name="T0" fmla="*/ 0 w 72"/>
                <a:gd name="T1" fmla="*/ 65 h 77"/>
                <a:gd name="T2" fmla="*/ 41 w 72"/>
                <a:gd name="T3" fmla="*/ 71 h 77"/>
                <a:gd name="T4" fmla="*/ 63 w 72"/>
                <a:gd name="T5" fmla="*/ 17 h 77"/>
                <a:gd name="T6" fmla="*/ 50 w 72"/>
                <a:gd name="T7" fmla="*/ 0 h 77"/>
                <a:gd name="T8" fmla="*/ 0 w 72"/>
                <a:gd name="T9" fmla="*/ 65 h 77"/>
              </a:gdLst>
              <a:ahLst/>
              <a:cxnLst>
                <a:cxn ang="0">
                  <a:pos x="T0" y="T1"/>
                </a:cxn>
                <a:cxn ang="0">
                  <a:pos x="T2" y="T3"/>
                </a:cxn>
                <a:cxn ang="0">
                  <a:pos x="T4" y="T5"/>
                </a:cxn>
                <a:cxn ang="0">
                  <a:pos x="T6" y="T7"/>
                </a:cxn>
                <a:cxn ang="0">
                  <a:pos x="T8" y="T9"/>
                </a:cxn>
              </a:cxnLst>
              <a:rect l="0" t="0" r="r" b="b"/>
              <a:pathLst>
                <a:path w="72" h="77">
                  <a:moveTo>
                    <a:pt x="0" y="65"/>
                  </a:moveTo>
                  <a:cubicBezTo>
                    <a:pt x="11" y="74"/>
                    <a:pt x="27" y="77"/>
                    <a:pt x="41" y="71"/>
                  </a:cubicBezTo>
                  <a:cubicBezTo>
                    <a:pt x="62" y="62"/>
                    <a:pt x="72" y="38"/>
                    <a:pt x="63" y="17"/>
                  </a:cubicBezTo>
                  <a:cubicBezTo>
                    <a:pt x="60" y="10"/>
                    <a:pt x="56" y="4"/>
                    <a:pt x="50" y="0"/>
                  </a:cubicBezTo>
                  <a:lnTo>
                    <a:pt x="0" y="65"/>
                  </a:lnTo>
                  <a:close/>
                </a:path>
              </a:pathLst>
            </a:custGeom>
            <a:grpFill/>
            <a:ln w="19050" cap="rnd">
              <a:solidFill>
                <a:schemeClr val="tx2"/>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74746"/>
                </a:solidFill>
                <a:effectLst/>
                <a:uLnTx/>
                <a:uFillTx/>
                <a:latin typeface="Arial"/>
                <a:ea typeface="+mn-ea"/>
                <a:cs typeface="+mn-cs"/>
              </a:endParaRPr>
            </a:p>
          </p:txBody>
        </p:sp>
        <p:sp>
          <p:nvSpPr>
            <p:cNvPr id="53" name="Freeform 49">
              <a:extLst>
                <a:ext uri="{FF2B5EF4-FFF2-40B4-BE49-F238E27FC236}">
                  <a16:creationId xmlns:a16="http://schemas.microsoft.com/office/drawing/2014/main" id="{DC5415DD-E70F-4BAA-A0B7-591778D1498A}"/>
                </a:ext>
              </a:extLst>
            </p:cNvPr>
            <p:cNvSpPr>
              <a:spLocks/>
            </p:cNvSpPr>
            <p:nvPr/>
          </p:nvSpPr>
          <p:spPr bwMode="auto">
            <a:xfrm>
              <a:off x="4740" y="1785"/>
              <a:ext cx="484" cy="482"/>
            </a:xfrm>
            <a:custGeom>
              <a:avLst/>
              <a:gdLst>
                <a:gd name="T0" fmla="*/ 174 w 484"/>
                <a:gd name="T1" fmla="*/ 457 h 482"/>
                <a:gd name="T2" fmla="*/ 484 w 484"/>
                <a:gd name="T3" fmla="*/ 0 h 482"/>
                <a:gd name="T4" fmla="*/ 0 w 484"/>
                <a:gd name="T5" fmla="*/ 242 h 482"/>
                <a:gd name="T6" fmla="*/ 119 w 484"/>
                <a:gd name="T7" fmla="*/ 482 h 482"/>
                <a:gd name="T8" fmla="*/ 174 w 484"/>
                <a:gd name="T9" fmla="*/ 457 h 482"/>
              </a:gdLst>
              <a:ahLst/>
              <a:cxnLst>
                <a:cxn ang="0">
                  <a:pos x="T0" y="T1"/>
                </a:cxn>
                <a:cxn ang="0">
                  <a:pos x="T2" y="T3"/>
                </a:cxn>
                <a:cxn ang="0">
                  <a:pos x="T4" y="T5"/>
                </a:cxn>
                <a:cxn ang="0">
                  <a:pos x="T6" y="T7"/>
                </a:cxn>
                <a:cxn ang="0">
                  <a:pos x="T8" y="T9"/>
                </a:cxn>
              </a:cxnLst>
              <a:rect l="0" t="0" r="r" b="b"/>
              <a:pathLst>
                <a:path w="484" h="482">
                  <a:moveTo>
                    <a:pt x="174" y="457"/>
                  </a:moveTo>
                  <a:lnTo>
                    <a:pt x="484" y="0"/>
                  </a:lnTo>
                  <a:lnTo>
                    <a:pt x="0" y="242"/>
                  </a:lnTo>
                  <a:lnTo>
                    <a:pt x="119" y="482"/>
                  </a:lnTo>
                  <a:lnTo>
                    <a:pt x="174" y="457"/>
                  </a:lnTo>
                  <a:close/>
                </a:path>
              </a:pathLst>
            </a:custGeom>
            <a:grpFill/>
            <a:ln w="19050" cap="rnd">
              <a:solidFill>
                <a:schemeClr val="tx2"/>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74746"/>
                </a:solidFill>
                <a:effectLst/>
                <a:uLnTx/>
                <a:uFillTx/>
                <a:latin typeface="Arial"/>
                <a:ea typeface="+mn-ea"/>
                <a:cs typeface="+mn-cs"/>
              </a:endParaRPr>
            </a:p>
          </p:txBody>
        </p:sp>
        <p:sp>
          <p:nvSpPr>
            <p:cNvPr id="54" name="Freeform 50">
              <a:extLst>
                <a:ext uri="{FF2B5EF4-FFF2-40B4-BE49-F238E27FC236}">
                  <a16:creationId xmlns:a16="http://schemas.microsoft.com/office/drawing/2014/main" id="{27642D4F-E595-4195-A8C1-78791F7338BE}"/>
                </a:ext>
              </a:extLst>
            </p:cNvPr>
            <p:cNvSpPr>
              <a:spLocks/>
            </p:cNvSpPr>
            <p:nvPr/>
          </p:nvSpPr>
          <p:spPr bwMode="auto">
            <a:xfrm>
              <a:off x="4834" y="2200"/>
              <a:ext cx="78" cy="67"/>
            </a:xfrm>
            <a:custGeom>
              <a:avLst/>
              <a:gdLst>
                <a:gd name="T0" fmla="*/ 37 w 37"/>
                <a:gd name="T1" fmla="*/ 20 h 32"/>
                <a:gd name="T2" fmla="*/ 22 w 37"/>
                <a:gd name="T3" fmla="*/ 3 h 32"/>
                <a:gd name="T4" fmla="*/ 0 w 37"/>
                <a:gd name="T5" fmla="*/ 7 h 32"/>
                <a:gd name="T6" fmla="*/ 12 w 37"/>
                <a:gd name="T7" fmla="*/ 32 h 32"/>
                <a:gd name="T8" fmla="*/ 37 w 37"/>
                <a:gd name="T9" fmla="*/ 20 h 32"/>
              </a:gdLst>
              <a:ahLst/>
              <a:cxnLst>
                <a:cxn ang="0">
                  <a:pos x="T0" y="T1"/>
                </a:cxn>
                <a:cxn ang="0">
                  <a:pos x="T2" y="T3"/>
                </a:cxn>
                <a:cxn ang="0">
                  <a:pos x="T4" y="T5"/>
                </a:cxn>
                <a:cxn ang="0">
                  <a:pos x="T6" y="T7"/>
                </a:cxn>
                <a:cxn ang="0">
                  <a:pos x="T8" y="T9"/>
                </a:cxn>
              </a:cxnLst>
              <a:rect l="0" t="0" r="r" b="b"/>
              <a:pathLst>
                <a:path w="37" h="32">
                  <a:moveTo>
                    <a:pt x="37" y="20"/>
                  </a:moveTo>
                  <a:cubicBezTo>
                    <a:pt x="36" y="13"/>
                    <a:pt x="29" y="5"/>
                    <a:pt x="22" y="3"/>
                  </a:cubicBezTo>
                  <a:cubicBezTo>
                    <a:pt x="14" y="0"/>
                    <a:pt x="6" y="2"/>
                    <a:pt x="0" y="7"/>
                  </a:cubicBezTo>
                  <a:cubicBezTo>
                    <a:pt x="12" y="32"/>
                    <a:pt x="12" y="32"/>
                    <a:pt x="12" y="32"/>
                  </a:cubicBezTo>
                  <a:lnTo>
                    <a:pt x="37" y="20"/>
                  </a:lnTo>
                  <a:close/>
                </a:path>
              </a:pathLst>
            </a:custGeom>
            <a:grpFill/>
            <a:ln w="19050" cap="rnd">
              <a:solidFill>
                <a:schemeClr val="tx2"/>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74746"/>
                </a:solidFill>
                <a:effectLst/>
                <a:uLnTx/>
                <a:uFillTx/>
                <a:latin typeface="Arial"/>
                <a:ea typeface="+mn-ea"/>
                <a:cs typeface="+mn-cs"/>
              </a:endParaRPr>
            </a:p>
          </p:txBody>
        </p:sp>
        <p:sp>
          <p:nvSpPr>
            <p:cNvPr id="55" name="Freeform 51">
              <a:extLst>
                <a:ext uri="{FF2B5EF4-FFF2-40B4-BE49-F238E27FC236}">
                  <a16:creationId xmlns:a16="http://schemas.microsoft.com/office/drawing/2014/main" id="{D602B68E-6317-40E0-8A00-A20462B11110}"/>
                </a:ext>
              </a:extLst>
            </p:cNvPr>
            <p:cNvSpPr>
              <a:spLocks/>
            </p:cNvSpPr>
            <p:nvPr/>
          </p:nvSpPr>
          <p:spPr bwMode="auto">
            <a:xfrm>
              <a:off x="4740" y="2000"/>
              <a:ext cx="67" cy="80"/>
            </a:xfrm>
            <a:custGeom>
              <a:avLst/>
              <a:gdLst>
                <a:gd name="T0" fmla="*/ 25 w 32"/>
                <a:gd name="T1" fmla="*/ 0 h 38"/>
                <a:gd name="T2" fmla="*/ 30 w 32"/>
                <a:gd name="T3" fmla="*/ 23 h 38"/>
                <a:gd name="T4" fmla="*/ 13 w 32"/>
                <a:gd name="T5" fmla="*/ 38 h 38"/>
                <a:gd name="T6" fmla="*/ 0 w 32"/>
                <a:gd name="T7" fmla="*/ 13 h 38"/>
                <a:gd name="T8" fmla="*/ 25 w 32"/>
                <a:gd name="T9" fmla="*/ 0 h 38"/>
              </a:gdLst>
              <a:ahLst/>
              <a:cxnLst>
                <a:cxn ang="0">
                  <a:pos x="T0" y="T1"/>
                </a:cxn>
                <a:cxn ang="0">
                  <a:pos x="T2" y="T3"/>
                </a:cxn>
                <a:cxn ang="0">
                  <a:pos x="T4" y="T5"/>
                </a:cxn>
                <a:cxn ang="0">
                  <a:pos x="T6" y="T7"/>
                </a:cxn>
                <a:cxn ang="0">
                  <a:pos x="T8" y="T9"/>
                </a:cxn>
              </a:cxnLst>
              <a:rect l="0" t="0" r="r" b="b"/>
              <a:pathLst>
                <a:path w="32" h="38">
                  <a:moveTo>
                    <a:pt x="25" y="0"/>
                  </a:moveTo>
                  <a:cubicBezTo>
                    <a:pt x="30" y="6"/>
                    <a:pt x="32" y="15"/>
                    <a:pt x="30" y="23"/>
                  </a:cubicBezTo>
                  <a:cubicBezTo>
                    <a:pt x="27" y="31"/>
                    <a:pt x="20" y="36"/>
                    <a:pt x="13" y="38"/>
                  </a:cubicBezTo>
                  <a:cubicBezTo>
                    <a:pt x="0" y="13"/>
                    <a:pt x="0" y="13"/>
                    <a:pt x="0" y="13"/>
                  </a:cubicBezTo>
                  <a:lnTo>
                    <a:pt x="25" y="0"/>
                  </a:lnTo>
                  <a:close/>
                </a:path>
              </a:pathLst>
            </a:custGeom>
            <a:grpFill/>
            <a:ln w="19050" cap="rnd">
              <a:solidFill>
                <a:schemeClr val="tx2"/>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74746"/>
                </a:solidFill>
                <a:effectLst/>
                <a:uLnTx/>
                <a:uFillTx/>
                <a:latin typeface="Arial"/>
                <a:ea typeface="+mn-ea"/>
                <a:cs typeface="+mn-cs"/>
              </a:endParaRPr>
            </a:p>
          </p:txBody>
        </p:sp>
        <p:sp>
          <p:nvSpPr>
            <p:cNvPr id="56" name="Freeform 52">
              <a:extLst>
                <a:ext uri="{FF2B5EF4-FFF2-40B4-BE49-F238E27FC236}">
                  <a16:creationId xmlns:a16="http://schemas.microsoft.com/office/drawing/2014/main" id="{FD37592B-03DF-4A31-9160-EA2EE583697B}"/>
                </a:ext>
              </a:extLst>
            </p:cNvPr>
            <p:cNvSpPr>
              <a:spLocks/>
            </p:cNvSpPr>
            <p:nvPr/>
          </p:nvSpPr>
          <p:spPr bwMode="auto">
            <a:xfrm>
              <a:off x="4970" y="1920"/>
              <a:ext cx="147" cy="164"/>
            </a:xfrm>
            <a:custGeom>
              <a:avLst/>
              <a:gdLst>
                <a:gd name="T0" fmla="*/ 70 w 70"/>
                <a:gd name="T1" fmla="*/ 10 h 78"/>
                <a:gd name="T2" fmla="*/ 28 w 70"/>
                <a:gd name="T3" fmla="*/ 7 h 78"/>
                <a:gd name="T4" fmla="*/ 10 w 70"/>
                <a:gd name="T5" fmla="*/ 62 h 78"/>
                <a:gd name="T6" fmla="*/ 24 w 70"/>
                <a:gd name="T7" fmla="*/ 78 h 78"/>
                <a:gd name="T8" fmla="*/ 70 w 70"/>
                <a:gd name="T9" fmla="*/ 10 h 78"/>
              </a:gdLst>
              <a:ahLst/>
              <a:cxnLst>
                <a:cxn ang="0">
                  <a:pos x="T0" y="T1"/>
                </a:cxn>
                <a:cxn ang="0">
                  <a:pos x="T2" y="T3"/>
                </a:cxn>
                <a:cxn ang="0">
                  <a:pos x="T4" y="T5"/>
                </a:cxn>
                <a:cxn ang="0">
                  <a:pos x="T6" y="T7"/>
                </a:cxn>
                <a:cxn ang="0">
                  <a:pos x="T8" y="T9"/>
                </a:cxn>
              </a:cxnLst>
              <a:rect l="0" t="0" r="r" b="b"/>
              <a:pathLst>
                <a:path w="70" h="78">
                  <a:moveTo>
                    <a:pt x="70" y="10"/>
                  </a:moveTo>
                  <a:cubicBezTo>
                    <a:pt x="58" y="2"/>
                    <a:pt x="42" y="0"/>
                    <a:pt x="28" y="7"/>
                  </a:cubicBezTo>
                  <a:cubicBezTo>
                    <a:pt x="8" y="17"/>
                    <a:pt x="0" y="42"/>
                    <a:pt x="10" y="62"/>
                  </a:cubicBezTo>
                  <a:cubicBezTo>
                    <a:pt x="13" y="69"/>
                    <a:pt x="18" y="74"/>
                    <a:pt x="24" y="78"/>
                  </a:cubicBezTo>
                  <a:lnTo>
                    <a:pt x="70" y="10"/>
                  </a:lnTo>
                  <a:close/>
                </a:path>
              </a:pathLst>
            </a:custGeom>
            <a:grpFill/>
            <a:ln w="19050" cap="rnd">
              <a:solidFill>
                <a:schemeClr val="tx2"/>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74746"/>
                </a:solidFill>
                <a:effectLst/>
                <a:uLnTx/>
                <a:uFillTx/>
                <a:latin typeface="Arial"/>
                <a:ea typeface="+mn-ea"/>
                <a:cs typeface="+mn-cs"/>
              </a:endParaRPr>
            </a:p>
          </p:txBody>
        </p:sp>
      </p:grpSp>
    </p:spTree>
    <p:extLst>
      <p:ext uri="{BB962C8B-B14F-4D97-AF65-F5344CB8AC3E}">
        <p14:creationId xmlns:p14="http://schemas.microsoft.com/office/powerpoint/2010/main" val="761972366"/>
      </p:ext>
    </p:extLst>
  </p:cSld>
  <p:clrMapOvr>
    <a:masterClrMapping/>
  </p:clrMapOvr>
  <mc:AlternateContent xmlns:mc="http://schemas.openxmlformats.org/markup-compatibility/2006" xmlns:p14="http://schemas.microsoft.com/office/powerpoint/2010/main">
    <mc:Choice Requires="p14">
      <p:transition spd="med" p14:dur="700">
        <p:cover dir="u"/>
      </p:transition>
    </mc:Choice>
    <mc:Fallback xmlns="">
      <p:transition spd="med">
        <p:cover dir="u"/>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7" name="Title 8">
            <a:extLst>
              <a:ext uri="{FF2B5EF4-FFF2-40B4-BE49-F238E27FC236}">
                <a16:creationId xmlns:a16="http://schemas.microsoft.com/office/drawing/2014/main" id="{F8C33F3A-61E4-4B8A-8B89-3BBBBE322231}"/>
              </a:ext>
            </a:extLst>
          </p:cNvPr>
          <p:cNvSpPr txBox="1">
            <a:spLocks/>
          </p:cNvSpPr>
          <p:nvPr/>
        </p:nvSpPr>
        <p:spPr>
          <a:xfrm>
            <a:off x="10195560" y="1901409"/>
            <a:ext cx="2331720" cy="464382"/>
          </a:xfrm>
          <a:prstGeom prst="rect">
            <a:avLst/>
          </a:prstGeom>
        </p:spPr>
        <p:txBody>
          <a:bodyPr/>
          <a:lstStyle>
            <a:lvl1pPr algn="l" defTabSz="457200" rtl="0" eaLnBrk="1" latinLnBrk="0" hangingPunct="1">
              <a:spcBef>
                <a:spcPct val="0"/>
              </a:spcBef>
              <a:buNone/>
              <a:defRPr sz="2800" b="1" i="0" kern="1200">
                <a:solidFill>
                  <a:schemeClr val="tx1">
                    <a:lumMod val="95000"/>
                  </a:schemeClr>
                </a:solidFill>
                <a:latin typeface="Arial"/>
                <a:ea typeface="+mj-ea"/>
                <a:cs typeface="Arial"/>
              </a:defRPr>
            </a:lvl1pPr>
          </a:lstStyle>
          <a:p>
            <a:pPr marL="0" marR="0" lvl="0" indent="0" algn="ctr" defTabSz="457200" rtl="0" eaLnBrk="1" fontAlgn="auto" latinLnBrk="0" hangingPunct="1">
              <a:lnSpc>
                <a:spcPct val="90000"/>
              </a:lnSpc>
              <a:spcBef>
                <a:spcPct val="0"/>
              </a:spcBef>
              <a:spcAft>
                <a:spcPts val="0"/>
              </a:spcAft>
              <a:buClrTx/>
              <a:buSzTx/>
              <a:buFontTx/>
              <a:buNone/>
              <a:tabLst/>
              <a:defRPr/>
            </a:pPr>
            <a:r>
              <a:rPr kumimoji="0" lang="en-US" sz="1800" b="0" i="0" u="none" strike="noStrike" kern="1200" cap="none" spc="0" normalizeH="0" baseline="0" noProof="0" dirty="0">
                <a:ln>
                  <a:noFill/>
                </a:ln>
                <a:solidFill>
                  <a:srgbClr val="474746"/>
                </a:solidFill>
                <a:effectLst/>
                <a:uLnTx/>
                <a:uFillTx/>
                <a:latin typeface="Arial"/>
                <a:ea typeface="+mj-ea"/>
                <a:cs typeface="Arial"/>
              </a:rPr>
              <a:t>Skills</a:t>
            </a:r>
          </a:p>
        </p:txBody>
      </p:sp>
      <p:sp>
        <p:nvSpPr>
          <p:cNvPr id="48" name="Title 8">
            <a:extLst>
              <a:ext uri="{FF2B5EF4-FFF2-40B4-BE49-F238E27FC236}">
                <a16:creationId xmlns:a16="http://schemas.microsoft.com/office/drawing/2014/main" id="{33C138BB-73D9-4166-85C2-448242C42246}"/>
              </a:ext>
            </a:extLst>
          </p:cNvPr>
          <p:cNvSpPr txBox="1">
            <a:spLocks/>
          </p:cNvSpPr>
          <p:nvPr/>
        </p:nvSpPr>
        <p:spPr>
          <a:xfrm>
            <a:off x="12435839" y="1901409"/>
            <a:ext cx="2331719" cy="464382"/>
          </a:xfrm>
          <a:prstGeom prst="rect">
            <a:avLst/>
          </a:prstGeom>
        </p:spPr>
        <p:txBody>
          <a:bodyPr/>
          <a:lstStyle>
            <a:lvl1pPr algn="l" defTabSz="457200" rtl="0" eaLnBrk="1" latinLnBrk="0" hangingPunct="1">
              <a:spcBef>
                <a:spcPct val="0"/>
              </a:spcBef>
              <a:buNone/>
              <a:defRPr sz="2800" b="1" i="0" kern="1200">
                <a:solidFill>
                  <a:schemeClr val="tx1">
                    <a:lumMod val="95000"/>
                  </a:schemeClr>
                </a:solidFill>
                <a:latin typeface="Arial"/>
                <a:ea typeface="+mj-ea"/>
                <a:cs typeface="Arial"/>
              </a:defRPr>
            </a:lvl1pPr>
          </a:lstStyle>
          <a:p>
            <a:pPr marL="0" marR="0" lvl="0" indent="0" algn="ctr" defTabSz="457200" rtl="0" eaLnBrk="1" fontAlgn="auto" latinLnBrk="0" hangingPunct="1">
              <a:lnSpc>
                <a:spcPct val="90000"/>
              </a:lnSpc>
              <a:spcBef>
                <a:spcPct val="0"/>
              </a:spcBef>
              <a:spcAft>
                <a:spcPts val="0"/>
              </a:spcAft>
              <a:buClrTx/>
              <a:buSzTx/>
              <a:buFontTx/>
              <a:buNone/>
              <a:tabLst/>
              <a:defRPr/>
            </a:pPr>
            <a:r>
              <a:rPr kumimoji="0" lang="en-US" sz="1800" b="0" i="0" u="none" strike="noStrike" kern="1200" cap="none" spc="0" normalizeH="0" baseline="0" noProof="0" dirty="0">
                <a:ln>
                  <a:noFill/>
                </a:ln>
                <a:solidFill>
                  <a:srgbClr val="474746"/>
                </a:solidFill>
                <a:effectLst/>
                <a:uLnTx/>
                <a:uFillTx/>
                <a:latin typeface="Arial"/>
                <a:ea typeface="+mj-ea"/>
                <a:cs typeface="Arial"/>
              </a:rPr>
              <a:t>Organization</a:t>
            </a:r>
          </a:p>
        </p:txBody>
      </p:sp>
      <p:sp>
        <p:nvSpPr>
          <p:cNvPr id="49" name="Title 8">
            <a:extLst>
              <a:ext uri="{FF2B5EF4-FFF2-40B4-BE49-F238E27FC236}">
                <a16:creationId xmlns:a16="http://schemas.microsoft.com/office/drawing/2014/main" id="{EE956BA6-857F-4F17-B39B-9F76D35C16D1}"/>
              </a:ext>
            </a:extLst>
          </p:cNvPr>
          <p:cNvSpPr txBox="1">
            <a:spLocks/>
          </p:cNvSpPr>
          <p:nvPr/>
        </p:nvSpPr>
        <p:spPr>
          <a:xfrm>
            <a:off x="14767557" y="1901409"/>
            <a:ext cx="2266311" cy="464382"/>
          </a:xfrm>
          <a:prstGeom prst="rect">
            <a:avLst/>
          </a:prstGeom>
        </p:spPr>
        <p:txBody>
          <a:bodyPr/>
          <a:lstStyle>
            <a:lvl1pPr algn="l" defTabSz="457200" rtl="0" eaLnBrk="1" latinLnBrk="0" hangingPunct="1">
              <a:spcBef>
                <a:spcPct val="0"/>
              </a:spcBef>
              <a:buNone/>
              <a:defRPr sz="2800" b="1" i="0" kern="1200">
                <a:solidFill>
                  <a:schemeClr val="tx1">
                    <a:lumMod val="95000"/>
                  </a:schemeClr>
                </a:solidFill>
                <a:latin typeface="Arial"/>
                <a:ea typeface="+mj-ea"/>
                <a:cs typeface="Arial"/>
              </a:defRPr>
            </a:lvl1pPr>
          </a:lstStyle>
          <a:p>
            <a:pPr marL="0" marR="0" lvl="0" indent="0" algn="ctr" defTabSz="457200" rtl="0" eaLnBrk="1" fontAlgn="auto" latinLnBrk="0" hangingPunct="1">
              <a:lnSpc>
                <a:spcPct val="90000"/>
              </a:lnSpc>
              <a:spcBef>
                <a:spcPct val="0"/>
              </a:spcBef>
              <a:spcAft>
                <a:spcPts val="0"/>
              </a:spcAft>
              <a:buClrTx/>
              <a:buSzTx/>
              <a:buFontTx/>
              <a:buNone/>
              <a:tabLst/>
              <a:defRPr/>
            </a:pPr>
            <a:r>
              <a:rPr kumimoji="0" lang="en-US" sz="1800" b="0" i="0" u="none" strike="noStrike" kern="1200" cap="none" spc="0" normalizeH="0" baseline="0" noProof="0" dirty="0">
                <a:ln>
                  <a:noFill/>
                </a:ln>
                <a:solidFill>
                  <a:srgbClr val="474746"/>
                </a:solidFill>
                <a:effectLst/>
                <a:uLnTx/>
                <a:uFillTx/>
                <a:latin typeface="Arial"/>
                <a:ea typeface="+mj-ea"/>
                <a:cs typeface="Arial"/>
              </a:rPr>
              <a:t>Finance</a:t>
            </a:r>
          </a:p>
        </p:txBody>
      </p:sp>
      <p:sp>
        <p:nvSpPr>
          <p:cNvPr id="50" name="Mask_right">
            <a:extLst>
              <a:ext uri="{FF2B5EF4-FFF2-40B4-BE49-F238E27FC236}">
                <a16:creationId xmlns:a16="http://schemas.microsoft.com/office/drawing/2014/main" id="{BC47BCF2-CC22-4FE9-938D-8D26C82C13D1}"/>
              </a:ext>
            </a:extLst>
          </p:cNvPr>
          <p:cNvSpPr/>
          <p:nvPr/>
        </p:nvSpPr>
        <p:spPr>
          <a:xfrm>
            <a:off x="14741757" y="2438400"/>
            <a:ext cx="2357524" cy="2705100"/>
          </a:xfrm>
          <a:prstGeom prst="rect">
            <a:avLst/>
          </a:prstGeom>
          <a:gradFill>
            <a:gsLst>
              <a:gs pos="0">
                <a:schemeClr val="tx2">
                  <a:lumMod val="25000"/>
                </a:schemeClr>
              </a:gs>
              <a:gs pos="100000">
                <a:schemeClr val="tx2">
                  <a:lumMod val="10000"/>
                </a:schemeClr>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51" name="Arrow: Pentagon 50">
            <a:extLst>
              <a:ext uri="{FF2B5EF4-FFF2-40B4-BE49-F238E27FC236}">
                <a16:creationId xmlns:a16="http://schemas.microsoft.com/office/drawing/2014/main" id="{8C79C14B-4DD1-4A9F-8B22-851BEB711B9F}"/>
              </a:ext>
            </a:extLst>
          </p:cNvPr>
          <p:cNvSpPr/>
          <p:nvPr/>
        </p:nvSpPr>
        <p:spPr>
          <a:xfrm>
            <a:off x="11476481" y="2438400"/>
            <a:ext cx="3641264" cy="2705100"/>
          </a:xfrm>
          <a:prstGeom prst="homePlate">
            <a:avLst>
              <a:gd name="adj" fmla="val 11560"/>
            </a:avLst>
          </a:prstGeom>
          <a:gradFill>
            <a:gsLst>
              <a:gs pos="1961">
                <a:schemeClr val="bg2"/>
              </a:gs>
              <a:gs pos="100000">
                <a:schemeClr val="bg2">
                  <a:lumMod val="7500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52" name="Arrow: Pentagon 51">
            <a:extLst>
              <a:ext uri="{FF2B5EF4-FFF2-40B4-BE49-F238E27FC236}">
                <a16:creationId xmlns:a16="http://schemas.microsoft.com/office/drawing/2014/main" id="{78679A89-549A-4663-BC4C-660D1326DE79}"/>
              </a:ext>
            </a:extLst>
          </p:cNvPr>
          <p:cNvSpPr/>
          <p:nvPr/>
        </p:nvSpPr>
        <p:spPr>
          <a:xfrm>
            <a:off x="9201133" y="2438400"/>
            <a:ext cx="3641264" cy="2705100"/>
          </a:xfrm>
          <a:prstGeom prst="homePlate">
            <a:avLst>
              <a:gd name="adj" fmla="val 11560"/>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55" name="Rectangle 54">
            <a:extLst>
              <a:ext uri="{FF2B5EF4-FFF2-40B4-BE49-F238E27FC236}">
                <a16:creationId xmlns:a16="http://schemas.microsoft.com/office/drawing/2014/main" id="{31975A5E-1B28-4840-9C28-ABE075DC4A71}"/>
              </a:ext>
            </a:extLst>
          </p:cNvPr>
          <p:cNvSpPr/>
          <p:nvPr/>
        </p:nvSpPr>
        <p:spPr>
          <a:xfrm>
            <a:off x="10638175" y="3562165"/>
            <a:ext cx="1779245" cy="1779245"/>
          </a:xfrm>
          <a:prstGeom prst="rect">
            <a:avLst/>
          </a:prstGeom>
          <a:noFill/>
          <a:ln w="38100">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74746"/>
                </a:solidFill>
                <a:effectLst/>
                <a:uLnTx/>
                <a:uFillTx/>
                <a:latin typeface="Arial"/>
                <a:ea typeface="+mn-ea"/>
                <a:cs typeface="+mn-cs"/>
              </a:rPr>
              <a:t>Training and Compensation</a:t>
            </a:r>
          </a:p>
        </p:txBody>
      </p:sp>
      <p:sp>
        <p:nvSpPr>
          <p:cNvPr id="56" name="Freeform 11">
            <a:extLst>
              <a:ext uri="{FF2B5EF4-FFF2-40B4-BE49-F238E27FC236}">
                <a16:creationId xmlns:a16="http://schemas.microsoft.com/office/drawing/2014/main" id="{BB4FD952-519E-4EDB-B675-A694D1BA7930}"/>
              </a:ext>
            </a:extLst>
          </p:cNvPr>
          <p:cNvSpPr>
            <a:spLocks noEditPoints="1"/>
          </p:cNvSpPr>
          <p:nvPr/>
        </p:nvSpPr>
        <p:spPr bwMode="auto">
          <a:xfrm>
            <a:off x="11273534" y="2897524"/>
            <a:ext cx="609790" cy="970580"/>
          </a:xfrm>
          <a:custGeom>
            <a:avLst/>
            <a:gdLst>
              <a:gd name="T0" fmla="*/ 603 w 1286"/>
              <a:gd name="T1" fmla="*/ 1237 h 2050"/>
              <a:gd name="T2" fmla="*/ 367 w 1286"/>
              <a:gd name="T3" fmla="*/ 1555 h 2050"/>
              <a:gd name="T4" fmla="*/ 45 w 1286"/>
              <a:gd name="T5" fmla="*/ 1530 h 2050"/>
              <a:gd name="T6" fmla="*/ 266 w 1286"/>
              <a:gd name="T7" fmla="*/ 1111 h 2050"/>
              <a:gd name="T8" fmla="*/ 306 w 1286"/>
              <a:gd name="T9" fmla="*/ 1227 h 2050"/>
              <a:gd name="T10" fmla="*/ 432 w 1286"/>
              <a:gd name="T11" fmla="*/ 1197 h 2050"/>
              <a:gd name="T12" fmla="*/ 507 w 1286"/>
              <a:gd name="T13" fmla="*/ 1298 h 2050"/>
              <a:gd name="T14" fmla="*/ 985 w 1286"/>
              <a:gd name="T15" fmla="*/ 1116 h 2050"/>
              <a:gd name="T16" fmla="*/ 934 w 1286"/>
              <a:gd name="T17" fmla="*/ 1202 h 2050"/>
              <a:gd name="T18" fmla="*/ 814 w 1286"/>
              <a:gd name="T19" fmla="*/ 1202 h 2050"/>
              <a:gd name="T20" fmla="*/ 744 w 1286"/>
              <a:gd name="T21" fmla="*/ 1272 h 2050"/>
              <a:gd name="T22" fmla="*/ 643 w 1286"/>
              <a:gd name="T23" fmla="*/ 1247 h 2050"/>
              <a:gd name="T24" fmla="*/ 955 w 1286"/>
              <a:gd name="T25" fmla="*/ 1727 h 2050"/>
              <a:gd name="T26" fmla="*/ 1171 w 1286"/>
              <a:gd name="T27" fmla="*/ 626 h 2050"/>
              <a:gd name="T28" fmla="*/ 1236 w 1286"/>
              <a:gd name="T29" fmla="*/ 727 h 2050"/>
              <a:gd name="T30" fmla="*/ 1156 w 1286"/>
              <a:gd name="T31" fmla="*/ 838 h 2050"/>
              <a:gd name="T32" fmla="*/ 1065 w 1286"/>
              <a:gd name="T33" fmla="*/ 954 h 2050"/>
              <a:gd name="T34" fmla="*/ 980 w 1286"/>
              <a:gd name="T35" fmla="*/ 1076 h 2050"/>
              <a:gd name="T36" fmla="*/ 899 w 1286"/>
              <a:gd name="T37" fmla="*/ 1187 h 2050"/>
              <a:gd name="T38" fmla="*/ 764 w 1286"/>
              <a:gd name="T39" fmla="*/ 1187 h 2050"/>
              <a:gd name="T40" fmla="*/ 618 w 1286"/>
              <a:gd name="T41" fmla="*/ 1182 h 2050"/>
              <a:gd name="T42" fmla="*/ 467 w 1286"/>
              <a:gd name="T43" fmla="*/ 1182 h 2050"/>
              <a:gd name="T44" fmla="*/ 331 w 1286"/>
              <a:gd name="T45" fmla="*/ 1182 h 2050"/>
              <a:gd name="T46" fmla="*/ 251 w 1286"/>
              <a:gd name="T47" fmla="*/ 1070 h 2050"/>
              <a:gd name="T48" fmla="*/ 171 w 1286"/>
              <a:gd name="T49" fmla="*/ 949 h 2050"/>
              <a:gd name="T50" fmla="*/ 80 w 1286"/>
              <a:gd name="T51" fmla="*/ 828 h 2050"/>
              <a:gd name="T52" fmla="*/ 0 w 1286"/>
              <a:gd name="T53" fmla="*/ 717 h 2050"/>
              <a:gd name="T54" fmla="*/ 45 w 1286"/>
              <a:gd name="T55" fmla="*/ 586 h 2050"/>
              <a:gd name="T56" fmla="*/ 95 w 1286"/>
              <a:gd name="T57" fmla="*/ 444 h 2050"/>
              <a:gd name="T58" fmla="*/ 135 w 1286"/>
              <a:gd name="T59" fmla="*/ 308 h 2050"/>
              <a:gd name="T60" fmla="*/ 181 w 1286"/>
              <a:gd name="T61" fmla="*/ 177 h 2050"/>
              <a:gd name="T62" fmla="*/ 311 w 1286"/>
              <a:gd name="T63" fmla="*/ 131 h 2050"/>
              <a:gd name="T64" fmla="*/ 452 w 1286"/>
              <a:gd name="T65" fmla="*/ 91 h 2050"/>
              <a:gd name="T66" fmla="*/ 588 w 1286"/>
              <a:gd name="T67" fmla="*/ 45 h 2050"/>
              <a:gd name="T68" fmla="*/ 718 w 1286"/>
              <a:gd name="T69" fmla="*/ 0 h 2050"/>
              <a:gd name="T70" fmla="*/ 834 w 1286"/>
              <a:gd name="T71" fmla="*/ 81 h 2050"/>
              <a:gd name="T72" fmla="*/ 945 w 1286"/>
              <a:gd name="T73" fmla="*/ 172 h 2050"/>
              <a:gd name="T74" fmla="*/ 1065 w 1286"/>
              <a:gd name="T75" fmla="*/ 258 h 2050"/>
              <a:gd name="T76" fmla="*/ 1176 w 1286"/>
              <a:gd name="T77" fmla="*/ 338 h 2050"/>
              <a:gd name="T78" fmla="*/ 1176 w 1286"/>
              <a:gd name="T79" fmla="*/ 480 h 2050"/>
              <a:gd name="T80" fmla="*/ 1171 w 1286"/>
              <a:gd name="T81" fmla="*/ 626 h 2050"/>
              <a:gd name="T82" fmla="*/ 613 w 1286"/>
              <a:gd name="T83" fmla="*/ 182 h 2050"/>
              <a:gd name="T84" fmla="*/ 241 w 1286"/>
              <a:gd name="T85" fmla="*/ 621 h 2050"/>
              <a:gd name="T86" fmla="*/ 613 w 1286"/>
              <a:gd name="T87" fmla="*/ 247 h 20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86" h="2050">
                <a:moveTo>
                  <a:pt x="537" y="1277"/>
                </a:moveTo>
                <a:cubicBezTo>
                  <a:pt x="537" y="1277"/>
                  <a:pt x="537" y="1277"/>
                  <a:pt x="537" y="1277"/>
                </a:cubicBezTo>
                <a:cubicBezTo>
                  <a:pt x="603" y="1237"/>
                  <a:pt x="603" y="1237"/>
                  <a:pt x="603" y="1237"/>
                </a:cubicBezTo>
                <a:cubicBezTo>
                  <a:pt x="603" y="1237"/>
                  <a:pt x="603" y="1237"/>
                  <a:pt x="603" y="1237"/>
                </a:cubicBezTo>
                <a:cubicBezTo>
                  <a:pt x="558" y="1530"/>
                  <a:pt x="512" y="1687"/>
                  <a:pt x="487" y="1762"/>
                </a:cubicBezTo>
                <a:cubicBezTo>
                  <a:pt x="487" y="1762"/>
                  <a:pt x="487" y="1762"/>
                  <a:pt x="367" y="1555"/>
                </a:cubicBezTo>
                <a:cubicBezTo>
                  <a:pt x="367" y="1555"/>
                  <a:pt x="367" y="1555"/>
                  <a:pt x="357" y="1540"/>
                </a:cubicBezTo>
                <a:cubicBezTo>
                  <a:pt x="357" y="1540"/>
                  <a:pt x="357" y="1540"/>
                  <a:pt x="331" y="1540"/>
                </a:cubicBezTo>
                <a:cubicBezTo>
                  <a:pt x="331" y="1540"/>
                  <a:pt x="331" y="1540"/>
                  <a:pt x="45" y="1530"/>
                </a:cubicBezTo>
                <a:cubicBezTo>
                  <a:pt x="125" y="1409"/>
                  <a:pt x="186" y="1257"/>
                  <a:pt x="231" y="1111"/>
                </a:cubicBezTo>
                <a:cubicBezTo>
                  <a:pt x="231" y="1111"/>
                  <a:pt x="231" y="1111"/>
                  <a:pt x="251" y="1111"/>
                </a:cubicBezTo>
                <a:cubicBezTo>
                  <a:pt x="251" y="1111"/>
                  <a:pt x="251" y="1111"/>
                  <a:pt x="266" y="1111"/>
                </a:cubicBezTo>
                <a:cubicBezTo>
                  <a:pt x="266" y="1111"/>
                  <a:pt x="266" y="1111"/>
                  <a:pt x="271" y="1126"/>
                </a:cubicBezTo>
                <a:cubicBezTo>
                  <a:pt x="271" y="1126"/>
                  <a:pt x="271" y="1126"/>
                  <a:pt x="296" y="1197"/>
                </a:cubicBezTo>
                <a:cubicBezTo>
                  <a:pt x="296" y="1197"/>
                  <a:pt x="296" y="1197"/>
                  <a:pt x="306" y="1227"/>
                </a:cubicBezTo>
                <a:cubicBezTo>
                  <a:pt x="306" y="1227"/>
                  <a:pt x="306" y="1227"/>
                  <a:pt x="341" y="1222"/>
                </a:cubicBezTo>
                <a:cubicBezTo>
                  <a:pt x="341" y="1222"/>
                  <a:pt x="341" y="1222"/>
                  <a:pt x="417" y="1202"/>
                </a:cubicBezTo>
                <a:cubicBezTo>
                  <a:pt x="417" y="1202"/>
                  <a:pt x="417" y="1202"/>
                  <a:pt x="432" y="1197"/>
                </a:cubicBezTo>
                <a:cubicBezTo>
                  <a:pt x="432" y="1197"/>
                  <a:pt x="432" y="1197"/>
                  <a:pt x="442" y="1212"/>
                </a:cubicBezTo>
                <a:cubicBezTo>
                  <a:pt x="442" y="1212"/>
                  <a:pt x="442" y="1212"/>
                  <a:pt x="487" y="1267"/>
                </a:cubicBezTo>
                <a:cubicBezTo>
                  <a:pt x="487" y="1267"/>
                  <a:pt x="487" y="1267"/>
                  <a:pt x="507" y="1298"/>
                </a:cubicBezTo>
                <a:cubicBezTo>
                  <a:pt x="507" y="1298"/>
                  <a:pt x="507" y="1298"/>
                  <a:pt x="537" y="1277"/>
                </a:cubicBezTo>
                <a:close/>
                <a:moveTo>
                  <a:pt x="1005" y="1116"/>
                </a:moveTo>
                <a:cubicBezTo>
                  <a:pt x="985" y="1116"/>
                  <a:pt x="985" y="1116"/>
                  <a:pt x="985" y="1116"/>
                </a:cubicBezTo>
                <a:cubicBezTo>
                  <a:pt x="970" y="1116"/>
                  <a:pt x="970" y="1116"/>
                  <a:pt x="970" y="1116"/>
                </a:cubicBezTo>
                <a:cubicBezTo>
                  <a:pt x="965" y="1131"/>
                  <a:pt x="965" y="1131"/>
                  <a:pt x="965" y="1131"/>
                </a:cubicBezTo>
                <a:cubicBezTo>
                  <a:pt x="934" y="1202"/>
                  <a:pt x="934" y="1202"/>
                  <a:pt x="934" y="1202"/>
                </a:cubicBezTo>
                <a:cubicBezTo>
                  <a:pt x="924" y="1232"/>
                  <a:pt x="924" y="1232"/>
                  <a:pt x="924" y="1232"/>
                </a:cubicBezTo>
                <a:cubicBezTo>
                  <a:pt x="889" y="1222"/>
                  <a:pt x="889" y="1222"/>
                  <a:pt x="889" y="1222"/>
                </a:cubicBezTo>
                <a:cubicBezTo>
                  <a:pt x="814" y="1202"/>
                  <a:pt x="814" y="1202"/>
                  <a:pt x="814" y="1202"/>
                </a:cubicBezTo>
                <a:cubicBezTo>
                  <a:pt x="799" y="1202"/>
                  <a:pt x="799" y="1202"/>
                  <a:pt x="799" y="1202"/>
                </a:cubicBezTo>
                <a:cubicBezTo>
                  <a:pt x="789" y="1212"/>
                  <a:pt x="789" y="1212"/>
                  <a:pt x="789" y="1212"/>
                </a:cubicBezTo>
                <a:cubicBezTo>
                  <a:pt x="744" y="1272"/>
                  <a:pt x="744" y="1272"/>
                  <a:pt x="744" y="1272"/>
                </a:cubicBezTo>
                <a:cubicBezTo>
                  <a:pt x="718" y="1298"/>
                  <a:pt x="718" y="1298"/>
                  <a:pt x="718" y="1298"/>
                </a:cubicBezTo>
                <a:cubicBezTo>
                  <a:pt x="693" y="1277"/>
                  <a:pt x="693" y="1277"/>
                  <a:pt x="693" y="1277"/>
                </a:cubicBezTo>
                <a:cubicBezTo>
                  <a:pt x="643" y="1247"/>
                  <a:pt x="643" y="1247"/>
                  <a:pt x="643" y="1247"/>
                </a:cubicBezTo>
                <a:cubicBezTo>
                  <a:pt x="633" y="1288"/>
                  <a:pt x="628" y="1323"/>
                  <a:pt x="623" y="1358"/>
                </a:cubicBezTo>
                <a:cubicBezTo>
                  <a:pt x="759" y="1929"/>
                  <a:pt x="844" y="2050"/>
                  <a:pt x="844" y="2050"/>
                </a:cubicBezTo>
                <a:cubicBezTo>
                  <a:pt x="955" y="1727"/>
                  <a:pt x="955" y="1727"/>
                  <a:pt x="955" y="1727"/>
                </a:cubicBezTo>
                <a:cubicBezTo>
                  <a:pt x="1286" y="1676"/>
                  <a:pt x="1286" y="1676"/>
                  <a:pt x="1286" y="1676"/>
                </a:cubicBezTo>
                <a:cubicBezTo>
                  <a:pt x="1171" y="1530"/>
                  <a:pt x="1075" y="1318"/>
                  <a:pt x="1005" y="1116"/>
                </a:cubicBezTo>
                <a:close/>
                <a:moveTo>
                  <a:pt x="1171" y="626"/>
                </a:moveTo>
                <a:cubicBezTo>
                  <a:pt x="1171" y="626"/>
                  <a:pt x="1171" y="626"/>
                  <a:pt x="1171" y="626"/>
                </a:cubicBezTo>
                <a:cubicBezTo>
                  <a:pt x="1196" y="662"/>
                  <a:pt x="1196" y="662"/>
                  <a:pt x="1196" y="662"/>
                </a:cubicBezTo>
                <a:cubicBezTo>
                  <a:pt x="1196" y="662"/>
                  <a:pt x="1196" y="662"/>
                  <a:pt x="1236" y="727"/>
                </a:cubicBezTo>
                <a:cubicBezTo>
                  <a:pt x="1236" y="727"/>
                  <a:pt x="1236" y="727"/>
                  <a:pt x="1176" y="773"/>
                </a:cubicBezTo>
                <a:cubicBezTo>
                  <a:pt x="1176" y="773"/>
                  <a:pt x="1176" y="773"/>
                  <a:pt x="1146" y="798"/>
                </a:cubicBezTo>
                <a:cubicBezTo>
                  <a:pt x="1146" y="798"/>
                  <a:pt x="1146" y="798"/>
                  <a:pt x="1156" y="838"/>
                </a:cubicBezTo>
                <a:cubicBezTo>
                  <a:pt x="1156" y="838"/>
                  <a:pt x="1156" y="838"/>
                  <a:pt x="1176" y="914"/>
                </a:cubicBezTo>
                <a:cubicBezTo>
                  <a:pt x="1176" y="914"/>
                  <a:pt x="1176" y="914"/>
                  <a:pt x="1100" y="939"/>
                </a:cubicBezTo>
                <a:cubicBezTo>
                  <a:pt x="1100" y="939"/>
                  <a:pt x="1100" y="939"/>
                  <a:pt x="1065" y="954"/>
                </a:cubicBezTo>
                <a:cubicBezTo>
                  <a:pt x="1065" y="954"/>
                  <a:pt x="1065" y="954"/>
                  <a:pt x="1065" y="995"/>
                </a:cubicBezTo>
                <a:cubicBezTo>
                  <a:pt x="1065" y="995"/>
                  <a:pt x="1065" y="995"/>
                  <a:pt x="1060" y="1070"/>
                </a:cubicBezTo>
                <a:cubicBezTo>
                  <a:pt x="1060" y="1070"/>
                  <a:pt x="1060" y="1070"/>
                  <a:pt x="980" y="1076"/>
                </a:cubicBezTo>
                <a:cubicBezTo>
                  <a:pt x="980" y="1076"/>
                  <a:pt x="980" y="1076"/>
                  <a:pt x="940" y="1076"/>
                </a:cubicBezTo>
                <a:cubicBezTo>
                  <a:pt x="940" y="1076"/>
                  <a:pt x="940" y="1076"/>
                  <a:pt x="929" y="1116"/>
                </a:cubicBezTo>
                <a:cubicBezTo>
                  <a:pt x="929" y="1116"/>
                  <a:pt x="929" y="1116"/>
                  <a:pt x="899" y="1187"/>
                </a:cubicBezTo>
                <a:cubicBezTo>
                  <a:pt x="899" y="1187"/>
                  <a:pt x="899" y="1187"/>
                  <a:pt x="824" y="1166"/>
                </a:cubicBezTo>
                <a:cubicBezTo>
                  <a:pt x="824" y="1166"/>
                  <a:pt x="824" y="1166"/>
                  <a:pt x="789" y="1156"/>
                </a:cubicBezTo>
                <a:cubicBezTo>
                  <a:pt x="789" y="1156"/>
                  <a:pt x="789" y="1156"/>
                  <a:pt x="764" y="1187"/>
                </a:cubicBezTo>
                <a:cubicBezTo>
                  <a:pt x="764" y="1187"/>
                  <a:pt x="764" y="1187"/>
                  <a:pt x="713" y="1242"/>
                </a:cubicBezTo>
                <a:cubicBezTo>
                  <a:pt x="713" y="1242"/>
                  <a:pt x="713" y="1242"/>
                  <a:pt x="648" y="1202"/>
                </a:cubicBezTo>
                <a:cubicBezTo>
                  <a:pt x="648" y="1202"/>
                  <a:pt x="648" y="1202"/>
                  <a:pt x="618" y="1182"/>
                </a:cubicBezTo>
                <a:cubicBezTo>
                  <a:pt x="618" y="1182"/>
                  <a:pt x="618" y="1182"/>
                  <a:pt x="583" y="1202"/>
                </a:cubicBezTo>
                <a:cubicBezTo>
                  <a:pt x="583" y="1202"/>
                  <a:pt x="583" y="1202"/>
                  <a:pt x="517" y="1242"/>
                </a:cubicBezTo>
                <a:cubicBezTo>
                  <a:pt x="517" y="1242"/>
                  <a:pt x="517" y="1242"/>
                  <a:pt x="467" y="1182"/>
                </a:cubicBezTo>
                <a:cubicBezTo>
                  <a:pt x="467" y="1182"/>
                  <a:pt x="467" y="1182"/>
                  <a:pt x="447" y="1151"/>
                </a:cubicBezTo>
                <a:cubicBezTo>
                  <a:pt x="447" y="1151"/>
                  <a:pt x="447" y="1151"/>
                  <a:pt x="407" y="1161"/>
                </a:cubicBezTo>
                <a:cubicBezTo>
                  <a:pt x="407" y="1161"/>
                  <a:pt x="407" y="1161"/>
                  <a:pt x="331" y="1182"/>
                </a:cubicBezTo>
                <a:cubicBezTo>
                  <a:pt x="331" y="1182"/>
                  <a:pt x="331" y="1182"/>
                  <a:pt x="306" y="1111"/>
                </a:cubicBezTo>
                <a:cubicBezTo>
                  <a:pt x="306" y="1111"/>
                  <a:pt x="306" y="1111"/>
                  <a:pt x="291" y="1070"/>
                </a:cubicBezTo>
                <a:cubicBezTo>
                  <a:pt x="291" y="1070"/>
                  <a:pt x="291" y="1070"/>
                  <a:pt x="251" y="1070"/>
                </a:cubicBezTo>
                <a:cubicBezTo>
                  <a:pt x="251" y="1070"/>
                  <a:pt x="251" y="1070"/>
                  <a:pt x="176" y="1065"/>
                </a:cubicBezTo>
                <a:cubicBezTo>
                  <a:pt x="176" y="1065"/>
                  <a:pt x="176" y="1065"/>
                  <a:pt x="171" y="990"/>
                </a:cubicBezTo>
                <a:cubicBezTo>
                  <a:pt x="171" y="990"/>
                  <a:pt x="171" y="990"/>
                  <a:pt x="171" y="949"/>
                </a:cubicBezTo>
                <a:cubicBezTo>
                  <a:pt x="171" y="949"/>
                  <a:pt x="171" y="949"/>
                  <a:pt x="130" y="934"/>
                </a:cubicBezTo>
                <a:cubicBezTo>
                  <a:pt x="130" y="934"/>
                  <a:pt x="130" y="934"/>
                  <a:pt x="60" y="904"/>
                </a:cubicBezTo>
                <a:cubicBezTo>
                  <a:pt x="60" y="904"/>
                  <a:pt x="60" y="904"/>
                  <a:pt x="80" y="828"/>
                </a:cubicBezTo>
                <a:cubicBezTo>
                  <a:pt x="80" y="828"/>
                  <a:pt x="80" y="828"/>
                  <a:pt x="90" y="793"/>
                </a:cubicBezTo>
                <a:cubicBezTo>
                  <a:pt x="90" y="793"/>
                  <a:pt x="90" y="793"/>
                  <a:pt x="60" y="767"/>
                </a:cubicBezTo>
                <a:cubicBezTo>
                  <a:pt x="60" y="767"/>
                  <a:pt x="60" y="767"/>
                  <a:pt x="0" y="717"/>
                </a:cubicBezTo>
                <a:cubicBezTo>
                  <a:pt x="0" y="717"/>
                  <a:pt x="0" y="717"/>
                  <a:pt x="45" y="651"/>
                </a:cubicBezTo>
                <a:cubicBezTo>
                  <a:pt x="45" y="651"/>
                  <a:pt x="45" y="651"/>
                  <a:pt x="65" y="621"/>
                </a:cubicBezTo>
                <a:cubicBezTo>
                  <a:pt x="65" y="621"/>
                  <a:pt x="65" y="621"/>
                  <a:pt x="45" y="586"/>
                </a:cubicBezTo>
                <a:cubicBezTo>
                  <a:pt x="45" y="586"/>
                  <a:pt x="45" y="586"/>
                  <a:pt x="5" y="520"/>
                </a:cubicBezTo>
                <a:cubicBezTo>
                  <a:pt x="5" y="520"/>
                  <a:pt x="5" y="520"/>
                  <a:pt x="65" y="475"/>
                </a:cubicBezTo>
                <a:cubicBezTo>
                  <a:pt x="65" y="475"/>
                  <a:pt x="65" y="475"/>
                  <a:pt x="95" y="444"/>
                </a:cubicBezTo>
                <a:cubicBezTo>
                  <a:pt x="95" y="444"/>
                  <a:pt x="95" y="444"/>
                  <a:pt x="85" y="409"/>
                </a:cubicBezTo>
                <a:cubicBezTo>
                  <a:pt x="85" y="409"/>
                  <a:pt x="85" y="409"/>
                  <a:pt x="65" y="333"/>
                </a:cubicBezTo>
                <a:cubicBezTo>
                  <a:pt x="65" y="333"/>
                  <a:pt x="65" y="333"/>
                  <a:pt x="135" y="308"/>
                </a:cubicBezTo>
                <a:cubicBezTo>
                  <a:pt x="135" y="308"/>
                  <a:pt x="135" y="308"/>
                  <a:pt x="176" y="293"/>
                </a:cubicBezTo>
                <a:cubicBezTo>
                  <a:pt x="176" y="293"/>
                  <a:pt x="176" y="293"/>
                  <a:pt x="176" y="252"/>
                </a:cubicBezTo>
                <a:cubicBezTo>
                  <a:pt x="176" y="252"/>
                  <a:pt x="176" y="252"/>
                  <a:pt x="181" y="177"/>
                </a:cubicBezTo>
                <a:cubicBezTo>
                  <a:pt x="181" y="177"/>
                  <a:pt x="181" y="177"/>
                  <a:pt x="256" y="172"/>
                </a:cubicBezTo>
                <a:cubicBezTo>
                  <a:pt x="256" y="172"/>
                  <a:pt x="256" y="172"/>
                  <a:pt x="296" y="172"/>
                </a:cubicBezTo>
                <a:cubicBezTo>
                  <a:pt x="296" y="172"/>
                  <a:pt x="296" y="172"/>
                  <a:pt x="311" y="131"/>
                </a:cubicBezTo>
                <a:cubicBezTo>
                  <a:pt x="311" y="131"/>
                  <a:pt x="311" y="131"/>
                  <a:pt x="341" y="61"/>
                </a:cubicBezTo>
                <a:cubicBezTo>
                  <a:pt x="341" y="61"/>
                  <a:pt x="341" y="61"/>
                  <a:pt x="412" y="81"/>
                </a:cubicBezTo>
                <a:cubicBezTo>
                  <a:pt x="412" y="81"/>
                  <a:pt x="412" y="81"/>
                  <a:pt x="452" y="91"/>
                </a:cubicBezTo>
                <a:cubicBezTo>
                  <a:pt x="452" y="91"/>
                  <a:pt x="452" y="91"/>
                  <a:pt x="477" y="61"/>
                </a:cubicBezTo>
                <a:cubicBezTo>
                  <a:pt x="477" y="61"/>
                  <a:pt x="477" y="61"/>
                  <a:pt x="527" y="0"/>
                </a:cubicBezTo>
                <a:cubicBezTo>
                  <a:pt x="527" y="0"/>
                  <a:pt x="527" y="0"/>
                  <a:pt x="588" y="45"/>
                </a:cubicBezTo>
                <a:cubicBezTo>
                  <a:pt x="588" y="45"/>
                  <a:pt x="588" y="45"/>
                  <a:pt x="623" y="66"/>
                </a:cubicBezTo>
                <a:cubicBezTo>
                  <a:pt x="623" y="66"/>
                  <a:pt x="623" y="66"/>
                  <a:pt x="658" y="45"/>
                </a:cubicBezTo>
                <a:cubicBezTo>
                  <a:pt x="658" y="45"/>
                  <a:pt x="658" y="45"/>
                  <a:pt x="718" y="0"/>
                </a:cubicBezTo>
                <a:cubicBezTo>
                  <a:pt x="718" y="0"/>
                  <a:pt x="718" y="0"/>
                  <a:pt x="769" y="61"/>
                </a:cubicBezTo>
                <a:cubicBezTo>
                  <a:pt x="769" y="61"/>
                  <a:pt x="769" y="61"/>
                  <a:pt x="794" y="91"/>
                </a:cubicBezTo>
                <a:cubicBezTo>
                  <a:pt x="794" y="91"/>
                  <a:pt x="794" y="91"/>
                  <a:pt x="834" y="81"/>
                </a:cubicBezTo>
                <a:cubicBezTo>
                  <a:pt x="834" y="81"/>
                  <a:pt x="834" y="81"/>
                  <a:pt x="904" y="66"/>
                </a:cubicBezTo>
                <a:cubicBezTo>
                  <a:pt x="904" y="66"/>
                  <a:pt x="904" y="66"/>
                  <a:pt x="934" y="136"/>
                </a:cubicBezTo>
                <a:cubicBezTo>
                  <a:pt x="934" y="136"/>
                  <a:pt x="934" y="136"/>
                  <a:pt x="945" y="172"/>
                </a:cubicBezTo>
                <a:cubicBezTo>
                  <a:pt x="945" y="172"/>
                  <a:pt x="945" y="172"/>
                  <a:pt x="990" y="177"/>
                </a:cubicBezTo>
                <a:cubicBezTo>
                  <a:pt x="990" y="177"/>
                  <a:pt x="990" y="177"/>
                  <a:pt x="1065" y="182"/>
                </a:cubicBezTo>
                <a:cubicBezTo>
                  <a:pt x="1065" y="182"/>
                  <a:pt x="1065" y="182"/>
                  <a:pt x="1065" y="258"/>
                </a:cubicBezTo>
                <a:cubicBezTo>
                  <a:pt x="1065" y="258"/>
                  <a:pt x="1065" y="258"/>
                  <a:pt x="1070" y="298"/>
                </a:cubicBezTo>
                <a:cubicBezTo>
                  <a:pt x="1070" y="298"/>
                  <a:pt x="1070" y="298"/>
                  <a:pt x="1105" y="313"/>
                </a:cubicBezTo>
                <a:cubicBezTo>
                  <a:pt x="1105" y="313"/>
                  <a:pt x="1105" y="313"/>
                  <a:pt x="1176" y="338"/>
                </a:cubicBezTo>
                <a:cubicBezTo>
                  <a:pt x="1176" y="338"/>
                  <a:pt x="1176" y="338"/>
                  <a:pt x="1156" y="414"/>
                </a:cubicBezTo>
                <a:cubicBezTo>
                  <a:pt x="1156" y="414"/>
                  <a:pt x="1156" y="414"/>
                  <a:pt x="1146" y="454"/>
                </a:cubicBezTo>
                <a:cubicBezTo>
                  <a:pt x="1146" y="454"/>
                  <a:pt x="1146" y="454"/>
                  <a:pt x="1176" y="480"/>
                </a:cubicBezTo>
                <a:cubicBezTo>
                  <a:pt x="1176" y="480"/>
                  <a:pt x="1176" y="480"/>
                  <a:pt x="1236" y="530"/>
                </a:cubicBezTo>
                <a:cubicBezTo>
                  <a:pt x="1236" y="530"/>
                  <a:pt x="1236" y="530"/>
                  <a:pt x="1196" y="591"/>
                </a:cubicBezTo>
                <a:cubicBezTo>
                  <a:pt x="1196" y="591"/>
                  <a:pt x="1196" y="591"/>
                  <a:pt x="1171" y="626"/>
                </a:cubicBezTo>
                <a:close/>
                <a:moveTo>
                  <a:pt x="613" y="1055"/>
                </a:moveTo>
                <a:cubicBezTo>
                  <a:pt x="849" y="1055"/>
                  <a:pt x="1040" y="858"/>
                  <a:pt x="1040" y="621"/>
                </a:cubicBezTo>
                <a:cubicBezTo>
                  <a:pt x="1040" y="379"/>
                  <a:pt x="849" y="182"/>
                  <a:pt x="613" y="182"/>
                </a:cubicBezTo>
                <a:cubicBezTo>
                  <a:pt x="372" y="182"/>
                  <a:pt x="181" y="379"/>
                  <a:pt x="181" y="621"/>
                </a:cubicBezTo>
                <a:cubicBezTo>
                  <a:pt x="181" y="858"/>
                  <a:pt x="372" y="1055"/>
                  <a:pt x="613" y="1055"/>
                </a:cubicBezTo>
                <a:close/>
                <a:moveTo>
                  <a:pt x="241" y="621"/>
                </a:moveTo>
                <a:cubicBezTo>
                  <a:pt x="241" y="823"/>
                  <a:pt x="407" y="990"/>
                  <a:pt x="613" y="990"/>
                </a:cubicBezTo>
                <a:cubicBezTo>
                  <a:pt x="814" y="990"/>
                  <a:pt x="980" y="823"/>
                  <a:pt x="980" y="621"/>
                </a:cubicBezTo>
                <a:cubicBezTo>
                  <a:pt x="980" y="414"/>
                  <a:pt x="814" y="247"/>
                  <a:pt x="613" y="247"/>
                </a:cubicBezTo>
                <a:cubicBezTo>
                  <a:pt x="407" y="247"/>
                  <a:pt x="241" y="414"/>
                  <a:pt x="241" y="621"/>
                </a:cubicBezTo>
                <a:close/>
              </a:path>
            </a:pathLst>
          </a:custGeom>
          <a:noFill/>
          <a:ln w="19050">
            <a:solidFill>
              <a:schemeClr val="bg1"/>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74746"/>
              </a:solidFill>
              <a:effectLst/>
              <a:uLnTx/>
              <a:uFillTx/>
              <a:latin typeface="Arial"/>
              <a:ea typeface="+mn-ea"/>
              <a:cs typeface="+mn-cs"/>
            </a:endParaRPr>
          </a:p>
        </p:txBody>
      </p:sp>
      <p:sp>
        <p:nvSpPr>
          <p:cNvPr id="58" name="Rectangle 57">
            <a:extLst>
              <a:ext uri="{FF2B5EF4-FFF2-40B4-BE49-F238E27FC236}">
                <a16:creationId xmlns:a16="http://schemas.microsoft.com/office/drawing/2014/main" id="{32326E5E-C03A-413F-A73F-FA142F6EFE60}"/>
              </a:ext>
            </a:extLst>
          </p:cNvPr>
          <p:cNvSpPr/>
          <p:nvPr/>
        </p:nvSpPr>
        <p:spPr>
          <a:xfrm>
            <a:off x="12922906" y="3562165"/>
            <a:ext cx="1779245" cy="1779245"/>
          </a:xfrm>
          <a:prstGeom prst="rect">
            <a:avLst/>
          </a:prstGeom>
          <a:noFill/>
          <a:ln w="38100">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a:ea typeface="+mn-ea"/>
                <a:cs typeface="+mn-cs"/>
              </a:rPr>
              <a:t>Silos </a:t>
            </a:r>
            <a:br>
              <a:rPr kumimoji="0" lang="en-US" sz="1800" b="0" i="0" u="none" strike="noStrike" kern="1200" cap="none" spc="0" normalizeH="0" baseline="0" noProof="0" dirty="0">
                <a:ln>
                  <a:noFill/>
                </a:ln>
                <a:solidFill>
                  <a:prstClr val="white"/>
                </a:solidFill>
                <a:effectLst/>
                <a:uLnTx/>
                <a:uFillTx/>
                <a:latin typeface="Arial"/>
                <a:ea typeface="+mn-ea"/>
                <a:cs typeface="+mn-cs"/>
              </a:rPr>
            </a:br>
            <a:r>
              <a:rPr kumimoji="0" lang="en-US" sz="1800" b="0" i="0" u="none" strike="noStrike" kern="1200" cap="none" spc="0" normalizeH="0" baseline="0" noProof="0" dirty="0">
                <a:ln>
                  <a:noFill/>
                </a:ln>
                <a:solidFill>
                  <a:prstClr val="white"/>
                </a:solidFill>
                <a:effectLst/>
                <a:uLnTx/>
                <a:uFillTx/>
                <a:latin typeface="Arial"/>
                <a:ea typeface="+mn-ea"/>
                <a:cs typeface="+mn-cs"/>
              </a:rPr>
              <a:t>Project to Product</a:t>
            </a:r>
          </a:p>
        </p:txBody>
      </p:sp>
      <p:grpSp>
        <p:nvGrpSpPr>
          <p:cNvPr id="59" name="Group 58">
            <a:extLst>
              <a:ext uri="{FF2B5EF4-FFF2-40B4-BE49-F238E27FC236}">
                <a16:creationId xmlns:a16="http://schemas.microsoft.com/office/drawing/2014/main" id="{B57817CB-D980-46ED-90A6-B48236098158}"/>
              </a:ext>
            </a:extLst>
          </p:cNvPr>
          <p:cNvGrpSpPr/>
          <p:nvPr/>
        </p:nvGrpSpPr>
        <p:grpSpPr>
          <a:xfrm>
            <a:off x="13411271" y="2993618"/>
            <a:ext cx="843788" cy="778391"/>
            <a:chOff x="4221704" y="1791782"/>
            <a:chExt cx="700593" cy="646294"/>
          </a:xfrm>
        </p:grpSpPr>
        <p:sp>
          <p:nvSpPr>
            <p:cNvPr id="60" name="Freeform 25">
              <a:extLst>
                <a:ext uri="{FF2B5EF4-FFF2-40B4-BE49-F238E27FC236}">
                  <a16:creationId xmlns:a16="http://schemas.microsoft.com/office/drawing/2014/main" id="{54DDCDB3-F375-46DC-945F-F54FF90727E7}"/>
                </a:ext>
              </a:extLst>
            </p:cNvPr>
            <p:cNvSpPr>
              <a:spLocks/>
            </p:cNvSpPr>
            <p:nvPr/>
          </p:nvSpPr>
          <p:spPr bwMode="auto">
            <a:xfrm>
              <a:off x="4346088" y="2191249"/>
              <a:ext cx="450441" cy="246827"/>
            </a:xfrm>
            <a:custGeom>
              <a:avLst/>
              <a:gdLst>
                <a:gd name="T0" fmla="*/ 0 w 1626"/>
                <a:gd name="T1" fmla="*/ 38 h 891"/>
                <a:gd name="T2" fmla="*/ 0 w 1626"/>
                <a:gd name="T3" fmla="*/ 351 h 891"/>
                <a:gd name="T4" fmla="*/ 810 w 1626"/>
                <a:gd name="T5" fmla="*/ 891 h 891"/>
                <a:gd name="T6" fmla="*/ 1626 w 1626"/>
                <a:gd name="T7" fmla="*/ 351 h 891"/>
                <a:gd name="T8" fmla="*/ 1626 w 1626"/>
                <a:gd name="T9" fmla="*/ 0 h 891"/>
              </a:gdLst>
              <a:ahLst/>
              <a:cxnLst>
                <a:cxn ang="0">
                  <a:pos x="T0" y="T1"/>
                </a:cxn>
                <a:cxn ang="0">
                  <a:pos x="T2" y="T3"/>
                </a:cxn>
                <a:cxn ang="0">
                  <a:pos x="T4" y="T5"/>
                </a:cxn>
                <a:cxn ang="0">
                  <a:pos x="T6" y="T7"/>
                </a:cxn>
                <a:cxn ang="0">
                  <a:pos x="T8" y="T9"/>
                </a:cxn>
              </a:cxnLst>
              <a:rect l="0" t="0" r="r" b="b"/>
              <a:pathLst>
                <a:path w="1626" h="891">
                  <a:moveTo>
                    <a:pt x="0" y="38"/>
                  </a:moveTo>
                  <a:lnTo>
                    <a:pt x="0" y="351"/>
                  </a:lnTo>
                  <a:lnTo>
                    <a:pt x="810" y="891"/>
                  </a:lnTo>
                  <a:lnTo>
                    <a:pt x="1626" y="351"/>
                  </a:lnTo>
                  <a:lnTo>
                    <a:pt x="1626" y="0"/>
                  </a:lnTo>
                </a:path>
              </a:pathLst>
            </a:custGeom>
            <a:noFill/>
            <a:ln w="19050"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61" name="Line 26">
              <a:extLst>
                <a:ext uri="{FF2B5EF4-FFF2-40B4-BE49-F238E27FC236}">
                  <a16:creationId xmlns:a16="http://schemas.microsoft.com/office/drawing/2014/main" id="{1F3E9B1D-4A71-4ACC-89CB-924A0B81DE4F}"/>
                </a:ext>
              </a:extLst>
            </p:cNvPr>
            <p:cNvSpPr>
              <a:spLocks noChangeShapeType="1"/>
            </p:cNvSpPr>
            <p:nvPr/>
          </p:nvSpPr>
          <p:spPr bwMode="auto">
            <a:xfrm flipH="1" flipV="1">
              <a:off x="4568815" y="2176289"/>
              <a:ext cx="1662" cy="261787"/>
            </a:xfrm>
            <a:prstGeom prst="line">
              <a:avLst/>
            </a:prstGeom>
            <a:noFill/>
            <a:ln w="1905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62" name="Freeform 34">
              <a:extLst>
                <a:ext uri="{FF2B5EF4-FFF2-40B4-BE49-F238E27FC236}">
                  <a16:creationId xmlns:a16="http://schemas.microsoft.com/office/drawing/2014/main" id="{1BB48EEE-54DD-4F23-9FA4-D91C53858AAC}"/>
                </a:ext>
              </a:extLst>
            </p:cNvPr>
            <p:cNvSpPr>
              <a:spLocks/>
            </p:cNvSpPr>
            <p:nvPr/>
          </p:nvSpPr>
          <p:spPr bwMode="auto">
            <a:xfrm>
              <a:off x="4221704" y="1791782"/>
              <a:ext cx="700593" cy="466784"/>
            </a:xfrm>
            <a:custGeom>
              <a:avLst/>
              <a:gdLst>
                <a:gd name="T0" fmla="*/ 1708 w 2529"/>
                <a:gd name="T1" fmla="*/ 0 h 1685"/>
                <a:gd name="T2" fmla="*/ 0 w 2529"/>
                <a:gd name="T3" fmla="*/ 1134 h 1685"/>
                <a:gd name="T4" fmla="*/ 805 w 2529"/>
                <a:gd name="T5" fmla="*/ 1685 h 1685"/>
                <a:gd name="T6" fmla="*/ 1253 w 2529"/>
                <a:gd name="T7" fmla="*/ 1388 h 1685"/>
                <a:gd name="T8" fmla="*/ 2529 w 2529"/>
                <a:gd name="T9" fmla="*/ 540 h 1685"/>
                <a:gd name="T10" fmla="*/ 1708 w 2529"/>
                <a:gd name="T11" fmla="*/ 0 h 1685"/>
              </a:gdLst>
              <a:ahLst/>
              <a:cxnLst>
                <a:cxn ang="0">
                  <a:pos x="T0" y="T1"/>
                </a:cxn>
                <a:cxn ang="0">
                  <a:pos x="T2" y="T3"/>
                </a:cxn>
                <a:cxn ang="0">
                  <a:pos x="T4" y="T5"/>
                </a:cxn>
                <a:cxn ang="0">
                  <a:pos x="T6" y="T7"/>
                </a:cxn>
                <a:cxn ang="0">
                  <a:pos x="T8" y="T9"/>
                </a:cxn>
                <a:cxn ang="0">
                  <a:pos x="T10" y="T11"/>
                </a:cxn>
              </a:cxnLst>
              <a:rect l="0" t="0" r="r" b="b"/>
              <a:pathLst>
                <a:path w="2529" h="1685">
                  <a:moveTo>
                    <a:pt x="1708" y="0"/>
                  </a:moveTo>
                  <a:lnTo>
                    <a:pt x="0" y="1134"/>
                  </a:lnTo>
                  <a:lnTo>
                    <a:pt x="805" y="1685"/>
                  </a:lnTo>
                  <a:lnTo>
                    <a:pt x="1253" y="1388"/>
                  </a:lnTo>
                  <a:lnTo>
                    <a:pt x="2529" y="540"/>
                  </a:lnTo>
                  <a:lnTo>
                    <a:pt x="1708" y="0"/>
                  </a:lnTo>
                  <a:close/>
                </a:path>
              </a:pathLst>
            </a:custGeom>
            <a:noFill/>
            <a:ln w="19050"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63" name="Freeform 35">
              <a:extLst>
                <a:ext uri="{FF2B5EF4-FFF2-40B4-BE49-F238E27FC236}">
                  <a16:creationId xmlns:a16="http://schemas.microsoft.com/office/drawing/2014/main" id="{1D2C3241-76FF-4D50-90CF-F7D93F79949C}"/>
                </a:ext>
              </a:extLst>
            </p:cNvPr>
            <p:cNvSpPr>
              <a:spLocks/>
            </p:cNvSpPr>
            <p:nvPr/>
          </p:nvSpPr>
          <p:spPr bwMode="auto">
            <a:xfrm>
              <a:off x="4221704" y="1791782"/>
              <a:ext cx="700593" cy="466784"/>
            </a:xfrm>
            <a:custGeom>
              <a:avLst/>
              <a:gdLst>
                <a:gd name="T0" fmla="*/ 0 w 2529"/>
                <a:gd name="T1" fmla="*/ 551 h 1685"/>
                <a:gd name="T2" fmla="*/ 1692 w 2529"/>
                <a:gd name="T3" fmla="*/ 1685 h 1685"/>
                <a:gd name="T4" fmla="*/ 2529 w 2529"/>
                <a:gd name="T5" fmla="*/ 1151 h 1685"/>
                <a:gd name="T6" fmla="*/ 811 w 2529"/>
                <a:gd name="T7" fmla="*/ 0 h 1685"/>
                <a:gd name="T8" fmla="*/ 0 w 2529"/>
                <a:gd name="T9" fmla="*/ 551 h 1685"/>
              </a:gdLst>
              <a:ahLst/>
              <a:cxnLst>
                <a:cxn ang="0">
                  <a:pos x="T0" y="T1"/>
                </a:cxn>
                <a:cxn ang="0">
                  <a:pos x="T2" y="T3"/>
                </a:cxn>
                <a:cxn ang="0">
                  <a:pos x="T4" y="T5"/>
                </a:cxn>
                <a:cxn ang="0">
                  <a:pos x="T6" y="T7"/>
                </a:cxn>
                <a:cxn ang="0">
                  <a:pos x="T8" y="T9"/>
                </a:cxn>
              </a:cxnLst>
              <a:rect l="0" t="0" r="r" b="b"/>
              <a:pathLst>
                <a:path w="2529" h="1685">
                  <a:moveTo>
                    <a:pt x="0" y="551"/>
                  </a:moveTo>
                  <a:lnTo>
                    <a:pt x="1692" y="1685"/>
                  </a:lnTo>
                  <a:lnTo>
                    <a:pt x="2529" y="1151"/>
                  </a:lnTo>
                  <a:lnTo>
                    <a:pt x="811" y="0"/>
                  </a:lnTo>
                  <a:lnTo>
                    <a:pt x="0" y="551"/>
                  </a:lnTo>
                  <a:close/>
                </a:path>
              </a:pathLst>
            </a:custGeom>
            <a:noFill/>
            <a:ln w="19050"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grpSp>
      <p:sp>
        <p:nvSpPr>
          <p:cNvPr id="64" name="Rectangle 63">
            <a:extLst>
              <a:ext uri="{FF2B5EF4-FFF2-40B4-BE49-F238E27FC236}">
                <a16:creationId xmlns:a16="http://schemas.microsoft.com/office/drawing/2014/main" id="{7E490B37-7CDF-4FD6-93C5-6822D5CB5D46}"/>
              </a:ext>
            </a:extLst>
          </p:cNvPr>
          <p:cNvSpPr/>
          <p:nvPr/>
        </p:nvSpPr>
        <p:spPr>
          <a:xfrm>
            <a:off x="15093263" y="3562165"/>
            <a:ext cx="1779245" cy="1779245"/>
          </a:xfrm>
          <a:prstGeom prst="rect">
            <a:avLst/>
          </a:prstGeom>
          <a:noFill/>
          <a:ln w="38100">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a:ea typeface="+mn-ea"/>
                <a:cs typeface="+mn-cs"/>
              </a:rPr>
              <a:t>Capex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a:ea typeface="+mn-ea"/>
                <a:cs typeface="+mn-cs"/>
              </a:rPr>
              <a:t>Versus </a:t>
            </a:r>
            <a:br>
              <a:rPr kumimoji="0" lang="en-US" sz="1800" b="0" i="0" u="none" strike="noStrike" kern="1200" cap="none" spc="0" normalizeH="0" baseline="0" noProof="0" dirty="0">
                <a:ln>
                  <a:noFill/>
                </a:ln>
                <a:solidFill>
                  <a:prstClr val="white"/>
                </a:solidFill>
                <a:effectLst/>
                <a:uLnTx/>
                <a:uFillTx/>
                <a:latin typeface="Arial"/>
                <a:ea typeface="+mn-ea"/>
                <a:cs typeface="+mn-cs"/>
              </a:rPr>
            </a:br>
            <a:r>
              <a:rPr kumimoji="0" lang="en-US" sz="1800" b="0" i="0" u="none" strike="noStrike" kern="1200" cap="none" spc="0" normalizeH="0" baseline="0" noProof="0" dirty="0" err="1">
                <a:ln>
                  <a:noFill/>
                </a:ln>
                <a:solidFill>
                  <a:prstClr val="white"/>
                </a:solidFill>
                <a:effectLst/>
                <a:uLnTx/>
                <a:uFillTx/>
                <a:latin typeface="Arial"/>
                <a:ea typeface="+mn-ea"/>
                <a:cs typeface="+mn-cs"/>
              </a:rPr>
              <a:t>Opex</a:t>
            </a: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grpSp>
        <p:nvGrpSpPr>
          <p:cNvPr id="65" name="Group 42">
            <a:extLst>
              <a:ext uri="{FF2B5EF4-FFF2-40B4-BE49-F238E27FC236}">
                <a16:creationId xmlns:a16="http://schemas.microsoft.com/office/drawing/2014/main" id="{FA43CC74-8643-469E-A4FE-770D9504F67B}"/>
              </a:ext>
            </a:extLst>
          </p:cNvPr>
          <p:cNvGrpSpPr>
            <a:grpSpLocks noChangeAspect="1"/>
          </p:cNvGrpSpPr>
          <p:nvPr/>
        </p:nvGrpSpPr>
        <p:grpSpPr bwMode="auto">
          <a:xfrm>
            <a:off x="15564325" y="3027434"/>
            <a:ext cx="1055117" cy="726211"/>
            <a:chOff x="4740" y="1768"/>
            <a:chExt cx="725" cy="499"/>
          </a:xfrm>
          <a:noFill/>
        </p:grpSpPr>
        <p:sp>
          <p:nvSpPr>
            <p:cNvPr id="66" name="Freeform 45">
              <a:extLst>
                <a:ext uri="{FF2B5EF4-FFF2-40B4-BE49-F238E27FC236}">
                  <a16:creationId xmlns:a16="http://schemas.microsoft.com/office/drawing/2014/main" id="{C3593B1A-28B4-4247-AF46-C32C4E4108D6}"/>
                </a:ext>
              </a:extLst>
            </p:cNvPr>
            <p:cNvSpPr>
              <a:spLocks/>
            </p:cNvSpPr>
            <p:nvPr/>
          </p:nvSpPr>
          <p:spPr bwMode="auto">
            <a:xfrm>
              <a:off x="4966" y="1768"/>
              <a:ext cx="499" cy="459"/>
            </a:xfrm>
            <a:custGeom>
              <a:avLst/>
              <a:gdLst>
                <a:gd name="T0" fmla="*/ 339 w 499"/>
                <a:gd name="T1" fmla="*/ 24 h 459"/>
                <a:gd name="T2" fmla="*/ 0 w 499"/>
                <a:gd name="T3" fmla="*/ 459 h 459"/>
                <a:gd name="T4" fmla="*/ 499 w 499"/>
                <a:gd name="T5" fmla="*/ 249 h 459"/>
                <a:gd name="T6" fmla="*/ 394 w 499"/>
                <a:gd name="T7" fmla="*/ 0 h 459"/>
                <a:gd name="T8" fmla="*/ 339 w 499"/>
                <a:gd name="T9" fmla="*/ 24 h 459"/>
              </a:gdLst>
              <a:ahLst/>
              <a:cxnLst>
                <a:cxn ang="0">
                  <a:pos x="T0" y="T1"/>
                </a:cxn>
                <a:cxn ang="0">
                  <a:pos x="T2" y="T3"/>
                </a:cxn>
                <a:cxn ang="0">
                  <a:pos x="T4" y="T5"/>
                </a:cxn>
                <a:cxn ang="0">
                  <a:pos x="T6" y="T7"/>
                </a:cxn>
                <a:cxn ang="0">
                  <a:pos x="T8" y="T9"/>
                </a:cxn>
              </a:cxnLst>
              <a:rect l="0" t="0" r="r" b="b"/>
              <a:pathLst>
                <a:path w="499" h="459">
                  <a:moveTo>
                    <a:pt x="339" y="24"/>
                  </a:moveTo>
                  <a:lnTo>
                    <a:pt x="0" y="459"/>
                  </a:lnTo>
                  <a:lnTo>
                    <a:pt x="499" y="249"/>
                  </a:lnTo>
                  <a:lnTo>
                    <a:pt x="394" y="0"/>
                  </a:lnTo>
                  <a:lnTo>
                    <a:pt x="339" y="24"/>
                  </a:lnTo>
                  <a:close/>
                </a:path>
              </a:pathLst>
            </a:custGeom>
            <a:grpFill/>
            <a:ln w="19050" cap="rnd">
              <a:solidFill>
                <a:schemeClr val="tx2"/>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474746"/>
                </a:solidFill>
                <a:effectLst/>
                <a:uLnTx/>
                <a:uFillTx/>
                <a:latin typeface="Arial"/>
                <a:ea typeface="+mn-ea"/>
                <a:cs typeface="+mn-cs"/>
              </a:endParaRPr>
            </a:p>
          </p:txBody>
        </p:sp>
        <p:sp>
          <p:nvSpPr>
            <p:cNvPr id="67" name="Freeform 46">
              <a:extLst>
                <a:ext uri="{FF2B5EF4-FFF2-40B4-BE49-F238E27FC236}">
                  <a16:creationId xmlns:a16="http://schemas.microsoft.com/office/drawing/2014/main" id="{A59E17C1-F880-47F3-8266-790E762C7FB1}"/>
                </a:ext>
              </a:extLst>
            </p:cNvPr>
            <p:cNvSpPr>
              <a:spLocks/>
            </p:cNvSpPr>
            <p:nvPr/>
          </p:nvSpPr>
          <p:spPr bwMode="auto">
            <a:xfrm>
              <a:off x="5305" y="1768"/>
              <a:ext cx="78" cy="68"/>
            </a:xfrm>
            <a:custGeom>
              <a:avLst/>
              <a:gdLst>
                <a:gd name="T0" fmla="*/ 0 w 37"/>
                <a:gd name="T1" fmla="*/ 11 h 32"/>
                <a:gd name="T2" fmla="*/ 15 w 37"/>
                <a:gd name="T3" fmla="*/ 29 h 32"/>
                <a:gd name="T4" fmla="*/ 37 w 37"/>
                <a:gd name="T5" fmla="*/ 26 h 32"/>
                <a:gd name="T6" fmla="*/ 26 w 37"/>
                <a:gd name="T7" fmla="*/ 0 h 32"/>
                <a:gd name="T8" fmla="*/ 0 w 37"/>
                <a:gd name="T9" fmla="*/ 11 h 32"/>
              </a:gdLst>
              <a:ahLst/>
              <a:cxnLst>
                <a:cxn ang="0">
                  <a:pos x="T0" y="T1"/>
                </a:cxn>
                <a:cxn ang="0">
                  <a:pos x="T2" y="T3"/>
                </a:cxn>
                <a:cxn ang="0">
                  <a:pos x="T4" y="T5"/>
                </a:cxn>
                <a:cxn ang="0">
                  <a:pos x="T6" y="T7"/>
                </a:cxn>
                <a:cxn ang="0">
                  <a:pos x="T8" y="T9"/>
                </a:cxn>
              </a:cxnLst>
              <a:rect l="0" t="0" r="r" b="b"/>
              <a:pathLst>
                <a:path w="37" h="32">
                  <a:moveTo>
                    <a:pt x="0" y="11"/>
                  </a:moveTo>
                  <a:cubicBezTo>
                    <a:pt x="2" y="18"/>
                    <a:pt x="7" y="26"/>
                    <a:pt x="15" y="29"/>
                  </a:cubicBezTo>
                  <a:cubicBezTo>
                    <a:pt x="22" y="32"/>
                    <a:pt x="31" y="31"/>
                    <a:pt x="37" y="26"/>
                  </a:cubicBezTo>
                  <a:cubicBezTo>
                    <a:pt x="26" y="0"/>
                    <a:pt x="26" y="0"/>
                    <a:pt x="26" y="0"/>
                  </a:cubicBezTo>
                  <a:lnTo>
                    <a:pt x="0" y="11"/>
                  </a:lnTo>
                  <a:close/>
                </a:path>
              </a:pathLst>
            </a:custGeom>
            <a:grpFill/>
            <a:ln w="19050" cap="rnd">
              <a:solidFill>
                <a:schemeClr val="tx2"/>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74746"/>
                </a:solidFill>
                <a:effectLst/>
                <a:uLnTx/>
                <a:uFillTx/>
                <a:latin typeface="Arial"/>
                <a:ea typeface="+mn-ea"/>
                <a:cs typeface="+mn-cs"/>
              </a:endParaRPr>
            </a:p>
          </p:txBody>
        </p:sp>
        <p:sp>
          <p:nvSpPr>
            <p:cNvPr id="68" name="Freeform 47">
              <a:extLst>
                <a:ext uri="{FF2B5EF4-FFF2-40B4-BE49-F238E27FC236}">
                  <a16:creationId xmlns:a16="http://schemas.microsoft.com/office/drawing/2014/main" id="{0F07EB75-C0C5-497C-BBC8-7980B233738F}"/>
                </a:ext>
              </a:extLst>
            </p:cNvPr>
            <p:cNvSpPr>
              <a:spLocks/>
            </p:cNvSpPr>
            <p:nvPr/>
          </p:nvSpPr>
          <p:spPr bwMode="auto">
            <a:xfrm>
              <a:off x="5398" y="1962"/>
              <a:ext cx="67" cy="78"/>
            </a:xfrm>
            <a:custGeom>
              <a:avLst/>
              <a:gdLst>
                <a:gd name="T0" fmla="*/ 6 w 32"/>
                <a:gd name="T1" fmla="*/ 37 h 37"/>
                <a:gd name="T2" fmla="*/ 3 w 32"/>
                <a:gd name="T3" fmla="*/ 14 h 37"/>
                <a:gd name="T4" fmla="*/ 21 w 32"/>
                <a:gd name="T5" fmla="*/ 0 h 37"/>
                <a:gd name="T6" fmla="*/ 32 w 32"/>
                <a:gd name="T7" fmla="*/ 26 h 37"/>
                <a:gd name="T8" fmla="*/ 6 w 32"/>
                <a:gd name="T9" fmla="*/ 37 h 37"/>
              </a:gdLst>
              <a:ahLst/>
              <a:cxnLst>
                <a:cxn ang="0">
                  <a:pos x="T0" y="T1"/>
                </a:cxn>
                <a:cxn ang="0">
                  <a:pos x="T2" y="T3"/>
                </a:cxn>
                <a:cxn ang="0">
                  <a:pos x="T4" y="T5"/>
                </a:cxn>
                <a:cxn ang="0">
                  <a:pos x="T6" y="T7"/>
                </a:cxn>
                <a:cxn ang="0">
                  <a:pos x="T8" y="T9"/>
                </a:cxn>
              </a:cxnLst>
              <a:rect l="0" t="0" r="r" b="b"/>
              <a:pathLst>
                <a:path w="32" h="37">
                  <a:moveTo>
                    <a:pt x="6" y="37"/>
                  </a:moveTo>
                  <a:cubicBezTo>
                    <a:pt x="2" y="31"/>
                    <a:pt x="0" y="21"/>
                    <a:pt x="3" y="14"/>
                  </a:cubicBezTo>
                  <a:cubicBezTo>
                    <a:pt x="6" y="6"/>
                    <a:pt x="13" y="1"/>
                    <a:pt x="21" y="0"/>
                  </a:cubicBezTo>
                  <a:cubicBezTo>
                    <a:pt x="32" y="26"/>
                    <a:pt x="32" y="26"/>
                    <a:pt x="32" y="26"/>
                  </a:cubicBezTo>
                  <a:lnTo>
                    <a:pt x="6" y="37"/>
                  </a:lnTo>
                  <a:close/>
                </a:path>
              </a:pathLst>
            </a:custGeom>
            <a:grpFill/>
            <a:ln w="19050" cap="rnd">
              <a:solidFill>
                <a:schemeClr val="tx2"/>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74746"/>
                </a:solidFill>
                <a:effectLst/>
                <a:uLnTx/>
                <a:uFillTx/>
                <a:latin typeface="Arial"/>
                <a:ea typeface="+mn-ea"/>
                <a:cs typeface="+mn-cs"/>
              </a:endParaRPr>
            </a:p>
          </p:txBody>
        </p:sp>
        <p:sp>
          <p:nvSpPr>
            <p:cNvPr id="69" name="Freeform 48">
              <a:extLst>
                <a:ext uri="{FF2B5EF4-FFF2-40B4-BE49-F238E27FC236}">
                  <a16:creationId xmlns:a16="http://schemas.microsoft.com/office/drawing/2014/main" id="{62A25FFD-5D38-4A09-99BA-3FBFFD2EFB77}"/>
                </a:ext>
              </a:extLst>
            </p:cNvPr>
            <p:cNvSpPr>
              <a:spLocks/>
            </p:cNvSpPr>
            <p:nvPr/>
          </p:nvSpPr>
          <p:spPr bwMode="auto">
            <a:xfrm>
              <a:off x="5083" y="1941"/>
              <a:ext cx="151" cy="162"/>
            </a:xfrm>
            <a:custGeom>
              <a:avLst/>
              <a:gdLst>
                <a:gd name="T0" fmla="*/ 0 w 72"/>
                <a:gd name="T1" fmla="*/ 65 h 77"/>
                <a:gd name="T2" fmla="*/ 41 w 72"/>
                <a:gd name="T3" fmla="*/ 71 h 77"/>
                <a:gd name="T4" fmla="*/ 63 w 72"/>
                <a:gd name="T5" fmla="*/ 17 h 77"/>
                <a:gd name="T6" fmla="*/ 50 w 72"/>
                <a:gd name="T7" fmla="*/ 0 h 77"/>
                <a:gd name="T8" fmla="*/ 0 w 72"/>
                <a:gd name="T9" fmla="*/ 65 h 77"/>
              </a:gdLst>
              <a:ahLst/>
              <a:cxnLst>
                <a:cxn ang="0">
                  <a:pos x="T0" y="T1"/>
                </a:cxn>
                <a:cxn ang="0">
                  <a:pos x="T2" y="T3"/>
                </a:cxn>
                <a:cxn ang="0">
                  <a:pos x="T4" y="T5"/>
                </a:cxn>
                <a:cxn ang="0">
                  <a:pos x="T6" y="T7"/>
                </a:cxn>
                <a:cxn ang="0">
                  <a:pos x="T8" y="T9"/>
                </a:cxn>
              </a:cxnLst>
              <a:rect l="0" t="0" r="r" b="b"/>
              <a:pathLst>
                <a:path w="72" h="77">
                  <a:moveTo>
                    <a:pt x="0" y="65"/>
                  </a:moveTo>
                  <a:cubicBezTo>
                    <a:pt x="11" y="74"/>
                    <a:pt x="27" y="77"/>
                    <a:pt x="41" y="71"/>
                  </a:cubicBezTo>
                  <a:cubicBezTo>
                    <a:pt x="62" y="62"/>
                    <a:pt x="72" y="38"/>
                    <a:pt x="63" y="17"/>
                  </a:cubicBezTo>
                  <a:cubicBezTo>
                    <a:pt x="60" y="10"/>
                    <a:pt x="56" y="4"/>
                    <a:pt x="50" y="0"/>
                  </a:cubicBezTo>
                  <a:lnTo>
                    <a:pt x="0" y="65"/>
                  </a:lnTo>
                  <a:close/>
                </a:path>
              </a:pathLst>
            </a:custGeom>
            <a:grpFill/>
            <a:ln w="19050" cap="rnd">
              <a:solidFill>
                <a:schemeClr val="tx2"/>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74746"/>
                </a:solidFill>
                <a:effectLst/>
                <a:uLnTx/>
                <a:uFillTx/>
                <a:latin typeface="Arial"/>
                <a:ea typeface="+mn-ea"/>
                <a:cs typeface="+mn-cs"/>
              </a:endParaRPr>
            </a:p>
          </p:txBody>
        </p:sp>
        <p:sp>
          <p:nvSpPr>
            <p:cNvPr id="70" name="Freeform 49">
              <a:extLst>
                <a:ext uri="{FF2B5EF4-FFF2-40B4-BE49-F238E27FC236}">
                  <a16:creationId xmlns:a16="http://schemas.microsoft.com/office/drawing/2014/main" id="{5F535D87-762E-453A-840C-6DD8E7D34693}"/>
                </a:ext>
              </a:extLst>
            </p:cNvPr>
            <p:cNvSpPr>
              <a:spLocks/>
            </p:cNvSpPr>
            <p:nvPr/>
          </p:nvSpPr>
          <p:spPr bwMode="auto">
            <a:xfrm>
              <a:off x="4740" y="1785"/>
              <a:ext cx="484" cy="482"/>
            </a:xfrm>
            <a:custGeom>
              <a:avLst/>
              <a:gdLst>
                <a:gd name="T0" fmla="*/ 174 w 484"/>
                <a:gd name="T1" fmla="*/ 457 h 482"/>
                <a:gd name="T2" fmla="*/ 484 w 484"/>
                <a:gd name="T3" fmla="*/ 0 h 482"/>
                <a:gd name="T4" fmla="*/ 0 w 484"/>
                <a:gd name="T5" fmla="*/ 242 h 482"/>
                <a:gd name="T6" fmla="*/ 119 w 484"/>
                <a:gd name="T7" fmla="*/ 482 h 482"/>
                <a:gd name="T8" fmla="*/ 174 w 484"/>
                <a:gd name="T9" fmla="*/ 457 h 482"/>
              </a:gdLst>
              <a:ahLst/>
              <a:cxnLst>
                <a:cxn ang="0">
                  <a:pos x="T0" y="T1"/>
                </a:cxn>
                <a:cxn ang="0">
                  <a:pos x="T2" y="T3"/>
                </a:cxn>
                <a:cxn ang="0">
                  <a:pos x="T4" y="T5"/>
                </a:cxn>
                <a:cxn ang="0">
                  <a:pos x="T6" y="T7"/>
                </a:cxn>
                <a:cxn ang="0">
                  <a:pos x="T8" y="T9"/>
                </a:cxn>
              </a:cxnLst>
              <a:rect l="0" t="0" r="r" b="b"/>
              <a:pathLst>
                <a:path w="484" h="482">
                  <a:moveTo>
                    <a:pt x="174" y="457"/>
                  </a:moveTo>
                  <a:lnTo>
                    <a:pt x="484" y="0"/>
                  </a:lnTo>
                  <a:lnTo>
                    <a:pt x="0" y="242"/>
                  </a:lnTo>
                  <a:lnTo>
                    <a:pt x="119" y="482"/>
                  </a:lnTo>
                  <a:lnTo>
                    <a:pt x="174" y="457"/>
                  </a:lnTo>
                  <a:close/>
                </a:path>
              </a:pathLst>
            </a:custGeom>
            <a:grpFill/>
            <a:ln w="19050" cap="rnd">
              <a:solidFill>
                <a:schemeClr val="tx2"/>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74746"/>
                </a:solidFill>
                <a:effectLst/>
                <a:uLnTx/>
                <a:uFillTx/>
                <a:latin typeface="Arial"/>
                <a:ea typeface="+mn-ea"/>
                <a:cs typeface="+mn-cs"/>
              </a:endParaRPr>
            </a:p>
          </p:txBody>
        </p:sp>
        <p:sp>
          <p:nvSpPr>
            <p:cNvPr id="71" name="Freeform 50">
              <a:extLst>
                <a:ext uri="{FF2B5EF4-FFF2-40B4-BE49-F238E27FC236}">
                  <a16:creationId xmlns:a16="http://schemas.microsoft.com/office/drawing/2014/main" id="{DF898878-5C8A-402D-ACB6-F839CE165D07}"/>
                </a:ext>
              </a:extLst>
            </p:cNvPr>
            <p:cNvSpPr>
              <a:spLocks/>
            </p:cNvSpPr>
            <p:nvPr/>
          </p:nvSpPr>
          <p:spPr bwMode="auto">
            <a:xfrm>
              <a:off x="4834" y="2200"/>
              <a:ext cx="78" cy="67"/>
            </a:xfrm>
            <a:custGeom>
              <a:avLst/>
              <a:gdLst>
                <a:gd name="T0" fmla="*/ 37 w 37"/>
                <a:gd name="T1" fmla="*/ 20 h 32"/>
                <a:gd name="T2" fmla="*/ 22 w 37"/>
                <a:gd name="T3" fmla="*/ 3 h 32"/>
                <a:gd name="T4" fmla="*/ 0 w 37"/>
                <a:gd name="T5" fmla="*/ 7 h 32"/>
                <a:gd name="T6" fmla="*/ 12 w 37"/>
                <a:gd name="T7" fmla="*/ 32 h 32"/>
                <a:gd name="T8" fmla="*/ 37 w 37"/>
                <a:gd name="T9" fmla="*/ 20 h 32"/>
              </a:gdLst>
              <a:ahLst/>
              <a:cxnLst>
                <a:cxn ang="0">
                  <a:pos x="T0" y="T1"/>
                </a:cxn>
                <a:cxn ang="0">
                  <a:pos x="T2" y="T3"/>
                </a:cxn>
                <a:cxn ang="0">
                  <a:pos x="T4" y="T5"/>
                </a:cxn>
                <a:cxn ang="0">
                  <a:pos x="T6" y="T7"/>
                </a:cxn>
                <a:cxn ang="0">
                  <a:pos x="T8" y="T9"/>
                </a:cxn>
              </a:cxnLst>
              <a:rect l="0" t="0" r="r" b="b"/>
              <a:pathLst>
                <a:path w="37" h="32">
                  <a:moveTo>
                    <a:pt x="37" y="20"/>
                  </a:moveTo>
                  <a:cubicBezTo>
                    <a:pt x="36" y="13"/>
                    <a:pt x="29" y="5"/>
                    <a:pt x="22" y="3"/>
                  </a:cubicBezTo>
                  <a:cubicBezTo>
                    <a:pt x="14" y="0"/>
                    <a:pt x="6" y="2"/>
                    <a:pt x="0" y="7"/>
                  </a:cubicBezTo>
                  <a:cubicBezTo>
                    <a:pt x="12" y="32"/>
                    <a:pt x="12" y="32"/>
                    <a:pt x="12" y="32"/>
                  </a:cubicBezTo>
                  <a:lnTo>
                    <a:pt x="37" y="20"/>
                  </a:lnTo>
                  <a:close/>
                </a:path>
              </a:pathLst>
            </a:custGeom>
            <a:grpFill/>
            <a:ln w="19050" cap="rnd">
              <a:solidFill>
                <a:schemeClr val="tx2"/>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74746"/>
                </a:solidFill>
                <a:effectLst/>
                <a:uLnTx/>
                <a:uFillTx/>
                <a:latin typeface="Arial"/>
                <a:ea typeface="+mn-ea"/>
                <a:cs typeface="+mn-cs"/>
              </a:endParaRPr>
            </a:p>
          </p:txBody>
        </p:sp>
        <p:sp>
          <p:nvSpPr>
            <p:cNvPr id="72" name="Freeform 51">
              <a:extLst>
                <a:ext uri="{FF2B5EF4-FFF2-40B4-BE49-F238E27FC236}">
                  <a16:creationId xmlns:a16="http://schemas.microsoft.com/office/drawing/2014/main" id="{04637628-AFB8-40D0-AE67-63B995D67791}"/>
                </a:ext>
              </a:extLst>
            </p:cNvPr>
            <p:cNvSpPr>
              <a:spLocks/>
            </p:cNvSpPr>
            <p:nvPr/>
          </p:nvSpPr>
          <p:spPr bwMode="auto">
            <a:xfrm>
              <a:off x="4740" y="2000"/>
              <a:ext cx="67" cy="80"/>
            </a:xfrm>
            <a:custGeom>
              <a:avLst/>
              <a:gdLst>
                <a:gd name="T0" fmla="*/ 25 w 32"/>
                <a:gd name="T1" fmla="*/ 0 h 38"/>
                <a:gd name="T2" fmla="*/ 30 w 32"/>
                <a:gd name="T3" fmla="*/ 23 h 38"/>
                <a:gd name="T4" fmla="*/ 13 w 32"/>
                <a:gd name="T5" fmla="*/ 38 h 38"/>
                <a:gd name="T6" fmla="*/ 0 w 32"/>
                <a:gd name="T7" fmla="*/ 13 h 38"/>
                <a:gd name="T8" fmla="*/ 25 w 32"/>
                <a:gd name="T9" fmla="*/ 0 h 38"/>
              </a:gdLst>
              <a:ahLst/>
              <a:cxnLst>
                <a:cxn ang="0">
                  <a:pos x="T0" y="T1"/>
                </a:cxn>
                <a:cxn ang="0">
                  <a:pos x="T2" y="T3"/>
                </a:cxn>
                <a:cxn ang="0">
                  <a:pos x="T4" y="T5"/>
                </a:cxn>
                <a:cxn ang="0">
                  <a:pos x="T6" y="T7"/>
                </a:cxn>
                <a:cxn ang="0">
                  <a:pos x="T8" y="T9"/>
                </a:cxn>
              </a:cxnLst>
              <a:rect l="0" t="0" r="r" b="b"/>
              <a:pathLst>
                <a:path w="32" h="38">
                  <a:moveTo>
                    <a:pt x="25" y="0"/>
                  </a:moveTo>
                  <a:cubicBezTo>
                    <a:pt x="30" y="6"/>
                    <a:pt x="32" y="15"/>
                    <a:pt x="30" y="23"/>
                  </a:cubicBezTo>
                  <a:cubicBezTo>
                    <a:pt x="27" y="31"/>
                    <a:pt x="20" y="36"/>
                    <a:pt x="13" y="38"/>
                  </a:cubicBezTo>
                  <a:cubicBezTo>
                    <a:pt x="0" y="13"/>
                    <a:pt x="0" y="13"/>
                    <a:pt x="0" y="13"/>
                  </a:cubicBezTo>
                  <a:lnTo>
                    <a:pt x="25" y="0"/>
                  </a:lnTo>
                  <a:close/>
                </a:path>
              </a:pathLst>
            </a:custGeom>
            <a:grpFill/>
            <a:ln w="19050" cap="rnd">
              <a:solidFill>
                <a:schemeClr val="tx2"/>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74746"/>
                </a:solidFill>
                <a:effectLst/>
                <a:uLnTx/>
                <a:uFillTx/>
                <a:latin typeface="Arial"/>
                <a:ea typeface="+mn-ea"/>
                <a:cs typeface="+mn-cs"/>
              </a:endParaRPr>
            </a:p>
          </p:txBody>
        </p:sp>
        <p:sp>
          <p:nvSpPr>
            <p:cNvPr id="73" name="Freeform 52">
              <a:extLst>
                <a:ext uri="{FF2B5EF4-FFF2-40B4-BE49-F238E27FC236}">
                  <a16:creationId xmlns:a16="http://schemas.microsoft.com/office/drawing/2014/main" id="{CC5368D8-E239-4308-BCFB-BD025E2126A6}"/>
                </a:ext>
              </a:extLst>
            </p:cNvPr>
            <p:cNvSpPr>
              <a:spLocks/>
            </p:cNvSpPr>
            <p:nvPr/>
          </p:nvSpPr>
          <p:spPr bwMode="auto">
            <a:xfrm>
              <a:off x="4970" y="1920"/>
              <a:ext cx="147" cy="164"/>
            </a:xfrm>
            <a:custGeom>
              <a:avLst/>
              <a:gdLst>
                <a:gd name="T0" fmla="*/ 70 w 70"/>
                <a:gd name="T1" fmla="*/ 10 h 78"/>
                <a:gd name="T2" fmla="*/ 28 w 70"/>
                <a:gd name="T3" fmla="*/ 7 h 78"/>
                <a:gd name="T4" fmla="*/ 10 w 70"/>
                <a:gd name="T5" fmla="*/ 62 h 78"/>
                <a:gd name="T6" fmla="*/ 24 w 70"/>
                <a:gd name="T7" fmla="*/ 78 h 78"/>
                <a:gd name="T8" fmla="*/ 70 w 70"/>
                <a:gd name="T9" fmla="*/ 10 h 78"/>
              </a:gdLst>
              <a:ahLst/>
              <a:cxnLst>
                <a:cxn ang="0">
                  <a:pos x="T0" y="T1"/>
                </a:cxn>
                <a:cxn ang="0">
                  <a:pos x="T2" y="T3"/>
                </a:cxn>
                <a:cxn ang="0">
                  <a:pos x="T4" y="T5"/>
                </a:cxn>
                <a:cxn ang="0">
                  <a:pos x="T6" y="T7"/>
                </a:cxn>
                <a:cxn ang="0">
                  <a:pos x="T8" y="T9"/>
                </a:cxn>
              </a:cxnLst>
              <a:rect l="0" t="0" r="r" b="b"/>
              <a:pathLst>
                <a:path w="70" h="78">
                  <a:moveTo>
                    <a:pt x="70" y="10"/>
                  </a:moveTo>
                  <a:cubicBezTo>
                    <a:pt x="58" y="2"/>
                    <a:pt x="42" y="0"/>
                    <a:pt x="28" y="7"/>
                  </a:cubicBezTo>
                  <a:cubicBezTo>
                    <a:pt x="8" y="17"/>
                    <a:pt x="0" y="42"/>
                    <a:pt x="10" y="62"/>
                  </a:cubicBezTo>
                  <a:cubicBezTo>
                    <a:pt x="13" y="69"/>
                    <a:pt x="18" y="74"/>
                    <a:pt x="24" y="78"/>
                  </a:cubicBezTo>
                  <a:lnTo>
                    <a:pt x="70" y="10"/>
                  </a:lnTo>
                  <a:close/>
                </a:path>
              </a:pathLst>
            </a:custGeom>
            <a:grpFill/>
            <a:ln w="19050" cap="rnd">
              <a:solidFill>
                <a:schemeClr val="tx2"/>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74746"/>
                </a:solidFill>
                <a:effectLst/>
                <a:uLnTx/>
                <a:uFillTx/>
                <a:latin typeface="Arial"/>
                <a:ea typeface="+mn-ea"/>
                <a:cs typeface="+mn-cs"/>
              </a:endParaRPr>
            </a:p>
          </p:txBody>
        </p:sp>
      </p:grpSp>
      <p:sp>
        <p:nvSpPr>
          <p:cNvPr id="74" name="Arrow: Pentagon 73">
            <a:extLst>
              <a:ext uri="{FF2B5EF4-FFF2-40B4-BE49-F238E27FC236}">
                <a16:creationId xmlns:a16="http://schemas.microsoft.com/office/drawing/2014/main" id="{30FD1131-DC62-4C33-A169-484FA457FFA6}"/>
              </a:ext>
            </a:extLst>
          </p:cNvPr>
          <p:cNvSpPr/>
          <p:nvPr/>
        </p:nvSpPr>
        <p:spPr>
          <a:xfrm>
            <a:off x="-1" y="0"/>
            <a:ext cx="9859378" cy="5143500"/>
          </a:xfrm>
          <a:prstGeom prst="homePlate">
            <a:avLst>
              <a:gd name="adj" fmla="val 11560"/>
            </a:avLst>
          </a:prstGeom>
          <a:gradFill>
            <a:gsLst>
              <a:gs pos="1961">
                <a:srgbClr val="F1605D"/>
              </a:gs>
              <a:gs pos="100000">
                <a:srgbClr val="E84A44"/>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grpSp>
        <p:nvGrpSpPr>
          <p:cNvPr id="18" name="Group 17">
            <a:extLst>
              <a:ext uri="{FF2B5EF4-FFF2-40B4-BE49-F238E27FC236}">
                <a16:creationId xmlns:a16="http://schemas.microsoft.com/office/drawing/2014/main" id="{9E610788-1873-467E-89A6-B5CFCF31772B}"/>
              </a:ext>
            </a:extLst>
          </p:cNvPr>
          <p:cNvGrpSpPr/>
          <p:nvPr/>
        </p:nvGrpSpPr>
        <p:grpSpPr>
          <a:xfrm>
            <a:off x="537440" y="423947"/>
            <a:ext cx="712708" cy="849445"/>
            <a:chOff x="2897012" y="2317750"/>
            <a:chExt cx="581499" cy="693063"/>
          </a:xfrm>
        </p:grpSpPr>
        <p:sp>
          <p:nvSpPr>
            <p:cNvPr id="19" name="Freeform 11">
              <a:extLst>
                <a:ext uri="{FF2B5EF4-FFF2-40B4-BE49-F238E27FC236}">
                  <a16:creationId xmlns:a16="http://schemas.microsoft.com/office/drawing/2014/main" id="{F1E75F84-93F5-4215-A5C3-B6426A4DB55A}"/>
                </a:ext>
              </a:extLst>
            </p:cNvPr>
            <p:cNvSpPr>
              <a:spLocks/>
            </p:cNvSpPr>
            <p:nvPr/>
          </p:nvSpPr>
          <p:spPr bwMode="auto">
            <a:xfrm>
              <a:off x="2941462" y="2317750"/>
              <a:ext cx="537049" cy="661314"/>
            </a:xfrm>
            <a:custGeom>
              <a:avLst/>
              <a:gdLst>
                <a:gd name="T0" fmla="*/ 178 w 178"/>
                <a:gd name="T1" fmla="*/ 89 h 220"/>
                <a:gd name="T2" fmla="*/ 178 w 178"/>
                <a:gd name="T3" fmla="*/ 81 h 220"/>
                <a:gd name="T4" fmla="*/ 156 w 178"/>
                <a:gd name="T5" fmla="*/ 31 h 220"/>
                <a:gd name="T6" fmla="*/ 89 w 178"/>
                <a:gd name="T7" fmla="*/ 0 h 220"/>
                <a:gd name="T8" fmla="*/ 0 w 178"/>
                <a:gd name="T9" fmla="*/ 89 h 220"/>
                <a:gd name="T10" fmla="*/ 89 w 178"/>
                <a:gd name="T11" fmla="*/ 179 h 220"/>
                <a:gd name="T12" fmla="*/ 89 w 178"/>
                <a:gd name="T13" fmla="*/ 220 h 220"/>
                <a:gd name="T14" fmla="*/ 160 w 178"/>
                <a:gd name="T15" fmla="*/ 145 h 220"/>
                <a:gd name="T16" fmla="*/ 178 w 178"/>
                <a:gd name="T17" fmla="*/ 89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8" h="220">
                  <a:moveTo>
                    <a:pt x="178" y="89"/>
                  </a:moveTo>
                  <a:cubicBezTo>
                    <a:pt x="178" y="87"/>
                    <a:pt x="178" y="84"/>
                    <a:pt x="178" y="81"/>
                  </a:cubicBezTo>
                  <a:cubicBezTo>
                    <a:pt x="176" y="62"/>
                    <a:pt x="168" y="45"/>
                    <a:pt x="156" y="31"/>
                  </a:cubicBezTo>
                  <a:cubicBezTo>
                    <a:pt x="139" y="11"/>
                    <a:pt x="115" y="0"/>
                    <a:pt x="89" y="0"/>
                  </a:cubicBezTo>
                  <a:cubicBezTo>
                    <a:pt x="40" y="0"/>
                    <a:pt x="0" y="40"/>
                    <a:pt x="0" y="89"/>
                  </a:cubicBezTo>
                  <a:cubicBezTo>
                    <a:pt x="0" y="139"/>
                    <a:pt x="40" y="179"/>
                    <a:pt x="89" y="179"/>
                  </a:cubicBezTo>
                  <a:cubicBezTo>
                    <a:pt x="89" y="220"/>
                    <a:pt x="89" y="220"/>
                    <a:pt x="89" y="220"/>
                  </a:cubicBezTo>
                  <a:cubicBezTo>
                    <a:pt x="115" y="198"/>
                    <a:pt x="143" y="175"/>
                    <a:pt x="160" y="145"/>
                  </a:cubicBezTo>
                  <a:cubicBezTo>
                    <a:pt x="170" y="128"/>
                    <a:pt x="178" y="110"/>
                    <a:pt x="178" y="89"/>
                  </a:cubicBezTo>
                  <a:close/>
                </a:path>
              </a:pathLst>
            </a:cu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74746"/>
                </a:solidFill>
                <a:effectLst/>
                <a:uLnTx/>
                <a:uFillTx/>
                <a:latin typeface="Arial"/>
                <a:ea typeface="+mn-ea"/>
                <a:cs typeface="+mn-cs"/>
              </a:endParaRPr>
            </a:p>
          </p:txBody>
        </p:sp>
        <p:sp>
          <p:nvSpPr>
            <p:cNvPr id="20" name="Oval 19">
              <a:extLst>
                <a:ext uri="{FF2B5EF4-FFF2-40B4-BE49-F238E27FC236}">
                  <a16:creationId xmlns:a16="http://schemas.microsoft.com/office/drawing/2014/main" id="{B223DCE2-F419-4B94-B2DB-95FBF3A617B8}"/>
                </a:ext>
              </a:extLst>
            </p:cNvPr>
            <p:cNvSpPr/>
            <p:nvPr/>
          </p:nvSpPr>
          <p:spPr>
            <a:xfrm>
              <a:off x="3036094" y="2533076"/>
              <a:ext cx="88106" cy="88106"/>
            </a:xfrm>
            <a:prstGeom prst="ellipse">
              <a:avLst/>
            </a:prstGeom>
            <a:noFill/>
            <a:ln w="19050"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21" name="Rectangle 20">
              <a:extLst>
                <a:ext uri="{FF2B5EF4-FFF2-40B4-BE49-F238E27FC236}">
                  <a16:creationId xmlns:a16="http://schemas.microsoft.com/office/drawing/2014/main" id="{5BE9AD95-795C-4E18-9A26-5A9403A9EBC0}"/>
                </a:ext>
              </a:extLst>
            </p:cNvPr>
            <p:cNvSpPr/>
            <p:nvPr/>
          </p:nvSpPr>
          <p:spPr>
            <a:xfrm>
              <a:off x="3161109" y="2533076"/>
              <a:ext cx="88106" cy="88106"/>
            </a:xfrm>
            <a:prstGeom prst="rect">
              <a:avLst/>
            </a:prstGeom>
            <a:noFill/>
            <a:ln w="19050"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22" name="Isosceles Triangle 21">
              <a:extLst>
                <a:ext uri="{FF2B5EF4-FFF2-40B4-BE49-F238E27FC236}">
                  <a16:creationId xmlns:a16="http://schemas.microsoft.com/office/drawing/2014/main" id="{9DC4941A-978B-49F7-ADC7-6DD878BABE75}"/>
                </a:ext>
              </a:extLst>
            </p:cNvPr>
            <p:cNvSpPr/>
            <p:nvPr/>
          </p:nvSpPr>
          <p:spPr>
            <a:xfrm>
              <a:off x="3286125" y="2533076"/>
              <a:ext cx="88106" cy="88106"/>
            </a:xfrm>
            <a:prstGeom prst="triangle">
              <a:avLst/>
            </a:prstGeom>
            <a:noFill/>
            <a:ln w="19050"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23" name="Freeform 11">
              <a:extLst>
                <a:ext uri="{FF2B5EF4-FFF2-40B4-BE49-F238E27FC236}">
                  <a16:creationId xmlns:a16="http://schemas.microsoft.com/office/drawing/2014/main" id="{F4416533-7ABE-4DE2-91B1-26322E30CAB6}"/>
                </a:ext>
              </a:extLst>
            </p:cNvPr>
            <p:cNvSpPr>
              <a:spLocks/>
            </p:cNvSpPr>
            <p:nvPr/>
          </p:nvSpPr>
          <p:spPr bwMode="auto">
            <a:xfrm flipH="1">
              <a:off x="2897012" y="2699780"/>
              <a:ext cx="252588" cy="311033"/>
            </a:xfrm>
            <a:custGeom>
              <a:avLst/>
              <a:gdLst>
                <a:gd name="T0" fmla="*/ 178 w 178"/>
                <a:gd name="T1" fmla="*/ 89 h 220"/>
                <a:gd name="T2" fmla="*/ 178 w 178"/>
                <a:gd name="T3" fmla="*/ 81 h 220"/>
                <a:gd name="T4" fmla="*/ 156 w 178"/>
                <a:gd name="T5" fmla="*/ 31 h 220"/>
                <a:gd name="T6" fmla="*/ 89 w 178"/>
                <a:gd name="T7" fmla="*/ 0 h 220"/>
                <a:gd name="T8" fmla="*/ 0 w 178"/>
                <a:gd name="T9" fmla="*/ 89 h 220"/>
                <a:gd name="T10" fmla="*/ 89 w 178"/>
                <a:gd name="T11" fmla="*/ 179 h 220"/>
                <a:gd name="T12" fmla="*/ 89 w 178"/>
                <a:gd name="T13" fmla="*/ 220 h 220"/>
                <a:gd name="T14" fmla="*/ 160 w 178"/>
                <a:gd name="T15" fmla="*/ 145 h 220"/>
                <a:gd name="T16" fmla="*/ 178 w 178"/>
                <a:gd name="T17" fmla="*/ 89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8" h="220">
                  <a:moveTo>
                    <a:pt x="178" y="89"/>
                  </a:moveTo>
                  <a:cubicBezTo>
                    <a:pt x="178" y="87"/>
                    <a:pt x="178" y="84"/>
                    <a:pt x="178" y="81"/>
                  </a:cubicBezTo>
                  <a:cubicBezTo>
                    <a:pt x="176" y="62"/>
                    <a:pt x="168" y="45"/>
                    <a:pt x="156" y="31"/>
                  </a:cubicBezTo>
                  <a:cubicBezTo>
                    <a:pt x="139" y="11"/>
                    <a:pt x="115" y="0"/>
                    <a:pt x="89" y="0"/>
                  </a:cubicBezTo>
                  <a:cubicBezTo>
                    <a:pt x="40" y="0"/>
                    <a:pt x="0" y="40"/>
                    <a:pt x="0" y="89"/>
                  </a:cubicBezTo>
                  <a:cubicBezTo>
                    <a:pt x="0" y="139"/>
                    <a:pt x="40" y="179"/>
                    <a:pt x="89" y="179"/>
                  </a:cubicBezTo>
                  <a:cubicBezTo>
                    <a:pt x="89" y="220"/>
                    <a:pt x="89" y="220"/>
                    <a:pt x="89" y="220"/>
                  </a:cubicBezTo>
                  <a:cubicBezTo>
                    <a:pt x="115" y="198"/>
                    <a:pt x="143" y="175"/>
                    <a:pt x="160" y="145"/>
                  </a:cubicBezTo>
                  <a:cubicBezTo>
                    <a:pt x="170" y="128"/>
                    <a:pt x="178" y="110"/>
                    <a:pt x="178" y="89"/>
                  </a:cubicBezTo>
                  <a:close/>
                </a:path>
              </a:pathLst>
            </a:custGeom>
            <a:solidFill>
              <a:srgbClr val="EE5853"/>
            </a:solidFill>
            <a:ln w="19050"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74746"/>
                </a:solidFill>
                <a:effectLst/>
                <a:uLnTx/>
                <a:uFillTx/>
                <a:latin typeface="Arial"/>
                <a:ea typeface="+mn-ea"/>
                <a:cs typeface="+mn-cs"/>
              </a:endParaRPr>
            </a:p>
          </p:txBody>
        </p:sp>
      </p:grpSp>
      <p:sp>
        <p:nvSpPr>
          <p:cNvPr id="10" name="Title 8">
            <a:extLst>
              <a:ext uri="{FF2B5EF4-FFF2-40B4-BE49-F238E27FC236}">
                <a16:creationId xmlns:a16="http://schemas.microsoft.com/office/drawing/2014/main" id="{0D5E3576-A49B-C345-905E-6692311BD710}"/>
              </a:ext>
            </a:extLst>
          </p:cNvPr>
          <p:cNvSpPr txBox="1">
            <a:spLocks/>
          </p:cNvSpPr>
          <p:nvPr/>
        </p:nvSpPr>
        <p:spPr>
          <a:xfrm>
            <a:off x="1473408" y="1798320"/>
            <a:ext cx="6004773" cy="3043143"/>
          </a:xfrm>
          <a:prstGeom prst="rect">
            <a:avLst/>
          </a:prstGeom>
        </p:spPr>
        <p:txBody>
          <a:bodyPr/>
          <a:lstStyle>
            <a:lvl1pPr algn="l" defTabSz="457200" rtl="0" eaLnBrk="1" latinLnBrk="0" hangingPunct="1">
              <a:spcBef>
                <a:spcPct val="0"/>
              </a:spcBef>
              <a:buNone/>
              <a:defRPr sz="2800" b="1" i="0" kern="1200">
                <a:solidFill>
                  <a:schemeClr val="tx1">
                    <a:lumMod val="95000"/>
                  </a:schemeClr>
                </a:solidFill>
                <a:latin typeface="Arial"/>
                <a:ea typeface="+mj-ea"/>
                <a:cs typeface="Arial"/>
              </a:defRPr>
            </a:lvl1pPr>
          </a:lstStyle>
          <a:p>
            <a:pPr marL="0" marR="0" lvl="0" indent="0" algn="l" defTabSz="457200"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Arial"/>
                <a:ea typeface="+mj-ea"/>
                <a:cs typeface="Arial"/>
              </a:rPr>
              <a:t>Centralized decision making</a:t>
            </a:r>
          </a:p>
          <a:p>
            <a:pPr marL="0" marR="0" lvl="0" indent="0" algn="l" defTabSz="457200" rtl="0" eaLnBrk="1" fontAlgn="auto" latinLnBrk="0" hangingPunct="1">
              <a:lnSpc>
                <a:spcPct val="90000"/>
              </a:lnSpc>
              <a:spcBef>
                <a:spcPct val="0"/>
              </a:spcBef>
              <a:spcAft>
                <a:spcPts val="0"/>
              </a:spcAft>
              <a:buClrTx/>
              <a:buSzTx/>
              <a:buFontTx/>
              <a:buNone/>
              <a:tabLst/>
              <a:defRPr/>
            </a:pPr>
            <a:endParaRPr kumimoji="0" lang="en-US" sz="2800" b="0" i="0" u="none" strike="noStrike" kern="1200" cap="none" spc="0" normalizeH="0" baseline="0" noProof="0" dirty="0">
              <a:ln>
                <a:noFill/>
              </a:ln>
              <a:solidFill>
                <a:prstClr val="white"/>
              </a:solidFill>
              <a:effectLst/>
              <a:uLnTx/>
              <a:uFillTx/>
              <a:latin typeface="Arial"/>
              <a:ea typeface="+mj-ea"/>
              <a:cs typeface="Arial"/>
            </a:endParaRPr>
          </a:p>
          <a:p>
            <a:pPr marL="0" marR="0" lvl="0" indent="0" algn="l" defTabSz="457200"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Arial"/>
                <a:ea typeface="+mj-ea"/>
                <a:cs typeface="Arial"/>
              </a:rPr>
              <a:t>Lack of trust</a:t>
            </a:r>
          </a:p>
          <a:p>
            <a:pPr marL="0" marR="0" lvl="0" indent="0" algn="l" defTabSz="457200" rtl="0" eaLnBrk="1" fontAlgn="auto" latinLnBrk="0" hangingPunct="1">
              <a:lnSpc>
                <a:spcPct val="90000"/>
              </a:lnSpc>
              <a:spcBef>
                <a:spcPct val="0"/>
              </a:spcBef>
              <a:spcAft>
                <a:spcPts val="0"/>
              </a:spcAft>
              <a:buClrTx/>
              <a:buSzTx/>
              <a:buFontTx/>
              <a:buNone/>
              <a:tabLst/>
              <a:defRPr/>
            </a:pPr>
            <a:endParaRPr kumimoji="0" lang="en-US" sz="2800" b="0" i="0" u="none" strike="noStrike" kern="1200" cap="none" spc="0" normalizeH="0" baseline="0" noProof="0" dirty="0">
              <a:ln>
                <a:noFill/>
              </a:ln>
              <a:solidFill>
                <a:prstClr val="white"/>
              </a:solidFill>
              <a:effectLst/>
              <a:uLnTx/>
              <a:uFillTx/>
              <a:latin typeface="Arial"/>
              <a:ea typeface="+mj-ea"/>
              <a:cs typeface="Arial"/>
            </a:endParaRPr>
          </a:p>
          <a:p>
            <a:pPr marL="0" marR="0" lvl="0" indent="0" algn="l" defTabSz="457200"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Arial"/>
                <a:ea typeface="+mj-ea"/>
                <a:cs typeface="Arial"/>
              </a:rPr>
              <a:t>Inflexible policies and processes</a:t>
            </a:r>
          </a:p>
          <a:p>
            <a:pPr marL="0" marR="0" lvl="0" indent="0" algn="l" defTabSz="457200" rtl="0" eaLnBrk="1" fontAlgn="auto" latinLnBrk="0" hangingPunct="1">
              <a:lnSpc>
                <a:spcPct val="90000"/>
              </a:lnSpc>
              <a:spcBef>
                <a:spcPct val="0"/>
              </a:spcBef>
              <a:spcAft>
                <a:spcPts val="0"/>
              </a:spcAft>
              <a:buClrTx/>
              <a:buSzTx/>
              <a:buFontTx/>
              <a:buNone/>
              <a:tabLst/>
              <a:defRPr/>
            </a:pPr>
            <a:endParaRPr kumimoji="0" lang="en-US" sz="2800" b="1" i="0" u="none" strike="noStrike" kern="1200" cap="none" spc="0" normalizeH="0" baseline="0" noProof="0" dirty="0">
              <a:ln>
                <a:noFill/>
              </a:ln>
              <a:solidFill>
                <a:prstClr val="white"/>
              </a:solidFill>
              <a:effectLst/>
              <a:uLnTx/>
              <a:uFillTx/>
              <a:latin typeface="Arial"/>
              <a:ea typeface="+mj-ea"/>
              <a:cs typeface="Arial"/>
            </a:endParaRPr>
          </a:p>
        </p:txBody>
      </p:sp>
      <p:sp>
        <p:nvSpPr>
          <p:cNvPr id="45" name="Title 8">
            <a:extLst>
              <a:ext uri="{FF2B5EF4-FFF2-40B4-BE49-F238E27FC236}">
                <a16:creationId xmlns:a16="http://schemas.microsoft.com/office/drawing/2014/main" id="{EA2DC75C-E953-472F-AC09-DBADF4F60602}"/>
              </a:ext>
            </a:extLst>
          </p:cNvPr>
          <p:cNvSpPr txBox="1">
            <a:spLocks/>
          </p:cNvSpPr>
          <p:nvPr/>
        </p:nvSpPr>
        <p:spPr>
          <a:xfrm>
            <a:off x="313924" y="-2377002"/>
            <a:ext cx="8593856" cy="1493082"/>
          </a:xfrm>
          <a:prstGeom prst="rect">
            <a:avLst/>
          </a:prstGeom>
        </p:spPr>
        <p:txBody>
          <a:bodyPr/>
          <a:lstStyle>
            <a:lvl1pPr algn="l" defTabSz="457200" rtl="0" eaLnBrk="1" latinLnBrk="0" hangingPunct="1">
              <a:spcBef>
                <a:spcPct val="0"/>
              </a:spcBef>
              <a:buNone/>
              <a:defRPr sz="2800" b="1" i="0" kern="1200">
                <a:solidFill>
                  <a:schemeClr val="tx1">
                    <a:lumMod val="95000"/>
                  </a:schemeClr>
                </a:solidFill>
                <a:latin typeface="Arial"/>
                <a:ea typeface="+mj-ea"/>
                <a:cs typeface="Arial"/>
              </a:defRPr>
            </a:lvl1pPr>
          </a:lstStyle>
          <a:p>
            <a:pPr marL="0" marR="0" lvl="0" indent="0" algn="l" defTabSz="457200" rtl="0" eaLnBrk="1" fontAlgn="auto" latinLnBrk="0" hangingPunct="1">
              <a:lnSpc>
                <a:spcPct val="90000"/>
              </a:lnSpc>
              <a:spcBef>
                <a:spcPct val="0"/>
              </a:spcBef>
              <a:spcAft>
                <a:spcPts val="0"/>
              </a:spcAft>
              <a:buClrTx/>
              <a:buSzTx/>
              <a:buFontTx/>
              <a:buNone/>
              <a:tabLst/>
              <a:defRPr/>
            </a:pPr>
            <a:r>
              <a:rPr kumimoji="0" lang="en-US" sz="3500" b="1" i="0" u="none" strike="noStrike" kern="1200" cap="none" spc="0" normalizeH="0" baseline="0" noProof="0" dirty="0">
                <a:ln>
                  <a:noFill/>
                </a:ln>
                <a:solidFill>
                  <a:srgbClr val="474746"/>
                </a:solidFill>
                <a:effectLst/>
                <a:uLnTx/>
                <a:uFillTx/>
                <a:latin typeface="Arial"/>
                <a:ea typeface="+mj-ea"/>
                <a:cs typeface="Arial"/>
              </a:rPr>
              <a:t>Blockers for Innovation</a:t>
            </a:r>
          </a:p>
        </p:txBody>
      </p:sp>
      <p:sp>
        <p:nvSpPr>
          <p:cNvPr id="46" name="Title 8">
            <a:extLst>
              <a:ext uri="{FF2B5EF4-FFF2-40B4-BE49-F238E27FC236}">
                <a16:creationId xmlns:a16="http://schemas.microsoft.com/office/drawing/2014/main" id="{91C3298D-9D5B-476B-9575-AF327DF9B889}"/>
              </a:ext>
            </a:extLst>
          </p:cNvPr>
          <p:cNvSpPr txBox="1">
            <a:spLocks/>
          </p:cNvSpPr>
          <p:nvPr/>
        </p:nvSpPr>
        <p:spPr>
          <a:xfrm>
            <a:off x="0" y="-780831"/>
            <a:ext cx="2240280" cy="464382"/>
          </a:xfrm>
          <a:prstGeom prst="rect">
            <a:avLst/>
          </a:prstGeom>
        </p:spPr>
        <p:txBody>
          <a:bodyPr/>
          <a:lstStyle>
            <a:lvl1pPr algn="l" defTabSz="457200" rtl="0" eaLnBrk="1" latinLnBrk="0" hangingPunct="1">
              <a:spcBef>
                <a:spcPct val="0"/>
              </a:spcBef>
              <a:buNone/>
              <a:defRPr sz="2800" b="1" i="0" kern="1200">
                <a:solidFill>
                  <a:schemeClr val="tx1">
                    <a:lumMod val="95000"/>
                  </a:schemeClr>
                </a:solidFill>
                <a:latin typeface="Arial"/>
                <a:ea typeface="+mj-ea"/>
                <a:cs typeface="Arial"/>
              </a:defRPr>
            </a:lvl1pPr>
          </a:lstStyle>
          <a:p>
            <a:pPr marL="0" marR="0" lvl="0" indent="0" algn="ctr" defTabSz="457200" rtl="0" eaLnBrk="1" fontAlgn="auto" latinLnBrk="0" hangingPunct="1">
              <a:lnSpc>
                <a:spcPct val="90000"/>
              </a:lnSpc>
              <a:spcBef>
                <a:spcPct val="0"/>
              </a:spcBef>
              <a:spcAft>
                <a:spcPts val="0"/>
              </a:spcAft>
              <a:buClrTx/>
              <a:buSzTx/>
              <a:buFontTx/>
              <a:buNone/>
              <a:tabLst/>
              <a:defRPr/>
            </a:pPr>
            <a:r>
              <a:rPr kumimoji="0" lang="en-US" sz="1800" b="0" i="0" u="none" strike="noStrike" kern="1200" cap="none" spc="0" normalizeH="0" baseline="0" noProof="0" dirty="0">
                <a:ln>
                  <a:noFill/>
                </a:ln>
                <a:solidFill>
                  <a:srgbClr val="474746"/>
                </a:solidFill>
                <a:effectLst/>
                <a:uLnTx/>
                <a:uFillTx/>
                <a:latin typeface="Arial"/>
                <a:ea typeface="+mj-ea"/>
                <a:cs typeface="Arial"/>
              </a:rPr>
              <a:t>Culture</a:t>
            </a:r>
          </a:p>
        </p:txBody>
      </p:sp>
      <p:sp>
        <p:nvSpPr>
          <p:cNvPr id="75" name="Rectangle 74">
            <a:extLst>
              <a:ext uri="{FF2B5EF4-FFF2-40B4-BE49-F238E27FC236}">
                <a16:creationId xmlns:a16="http://schemas.microsoft.com/office/drawing/2014/main" id="{25256F52-FE04-4514-89F7-052F0BC5F0D8}"/>
              </a:ext>
            </a:extLst>
          </p:cNvPr>
          <p:cNvSpPr/>
          <p:nvPr/>
        </p:nvSpPr>
        <p:spPr>
          <a:xfrm>
            <a:off x="1506521" y="-55587"/>
            <a:ext cx="4985719" cy="1779245"/>
          </a:xfrm>
          <a:prstGeom prst="rect">
            <a:avLst/>
          </a:prstGeom>
          <a:noFill/>
          <a:ln w="381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nSpc>
                <a:spcPct val="90000"/>
              </a:lnSpc>
              <a:spcBef>
                <a:spcPct val="0"/>
              </a:spcBef>
              <a:defRPr/>
            </a:pPr>
            <a:r>
              <a:rPr lang="en-US" sz="3500" b="1" dirty="0">
                <a:solidFill>
                  <a:prstClr val="white"/>
                </a:solidFill>
                <a:latin typeface="Arial"/>
                <a:ea typeface="+mj-ea"/>
                <a:cs typeface="Arial"/>
              </a:rPr>
              <a:t>Leadership Systems and Feedback</a:t>
            </a:r>
          </a:p>
        </p:txBody>
      </p:sp>
    </p:spTree>
    <p:extLst>
      <p:ext uri="{BB962C8B-B14F-4D97-AF65-F5344CB8AC3E}">
        <p14:creationId xmlns:p14="http://schemas.microsoft.com/office/powerpoint/2010/main" val="18801255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tags/tag1.xml><?xml version="1.0" encoding="utf-8"?>
<p:tagLst xmlns:a="http://schemas.openxmlformats.org/drawingml/2006/main" xmlns:r="http://schemas.openxmlformats.org/officeDocument/2006/relationships" xmlns:p="http://schemas.openxmlformats.org/presentationml/2006/main">
  <p:tag name="TIMING" val="|5.3|3.9|3.2|3.3"/>
</p:tagLst>
</file>

<file path=ppt/theme/theme1.xml><?xml version="1.0" encoding="utf-8"?>
<a:theme xmlns:a="http://schemas.openxmlformats.org/drawingml/2006/main" name="DeckTemplate-AWS-Dark">
  <a:themeElements>
    <a:clrScheme name="Custom 2">
      <a:dk1>
        <a:srgbClr val="474746"/>
      </a:dk1>
      <a:lt1>
        <a:sysClr val="window" lastClr="FFFFFF"/>
      </a:lt1>
      <a:dk2>
        <a:srgbClr val="6D6E6D"/>
      </a:dk2>
      <a:lt2>
        <a:srgbClr val="F8F8F8"/>
      </a:lt2>
      <a:accent1>
        <a:srgbClr val="FCB64C"/>
      </a:accent1>
      <a:accent2>
        <a:srgbClr val="F7A028"/>
      </a:accent2>
      <a:accent3>
        <a:srgbClr val="49A8F2"/>
      </a:accent3>
      <a:accent4>
        <a:srgbClr val="7BC233"/>
      </a:accent4>
      <a:accent5>
        <a:srgbClr val="FDD645"/>
      </a:accent5>
      <a:accent6>
        <a:srgbClr val="999A98"/>
      </a:accent6>
      <a:hlink>
        <a:srgbClr val="686CEA"/>
      </a:hlink>
      <a:folHlink>
        <a:srgbClr val="9F52CB"/>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6">
            <a:lumMod val="50000"/>
          </a:schemeClr>
        </a:solidFill>
        <a:ln>
          <a:noFill/>
        </a:ln>
        <a:effectLst/>
      </a:spPr>
      <a:bodyPr rtlCol="0" anchor="ctr"/>
      <a:lstStyle>
        <a:defPPr algn="ctr">
          <a:defRPr dirty="0"/>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DeckTemplate-Webinars-Dark [Read-Only]" id="{402BD02A-2650-4F64-B1CF-00558CFDD50D}" vid="{05405E5B-0C33-4055-B08D-7CE42BB48B2C}"/>
    </a:ext>
  </a:extLst>
</a:theme>
</file>

<file path=ppt/theme/theme2.xml><?xml version="1.0" encoding="utf-8"?>
<a:theme xmlns:a="http://schemas.openxmlformats.org/drawingml/2006/main" name="1_DeckTemplate-AWS-Dark">
  <a:themeElements>
    <a:clrScheme name="Custom 2">
      <a:dk1>
        <a:srgbClr val="474746"/>
      </a:dk1>
      <a:lt1>
        <a:sysClr val="window" lastClr="FFFFFF"/>
      </a:lt1>
      <a:dk2>
        <a:srgbClr val="6D6E6D"/>
      </a:dk2>
      <a:lt2>
        <a:srgbClr val="F8F8F8"/>
      </a:lt2>
      <a:accent1>
        <a:srgbClr val="FCB64C"/>
      </a:accent1>
      <a:accent2>
        <a:srgbClr val="F7A028"/>
      </a:accent2>
      <a:accent3>
        <a:srgbClr val="49A8F2"/>
      </a:accent3>
      <a:accent4>
        <a:srgbClr val="7BC233"/>
      </a:accent4>
      <a:accent5>
        <a:srgbClr val="FDD645"/>
      </a:accent5>
      <a:accent6>
        <a:srgbClr val="999A98"/>
      </a:accent6>
      <a:hlink>
        <a:srgbClr val="686CEA"/>
      </a:hlink>
      <a:folHlink>
        <a:srgbClr val="9F52CB"/>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gradFill>
          <a:gsLst>
            <a:gs pos="1961">
              <a:schemeClr val="tx1">
                <a:alpha val="35000"/>
              </a:schemeClr>
            </a:gs>
            <a:gs pos="100000">
              <a:schemeClr val="tx1">
                <a:alpha val="16000"/>
              </a:schemeClr>
            </a:gs>
          </a:gsLst>
          <a:lin ang="5400000" scaled="0"/>
        </a:gradFill>
        <a:ln w="22225">
          <a:solidFill>
            <a:schemeClr val="tx1"/>
          </a:solidFill>
        </a:ln>
        <a:effectLst/>
      </a:spPr>
      <a:bodyPr rtlCol="0" anchor="ctr"/>
      <a:lstStyle>
        <a:defPPr algn="ctr">
          <a:defRPr dirty="0" smtClean="0"/>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DeckTemplate-Webinars-Dark [Read-Only]" id="{402BD02A-2650-4F64-B1CF-00558CFDD50D}" vid="{05405E5B-0C33-4055-B08D-7CE42BB48B2C}"/>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8">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909A7420-2FD1-4B13-99B7-DCBBB2F99000}">
  <we:reference id="wa104381063" version="1.0.0.0" store="en-US"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26A3D6C04DFD740953BA1B2B9E62D60" ma:contentTypeVersion="0" ma:contentTypeDescription="Create a new document." ma:contentTypeScope="" ma:versionID="26617cd14cd3af163c0e97ff614e520a">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1A3258A-222C-4488-825E-7520D001FB7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C597C89A-FD0C-431E-81F6-90225B937683}">
  <ds:schemaRefs>
    <ds:schemaRef ds:uri="http://schemas.openxmlformats.org/package/2006/metadata/core-properties"/>
    <ds:schemaRef ds:uri="http://purl.org/dc/elements/1.1/"/>
    <ds:schemaRef ds:uri="http://schemas.microsoft.com/office/infopath/2007/PartnerControls"/>
    <ds:schemaRef ds:uri="http://schemas.microsoft.com/office/2006/metadata/properties"/>
    <ds:schemaRef ds:uri="http://purl.org/dc/terms/"/>
    <ds:schemaRef ds:uri="http://schemas.microsoft.com/office/2006/documentManagement/types"/>
    <ds:schemaRef ds:uri="http://www.w3.org/XML/1998/namespace"/>
    <ds:schemaRef ds:uri="http://purl.org/dc/dcmitype/"/>
  </ds:schemaRefs>
</ds:datastoreItem>
</file>

<file path=customXml/itemProps3.xml><?xml version="1.0" encoding="utf-8"?>
<ds:datastoreItem xmlns:ds="http://schemas.openxmlformats.org/officeDocument/2006/customXml" ds:itemID="{705B35A6-8B52-46A5-AE45-B98C6459DC1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DeckTemplate-AWS-white</Template>
  <TotalTime>37207</TotalTime>
  <Words>924</Words>
  <Application>Microsoft Macintosh PowerPoint</Application>
  <PresentationFormat>On-screen Show (16:9)</PresentationFormat>
  <Paragraphs>313</Paragraphs>
  <Slides>33</Slides>
  <Notes>7</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33</vt:i4>
      </vt:variant>
    </vt:vector>
  </HeadingPairs>
  <TitlesOfParts>
    <vt:vector size="45" baseType="lpstr">
      <vt:lpstr>Arial</vt:lpstr>
      <vt:lpstr>Calibri</vt:lpstr>
      <vt:lpstr>Century Gothic</vt:lpstr>
      <vt:lpstr>Consolas</vt:lpstr>
      <vt:lpstr>Lucida Console</vt:lpstr>
      <vt:lpstr>Segoe UI</vt:lpstr>
      <vt:lpstr>Segoe UI Semilight</vt:lpstr>
      <vt:lpstr>Times New Roman</vt:lpstr>
      <vt:lpstr>Verdana</vt:lpstr>
      <vt:lpstr>Wingdings</vt:lpstr>
      <vt:lpstr>DeckTemplate-AWS-Dark</vt:lpstr>
      <vt:lpstr>1_DeckTemplate-AWS-Dark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Amazon.com</Company>
  <LinksUpToDate>false</LinksUpToDate>
  <SharedDoc>false</SharedDoc>
  <HyperlinksChanged>false</HyperlinksChanged>
  <AppVersion>16.0012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Caitlyn Ryan</dc:creator>
  <cp:lastModifiedBy>Adrian Cockcroft</cp:lastModifiedBy>
  <cp:revision>451</cp:revision>
  <cp:lastPrinted>2018-03-01T03:53:01Z</cp:lastPrinted>
  <dcterms:created xsi:type="dcterms:W3CDTF">2017-03-16T22:46:12Z</dcterms:created>
  <dcterms:modified xsi:type="dcterms:W3CDTF">2018-04-17T21:55:32Z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0x010100D26A3D6C04DFD740953BA1B2B9E62D60</vt:lpwstr>
  </property>
</Properties>
</file>